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16"/>
  </p:notesMasterIdLst>
  <p:sldIdLst>
    <p:sldId id="256" r:id="rId2"/>
    <p:sldId id="432" r:id="rId3"/>
    <p:sldId id="423" r:id="rId4"/>
    <p:sldId id="320" r:id="rId5"/>
    <p:sldId id="321" r:id="rId6"/>
    <p:sldId id="257" r:id="rId7"/>
    <p:sldId id="419" r:id="rId8"/>
    <p:sldId id="258" r:id="rId9"/>
    <p:sldId id="323" r:id="rId10"/>
    <p:sldId id="259" r:id="rId11"/>
    <p:sldId id="420" r:id="rId12"/>
    <p:sldId id="261" r:id="rId13"/>
    <p:sldId id="325" r:id="rId14"/>
    <p:sldId id="260" r:id="rId15"/>
    <p:sldId id="326" r:id="rId16"/>
    <p:sldId id="262" r:id="rId17"/>
    <p:sldId id="374" r:id="rId18"/>
    <p:sldId id="263" r:id="rId19"/>
    <p:sldId id="375" r:id="rId20"/>
    <p:sldId id="264" r:id="rId21"/>
    <p:sldId id="421" r:id="rId22"/>
    <p:sldId id="265" r:id="rId23"/>
    <p:sldId id="330" r:id="rId24"/>
    <p:sldId id="266" r:id="rId25"/>
    <p:sldId id="422" r:id="rId26"/>
    <p:sldId id="405" r:id="rId27"/>
    <p:sldId id="404" r:id="rId28"/>
    <p:sldId id="407" r:id="rId29"/>
    <p:sldId id="400" r:id="rId30"/>
    <p:sldId id="307" r:id="rId31"/>
    <p:sldId id="408" r:id="rId32"/>
    <p:sldId id="308" r:id="rId33"/>
    <p:sldId id="373" r:id="rId34"/>
    <p:sldId id="401" r:id="rId35"/>
    <p:sldId id="409" r:id="rId36"/>
    <p:sldId id="361" r:id="rId37"/>
    <p:sldId id="410" r:id="rId38"/>
    <p:sldId id="306" r:id="rId39"/>
    <p:sldId id="392" r:id="rId40"/>
    <p:sldId id="267" r:id="rId41"/>
    <p:sldId id="268" r:id="rId42"/>
    <p:sldId id="332" r:id="rId43"/>
    <p:sldId id="269" r:id="rId44"/>
    <p:sldId id="333" r:id="rId45"/>
    <p:sldId id="270" r:id="rId46"/>
    <p:sldId id="334" r:id="rId47"/>
    <p:sldId id="271" r:id="rId48"/>
    <p:sldId id="335" r:id="rId49"/>
    <p:sldId id="280" r:id="rId50"/>
    <p:sldId id="275" r:id="rId51"/>
    <p:sldId id="433" r:id="rId52"/>
    <p:sldId id="277" r:id="rId53"/>
    <p:sldId id="338" r:id="rId54"/>
    <p:sldId id="378" r:id="rId55"/>
    <p:sldId id="425" r:id="rId56"/>
    <p:sldId id="380" r:id="rId57"/>
    <p:sldId id="426" r:id="rId58"/>
    <p:sldId id="285" r:id="rId59"/>
    <p:sldId id="342" r:id="rId60"/>
    <p:sldId id="286" r:id="rId61"/>
    <p:sldId id="343" r:id="rId62"/>
    <p:sldId id="287" r:id="rId63"/>
    <p:sldId id="427" r:id="rId64"/>
    <p:sldId id="290" r:id="rId65"/>
    <p:sldId id="288" r:id="rId66"/>
    <p:sldId id="428" r:id="rId67"/>
    <p:sldId id="289" r:id="rId68"/>
    <p:sldId id="429" r:id="rId69"/>
    <p:sldId id="291" r:id="rId70"/>
    <p:sldId id="347" r:id="rId71"/>
    <p:sldId id="292" r:id="rId72"/>
    <p:sldId id="430" r:id="rId73"/>
    <p:sldId id="293" r:id="rId74"/>
    <p:sldId id="431" r:id="rId75"/>
    <p:sldId id="296" r:id="rId76"/>
    <p:sldId id="294" r:id="rId77"/>
    <p:sldId id="412" r:id="rId78"/>
    <p:sldId id="279" r:id="rId79"/>
    <p:sldId id="295" r:id="rId80"/>
    <p:sldId id="413" r:id="rId81"/>
    <p:sldId id="297" r:id="rId82"/>
    <p:sldId id="414" r:id="rId83"/>
    <p:sldId id="281" r:id="rId84"/>
    <p:sldId id="415" r:id="rId85"/>
    <p:sldId id="298" r:id="rId86"/>
    <p:sldId id="416" r:id="rId87"/>
    <p:sldId id="299" r:id="rId88"/>
    <p:sldId id="355" r:id="rId89"/>
    <p:sldId id="301" r:id="rId90"/>
    <p:sldId id="356" r:id="rId91"/>
    <p:sldId id="302" r:id="rId92"/>
    <p:sldId id="417" r:id="rId93"/>
    <p:sldId id="303" r:id="rId94"/>
    <p:sldId id="358" r:id="rId95"/>
    <p:sldId id="310" r:id="rId96"/>
    <p:sldId id="309" r:id="rId97"/>
    <p:sldId id="363" r:id="rId98"/>
    <p:sldId id="311" r:id="rId99"/>
    <p:sldId id="364" r:id="rId100"/>
    <p:sldId id="312" r:id="rId101"/>
    <p:sldId id="365" r:id="rId102"/>
    <p:sldId id="313" r:id="rId103"/>
    <p:sldId id="366" r:id="rId104"/>
    <p:sldId id="316" r:id="rId105"/>
    <p:sldId id="314" r:id="rId106"/>
    <p:sldId id="367" r:id="rId107"/>
    <p:sldId id="315" r:id="rId108"/>
    <p:sldId id="418" r:id="rId109"/>
    <p:sldId id="317" r:id="rId110"/>
    <p:sldId id="369" r:id="rId111"/>
    <p:sldId id="318" r:id="rId112"/>
    <p:sldId id="370" r:id="rId113"/>
    <p:sldId id="319" r:id="rId114"/>
    <p:sldId id="371" r:id="rId115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0D2B"/>
    <a:srgbClr val="4B9E2E"/>
    <a:srgbClr val="2D7F46"/>
    <a:srgbClr val="76C897"/>
    <a:srgbClr val="F68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07" d="100"/>
          <a:sy n="107" d="100"/>
        </p:scale>
        <p:origin x="-162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presProps" Target="presProp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1D3B30D-2ECE-4BEA-80C7-3478B8585128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 dirty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AB95D30-90CE-413E-906B-A87119AA42C3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72942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95D30-90CE-413E-906B-A87119AA42C3}" type="slidenum">
              <a:rPr lang="he-IL" smtClean="0"/>
              <a:t>2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26606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95D30-90CE-413E-906B-A87119AA42C3}" type="slidenum">
              <a:rPr lang="he-IL" smtClean="0"/>
              <a:t>113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446572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95D30-90CE-413E-906B-A87119AA42C3}" type="slidenum">
              <a:rPr lang="he-IL" smtClean="0"/>
              <a:t>114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44657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16917111"/>
      </p:ext>
    </p:extLst>
  </p:cSld>
  <p:clrMapOvr>
    <a:masterClrMapping/>
  </p:clrMapOvr>
  <p:transition spd="slow" advClick="0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64314677"/>
      </p:ext>
    </p:extLst>
  </p:cSld>
  <p:clrMapOvr>
    <a:masterClrMapping/>
  </p:clrMapOvr>
  <p:transition spd="slow" advClick="0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57111481"/>
      </p:ext>
    </p:extLst>
  </p:cSld>
  <p:clrMapOvr>
    <a:masterClrMapping/>
  </p:clrMapOvr>
  <p:transition spd="slow" advClick="0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877807034"/>
      </p:ext>
    </p:extLst>
  </p:cSld>
  <p:clrMapOvr>
    <a:masterClrMapping/>
  </p:clrMapOvr>
  <p:transition spd="slow" advClick="0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04102207"/>
      </p:ext>
    </p:extLst>
  </p:cSld>
  <p:clrMapOvr>
    <a:masterClrMapping/>
  </p:clrMapOvr>
  <p:transition spd="slow" advClick="0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34843579"/>
      </p:ext>
    </p:extLst>
  </p:cSld>
  <p:clrMapOvr>
    <a:masterClrMapping/>
  </p:clrMapOvr>
  <p:transition spd="slow" advClick="0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54771186"/>
      </p:ext>
    </p:extLst>
  </p:cSld>
  <p:clrMapOvr>
    <a:masterClrMapping/>
  </p:clrMapOvr>
  <p:transition spd="slow" advClick="0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35085864"/>
      </p:ext>
    </p:extLst>
  </p:cSld>
  <p:clrMapOvr>
    <a:masterClrMapping/>
  </p:clrMapOvr>
  <p:transition spd="slow" advClick="0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54304347"/>
      </p:ext>
    </p:extLst>
  </p:cSld>
  <p:clrMapOvr>
    <a:masterClrMapping/>
  </p:clrMapOvr>
  <p:transition spd="slow" advClick="0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02472450"/>
      </p:ext>
    </p:extLst>
  </p:cSld>
  <p:clrMapOvr>
    <a:masterClrMapping/>
  </p:clrMapOvr>
  <p:transition spd="slow" advClick="0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20682739"/>
      </p:ext>
    </p:extLst>
  </p:cSld>
  <p:clrMapOvr>
    <a:masterClrMapping/>
  </p:clrMapOvr>
  <p:transition spd="slow" advClick="0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6DEB6-C063-4F7E-AF39-EFD6847C8294}" type="datetimeFigureOut">
              <a:rPr lang="he-IL" smtClean="0"/>
              <a:t>י'/תשרי/תשע"ה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98C58-1518-4840-A112-F34D0A74E8EE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3045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strips dir="rd"/>
  </p:transition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13" Type="http://schemas.openxmlformats.org/officeDocument/2006/relationships/image" Target="../media/image10.jpeg"/><Relationship Id="rId18" Type="http://schemas.openxmlformats.org/officeDocument/2006/relationships/slide" Target="slide95.xml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12" Type="http://schemas.openxmlformats.org/officeDocument/2006/relationships/slide" Target="slide49.xml"/><Relationship Id="rId1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6" Type="http://schemas.openxmlformats.org/officeDocument/2006/relationships/slide" Target="slide7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0.xml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5" Type="http://schemas.openxmlformats.org/officeDocument/2006/relationships/image" Target="../media/image11.jpeg"/><Relationship Id="rId10" Type="http://schemas.openxmlformats.org/officeDocument/2006/relationships/image" Target="../media/image8.jpeg"/><Relationship Id="rId4" Type="http://schemas.openxmlformats.org/officeDocument/2006/relationships/image" Target="../media/image5.png"/><Relationship Id="rId9" Type="http://schemas.openxmlformats.org/officeDocument/2006/relationships/slide" Target="slide104.xml"/><Relationship Id="rId14" Type="http://schemas.openxmlformats.org/officeDocument/2006/relationships/slide" Target="slide6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hemdatyamim.022.co.il/" TargetMode="Externa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hemdatyamim.022.co.il/" TargetMode="External"/><Relationship Id="rId4" Type="http://schemas.openxmlformats.org/officeDocument/2006/relationships/image" Target="../media/image2.png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" TargetMode="External"/><Relationship Id="rId7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0323" y="514702"/>
            <a:ext cx="8071049" cy="51013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מצגת </a:t>
            </a:r>
          </a:p>
          <a:p>
            <a:pPr algn="ctr"/>
            <a:r>
              <a:rPr lang="he-IL" sz="115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שמיטה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חזרה וסיכום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לספר "שמיטה" 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של הרב יוסף צבי רימון</a:t>
            </a:r>
          </a:p>
          <a:p>
            <a:pPr algn="ctr"/>
            <a:endParaRPr lang="he-IL" sz="9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2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מאת: אמנון </a:t>
            </a:r>
            <a:r>
              <a:rPr lang="he-IL" sz="2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פרנקל</a:t>
            </a:r>
            <a:endParaRPr lang="he-IL" sz="2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5" name="קבוצה 4"/>
          <p:cNvGrpSpPr/>
          <p:nvPr/>
        </p:nvGrpSpPr>
        <p:grpSpPr>
          <a:xfrm>
            <a:off x="3325215" y="5515818"/>
            <a:ext cx="2481263" cy="1225550"/>
            <a:chOff x="3330575" y="2816225"/>
            <a:chExt cx="2481263" cy="1225550"/>
          </a:xfrm>
        </p:grpSpPr>
        <p:pic>
          <p:nvPicPr>
            <p:cNvPr id="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5496" y="6506180"/>
            <a:ext cx="3381300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baseline="-10000" dirty="0" smtClean="0"/>
              <a:t>©</a:t>
            </a:r>
            <a:r>
              <a:rPr lang="he-IL" sz="1400" b="1" dirty="0" smtClean="0"/>
              <a:t> חומרי </a:t>
            </a:r>
            <a:r>
              <a:rPr lang="he-IL" sz="1400" b="1" dirty="0"/>
              <a:t>עזר בהוראה מאתר </a:t>
            </a:r>
            <a:r>
              <a:rPr lang="he-IL" sz="1400" b="1" dirty="0">
                <a:hlinkClick r:id="rId3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  <p:pic>
        <p:nvPicPr>
          <p:cNvPr id="3" name="Picture 2" descr="D:\DOC\!\!\אתר חמדת ימים\כריכה חמדת ימים חלק ב'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077072"/>
            <a:ext cx="1663069" cy="235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652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9" r="25196"/>
          <a:stretch/>
        </p:blipFill>
        <p:spPr bwMode="auto">
          <a:xfrm>
            <a:off x="2555776" y="1823578"/>
            <a:ext cx="1093811" cy="117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6" r="32290"/>
          <a:stretch/>
        </p:blipFill>
        <p:spPr bwMode="auto">
          <a:xfrm>
            <a:off x="3400625" y="1823577"/>
            <a:ext cx="955351" cy="117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42498"/>
            <a:ext cx="1800200" cy="131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7452320" y="404664"/>
            <a:ext cx="144016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dirty="0">
                <a:ln w="3175" cmpd="sng">
                  <a:noFill/>
                  <a:prstDash val="solid"/>
                </a:ln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53000"/>
                    </a:schemeClr>
                  </a:innerShdw>
                </a:effectLst>
              </a:rPr>
              <a:t>בחר פרק</a:t>
            </a:r>
          </a:p>
        </p:txBody>
      </p:sp>
      <p:sp>
        <p:nvSpPr>
          <p:cNvPr id="13" name="TextBox 12">
            <a:hlinkClick r:id="rId6" action="ppaction://hlinksldjump"/>
          </p:cNvPr>
          <p:cNvSpPr txBox="1"/>
          <p:nvPr/>
        </p:nvSpPr>
        <p:spPr>
          <a:xfrm>
            <a:off x="2558186" y="1170618"/>
            <a:ext cx="1800200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ג</a:t>
            </a:r>
          </a:p>
          <a:p>
            <a:pPr algn="ctr"/>
            <a:endParaRPr lang="he-IL" sz="32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עציצים</a:t>
            </a:r>
          </a:p>
          <a:p>
            <a:pPr algn="ctr"/>
            <a:endParaRPr lang="he-IL" sz="24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7" name="Picture 2" descr="02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941168"/>
            <a:ext cx="1800199" cy="131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hlinkClick r:id="rId8" action="ppaction://hlinksldjump"/>
          </p:cNvPr>
          <p:cNvSpPr txBox="1"/>
          <p:nvPr/>
        </p:nvSpPr>
        <p:spPr>
          <a:xfrm>
            <a:off x="4788024" y="1196752"/>
            <a:ext cx="1800200" cy="18928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ב</a:t>
            </a:r>
          </a:p>
          <a:p>
            <a:pPr algn="ctr"/>
            <a:endParaRPr lang="he-IL" sz="8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endParaRPr lang="he-IL" sz="3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המצוות</a:t>
            </a: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בפירות</a:t>
            </a: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שביעית</a:t>
            </a:r>
            <a:endParaRPr lang="he-IL" sz="20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endParaRPr lang="he-IL" sz="105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8" name="TextBox 17">
            <a:hlinkClick r:id="rId9" action="ppaction://hlinksldjump"/>
          </p:cNvPr>
          <p:cNvSpPr txBox="1"/>
          <p:nvPr/>
        </p:nvSpPr>
        <p:spPr>
          <a:xfrm>
            <a:off x="373260" y="4365104"/>
            <a:ext cx="1800200" cy="18928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נספח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:</a:t>
            </a:r>
          </a:p>
          <a:p>
            <a:pPr algn="ctr"/>
            <a:endParaRPr lang="he-IL" sz="16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כיצד </a:t>
            </a:r>
            <a:r>
              <a:rPr lang="he-IL" sz="20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נטפל בגינה לפני </a:t>
            </a:r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השמיטה</a:t>
            </a:r>
            <a:endParaRPr lang="he-IL" sz="10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endParaRPr lang="he-IL" sz="9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3" name="Picture 2" descr="%D7%97%D7%A7%D7%9C%D7%90%D7%95%D7%AA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3"/>
          <a:stretch/>
        </p:blipFill>
        <p:spPr bwMode="auto">
          <a:xfrm>
            <a:off x="6948264" y="1765413"/>
            <a:ext cx="1808520" cy="1303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hlinkClick r:id="" action="ppaction://hlinkshowjump?jump=nextslide"/>
          </p:cNvPr>
          <p:cNvSpPr txBox="1"/>
          <p:nvPr/>
        </p:nvSpPr>
        <p:spPr>
          <a:xfrm>
            <a:off x="6948264" y="1206912"/>
            <a:ext cx="1800200" cy="186204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א</a:t>
            </a:r>
          </a:p>
          <a:p>
            <a:pPr algn="ctr"/>
            <a:endParaRPr lang="he-IL" sz="11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העבודות החקלאיות בשמיטה</a:t>
            </a:r>
          </a:p>
          <a:p>
            <a:pPr algn="ctr"/>
            <a:endParaRPr lang="he-IL" sz="11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62" r="24493"/>
          <a:stretch/>
        </p:blipFill>
        <p:spPr bwMode="auto">
          <a:xfrm>
            <a:off x="373261" y="1772816"/>
            <a:ext cx="1822476" cy="1316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>
            <a:hlinkClick r:id="rId12" action="ppaction://hlinksldjump"/>
          </p:cNvPr>
          <p:cNvSpPr txBox="1"/>
          <p:nvPr/>
        </p:nvSpPr>
        <p:spPr>
          <a:xfrm>
            <a:off x="385876" y="1232173"/>
            <a:ext cx="1800200" cy="1885131"/>
          </a:xfrm>
          <a:prstGeom prst="rect">
            <a:avLst/>
          </a:prstGeom>
          <a:noFill/>
        </p:spPr>
        <p:txBody>
          <a:bodyPr wrap="square" lIns="0" rIns="36000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ד</a:t>
            </a:r>
          </a:p>
          <a:p>
            <a:pPr algn="ctr"/>
            <a:endParaRPr lang="he-IL" sz="105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קניית </a:t>
            </a:r>
            <a:r>
              <a:rPr lang="he-IL" sz="20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פירות וירקות בשמיטה - בעיות </a:t>
            </a:r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הלכתיות</a:t>
            </a:r>
            <a:endParaRPr lang="he-IL" sz="12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1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he-IL" sz="20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5" name="Picture 2" descr="104577_800_600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65"/>
          <a:stretch/>
        </p:blipFill>
        <p:spPr bwMode="auto">
          <a:xfrm>
            <a:off x="6938602" y="5013176"/>
            <a:ext cx="1809861" cy="132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>
            <a:hlinkClick r:id="rId14" action="ppaction://hlinksldjump"/>
          </p:cNvPr>
          <p:cNvSpPr txBox="1"/>
          <p:nvPr/>
        </p:nvSpPr>
        <p:spPr>
          <a:xfrm>
            <a:off x="6939944" y="4437112"/>
            <a:ext cx="1808520" cy="1638910"/>
          </a:xfrm>
          <a:prstGeom prst="rect">
            <a:avLst/>
          </a:prstGeom>
          <a:noFill/>
        </p:spPr>
        <p:txBody>
          <a:bodyPr wrap="square" lIns="0" rIns="0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</a:t>
            </a:r>
          </a:p>
          <a:p>
            <a:pPr algn="ctr"/>
            <a:endParaRPr lang="he-IL" sz="11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27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195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קניית </a:t>
            </a:r>
            <a:r>
              <a:rPr lang="he-IL" sz="195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פירות</a:t>
            </a:r>
          </a:p>
          <a:p>
            <a:pPr algn="ctr"/>
            <a:r>
              <a:rPr lang="he-IL" sz="195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וירקות </a:t>
            </a:r>
            <a:r>
              <a:rPr lang="he-IL" sz="195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בשמיטה -</a:t>
            </a:r>
            <a:endParaRPr lang="he-IL" sz="195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195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פתרונות </a:t>
            </a:r>
            <a:r>
              <a:rPr lang="he-IL" sz="195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הלכתיים </a:t>
            </a:r>
          </a:p>
        </p:txBody>
      </p:sp>
      <p:pic>
        <p:nvPicPr>
          <p:cNvPr id="26" name="Picture 3" descr="1004092_236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9"/>
          <a:stretch/>
        </p:blipFill>
        <p:spPr bwMode="auto">
          <a:xfrm>
            <a:off x="4788024" y="5013176"/>
            <a:ext cx="1822477" cy="1308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>
            <a:hlinkClick r:id="rId16" action="ppaction://hlinksldjump"/>
          </p:cNvPr>
          <p:cNvSpPr txBox="1"/>
          <p:nvPr/>
        </p:nvSpPr>
        <p:spPr>
          <a:xfrm>
            <a:off x="4788023" y="4431883"/>
            <a:ext cx="1800200" cy="18774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ו</a:t>
            </a:r>
          </a:p>
          <a:p>
            <a:pPr algn="ctr"/>
            <a:endParaRPr lang="he-IL" sz="20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המטבח בשמיטה</a:t>
            </a:r>
          </a:p>
          <a:p>
            <a:pPr algn="ctr"/>
            <a:endParaRPr lang="he-IL" sz="24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536"/>
          <a:stretch/>
        </p:blipFill>
        <p:spPr bwMode="auto">
          <a:xfrm>
            <a:off x="2555776" y="4986660"/>
            <a:ext cx="1800199" cy="132266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>
            <a:hlinkClick r:id="rId18" action="ppaction://hlinksldjump"/>
          </p:cNvPr>
          <p:cNvSpPr txBox="1"/>
          <p:nvPr/>
        </p:nvSpPr>
        <p:spPr>
          <a:xfrm>
            <a:off x="2558186" y="4388911"/>
            <a:ext cx="1800200" cy="18774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פרק </a:t>
            </a:r>
            <a:r>
              <a:rPr lang="he-IL" sz="32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27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ז</a:t>
            </a:r>
          </a:p>
          <a:p>
            <a:pPr algn="ctr"/>
            <a:endParaRPr lang="he-IL" sz="2000" b="1" dirty="0" smtClean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r>
              <a:rPr lang="he-IL" sz="2000" b="1" dirty="0" smtClean="0">
                <a:ln w="3175" cmpd="sng">
                  <a:solidFill>
                    <a:schemeClr val="accent1">
                      <a:satMod val="190000"/>
                      <a:alpha val="70000"/>
                    </a:schemeClr>
                  </a:solidFill>
                  <a:prstDash val="solid"/>
                </a:ln>
                <a:effectLst>
                  <a:glow rad="127000">
                    <a:schemeClr val="accent3">
                      <a:satMod val="175000"/>
                      <a:alpha val="45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שמיטת  כספים</a:t>
            </a:r>
          </a:p>
          <a:p>
            <a:pPr algn="ctr"/>
            <a:endParaRPr lang="he-IL" sz="20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  <a:p>
            <a:pPr algn="ctr"/>
            <a:endParaRPr lang="he-IL" sz="2400" b="1" dirty="0">
              <a:ln w="3175" cmpd="sng">
                <a:solidFill>
                  <a:schemeClr val="accent1">
                    <a:satMod val="190000"/>
                    <a:alpha val="70000"/>
                  </a:schemeClr>
                </a:solidFill>
                <a:prstDash val="solid"/>
              </a:ln>
              <a:effectLst>
                <a:glow rad="127000">
                  <a:schemeClr val="accent3">
                    <a:satMod val="175000"/>
                    <a:alpha val="45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28" name="מלבן מעוגל 27"/>
          <p:cNvSpPr/>
          <p:nvPr/>
        </p:nvSpPr>
        <p:spPr>
          <a:xfrm>
            <a:off x="395536" y="-315416"/>
            <a:ext cx="1872208" cy="1556450"/>
          </a:xfrm>
          <a:prstGeom prst="roundRect">
            <a:avLst>
              <a:gd name="adj" fmla="val 8118"/>
            </a:avLst>
          </a:prstGeom>
          <a:solidFill>
            <a:srgbClr val="0E8D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1" anchor="t" anchorCtr="0"/>
          <a:lstStyle/>
          <a:p>
            <a:pPr algn="ctr"/>
            <a:endParaRPr lang="he-IL" sz="1200" b="1" spc="20" dirty="0" smtClean="0">
              <a:ln w="3175">
                <a:noFill/>
              </a:ln>
              <a:solidFill>
                <a:srgbClr val="FFFFFF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</a:endParaRPr>
          </a:p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רשימת</a:t>
            </a:r>
          </a:p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מספרי</a:t>
            </a:r>
            <a:r>
              <a:rPr lang="he-IL" sz="1200" b="1" spc="20" dirty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 </a:t>
            </a:r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עמודים</a:t>
            </a:r>
          </a:p>
          <a:p>
            <a:pPr algn="ctr"/>
            <a:r>
              <a:rPr lang="he-IL" sz="1200" b="1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בספר "שמיטה" של הרב יוסף צבי רימון</a:t>
            </a:r>
          </a:p>
          <a:p>
            <a:pPr algn="l"/>
            <a:endParaRPr lang="he-IL" sz="1000" b="1" spc="20" dirty="0" smtClean="0">
              <a:ln w="3175">
                <a:noFill/>
              </a:ln>
              <a:solidFill>
                <a:srgbClr val="FFFFFF"/>
              </a:solidFill>
              <a:effectLst>
                <a:glow>
                  <a:srgbClr val="DE6B0C">
                    <a:lumMod val="75000"/>
                  </a:srgbClr>
                </a:glow>
              </a:effectLst>
              <a:latin typeface="David" pitchFamily="34" charset="-79"/>
            </a:endParaRPr>
          </a:p>
          <a:p>
            <a:r>
              <a:rPr lang="he-IL" sz="1200" spc="20" dirty="0" smtClean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   לחץ לפתיחה</a:t>
            </a:r>
            <a:endParaRPr lang="he-IL" sz="1100" dirty="0">
              <a:solidFill>
                <a:srgbClr val="FFFFFF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479623" y="652046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pc="-200" dirty="0">
                <a:ln w="3175">
                  <a:noFill/>
                </a:ln>
                <a:solidFill>
                  <a:srgbClr val="FFFFFF"/>
                </a:solidFill>
                <a:effectLst>
                  <a:glow>
                    <a:srgbClr val="DE6B0C">
                      <a:lumMod val="75000"/>
                    </a:srgbClr>
                  </a:glow>
                </a:effectLst>
                <a:latin typeface="David" pitchFamily="34" charset="-79"/>
              </a:rPr>
              <a:t>&gt;&gt;</a:t>
            </a:r>
            <a:endParaRPr lang="he-IL" spc="-200" dirty="0"/>
          </a:p>
        </p:txBody>
      </p:sp>
      <p:graphicFrame>
        <p:nvGraphicFramePr>
          <p:cNvPr id="33" name="טבלה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719805"/>
              </p:ext>
            </p:extLst>
          </p:nvPr>
        </p:nvGraphicFramePr>
        <p:xfrm>
          <a:off x="1691678" y="233888"/>
          <a:ext cx="1296146" cy="62788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48073"/>
                <a:gridCol w="648073"/>
              </a:tblGrid>
              <a:tr h="270078">
                <a:tc>
                  <a:txBody>
                    <a:bodyPr/>
                    <a:lstStyle/>
                    <a:p>
                      <a:pPr algn="ctr" rtl="1"/>
                      <a:r>
                        <a:rPr lang="he-IL" sz="16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cs typeface="David" pitchFamily="2" charset="-79"/>
                        </a:rPr>
                        <a:t>שאלה</a:t>
                      </a:r>
                      <a:endParaRPr lang="he-IL" sz="1800" dirty="0">
                        <a:solidFill>
                          <a:schemeClr val="tx2">
                            <a:lumMod val="75000"/>
                          </a:schemeClr>
                        </a:solidFill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David" pitchFamily="2" charset="-79"/>
                        </a:rPr>
                        <a:t>עמוד</a:t>
                      </a:r>
                      <a:endParaRPr lang="he-IL" sz="16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  <a:ea typeface="+mn-ea"/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45, 186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111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224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88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52, 54, 237</a:t>
                      </a:r>
                    </a:p>
                  </a:txBody>
                  <a:tcPr marL="0" marR="0" marT="36000"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230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87352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טבלה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8676950"/>
              </p:ext>
            </p:extLst>
          </p:nvPr>
        </p:nvGraphicFramePr>
        <p:xfrm>
          <a:off x="251519" y="239648"/>
          <a:ext cx="1296145" cy="650748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672184"/>
                <a:gridCol w="623961"/>
              </a:tblGrid>
              <a:tr h="258329"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David" pitchFamily="2" charset="-79"/>
                        </a:rPr>
                        <a:t>שאלה</a:t>
                      </a:r>
                      <a:endParaRPr lang="he-IL" sz="16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  <a:ea typeface="+mn-ea"/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David" pitchFamily="2" charset="-79"/>
                        </a:rPr>
                        <a:t>עמוד</a:t>
                      </a:r>
                      <a:endParaRPr lang="he-IL" sz="1600" b="1" kern="120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  <a:ea typeface="+mn-ea"/>
                        <a:cs typeface="David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62, 315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211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326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45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328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67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48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50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52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900" b="1" kern="12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4269">
                <a:tc>
                  <a:txBody>
                    <a:bodyPr/>
                    <a:lstStyle/>
                    <a:p>
                      <a:pPr algn="ctr" rtl="1"/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900" b="1" kern="12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2" name="מלבן 31"/>
          <p:cNvSpPr/>
          <p:nvPr/>
        </p:nvSpPr>
        <p:spPr>
          <a:xfrm>
            <a:off x="370894" y="6525344"/>
            <a:ext cx="720080" cy="2160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36000" rtlCol="1" anchor="ctr"/>
          <a:lstStyle/>
          <a:p>
            <a:pPr algn="ctr"/>
            <a:r>
              <a:rPr lang="he-IL" dirty="0" smtClean="0"/>
              <a:t>סגור</a:t>
            </a:r>
            <a:endParaRPr lang="he-IL" dirty="0"/>
          </a:p>
        </p:txBody>
      </p:sp>
      <p:sp>
        <p:nvSpPr>
          <p:cNvPr id="31" name="TextBox 30"/>
          <p:cNvSpPr txBox="1"/>
          <p:nvPr/>
        </p:nvSpPr>
        <p:spPr>
          <a:xfrm>
            <a:off x="395536" y="44624"/>
            <a:ext cx="1872208" cy="1200329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txBody>
          <a:bodyPr wrap="square" rtlCol="1">
            <a:spAutoFit/>
          </a:bodyPr>
          <a:lstStyle/>
          <a:p>
            <a:endParaRPr lang="he-IL" dirty="0" smtClean="0">
              <a:solidFill>
                <a:srgbClr val="FF6600"/>
              </a:solidFill>
            </a:endParaRPr>
          </a:p>
          <a:p>
            <a:endParaRPr lang="he-IL" dirty="0">
              <a:solidFill>
                <a:srgbClr val="FF6600"/>
              </a:solidFill>
            </a:endParaRPr>
          </a:p>
          <a:p>
            <a:endParaRPr lang="he-IL" dirty="0" smtClean="0">
              <a:solidFill>
                <a:srgbClr val="FF6600"/>
              </a:solidFill>
            </a:endParaRPr>
          </a:p>
          <a:p>
            <a:endParaRPr lang="he-IL" dirty="0">
              <a:solidFill>
                <a:srgbClr val="FF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48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4" presetClass="emph" presetSubtype="0" repeatCount="2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11111E-6 1.11111E-6 L 1.11111E-6 -0.02107 " pathEditMode="relative" rAng="0" ptsTypes="AA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065"/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1" dur="6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8" grpId="2" animBg="1"/>
      <p:bldP spid="29" grpId="0"/>
      <p:bldP spid="29" grpId="1"/>
      <p:bldP spid="29" grpId="2"/>
      <p:bldP spid="29" grpId="3"/>
      <p:bldP spid="32" grpId="0" animBg="1"/>
      <p:bldP spid="32" grpId="1" animBg="1"/>
      <p:bldP spid="31" grpId="0" animBg="1"/>
      <p:bldP spid="31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%D7%97%D7%A7%D7%9C%D7%90%D7%95%D7%A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216" y="1772816"/>
            <a:ext cx="6161262" cy="4615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פרק א - העבודות החקלאיות בשמיטה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2" name="TextBox 1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Box 6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316311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30323" y="1594013"/>
            <a:ext cx="7681527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הן המלאכות האסורות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בשביעית מן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התורה, לכל הדעות?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71600" y="270892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חרישה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זריעה, נטיעה וקצירה.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מלאכות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האסורות מהתורה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971600" y="342900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זריעה, זמירה, קצירה ובצירה.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292497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71600" y="414915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זריעה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השקיה, ניכוש וכיסוח.</a:t>
            </a:r>
          </a:p>
        </p:txBody>
      </p:sp>
      <p:sp>
        <p:nvSpPr>
          <p:cNvPr id="8" name="מלבן מעוגל 7"/>
          <p:cNvSpPr/>
          <p:nvPr/>
        </p:nvSpPr>
        <p:spPr>
          <a:xfrm>
            <a:off x="-3461725" y="2927388"/>
            <a:ext cx="3929269" cy="824895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1" anchor="ctr"/>
          <a:lstStyle/>
          <a:p>
            <a:r>
              <a:rPr lang="he-IL" sz="1100" dirty="0" smtClean="0">
                <a:solidFill>
                  <a:srgbClr val="FFFFFF"/>
                </a:solidFill>
              </a:rPr>
              <a:t>הוראות</a:t>
            </a:r>
            <a:endParaRPr lang="he-IL" dirty="0" smtClean="0">
              <a:solidFill>
                <a:srgbClr val="FFFFFF"/>
              </a:solidFill>
            </a:endParaRPr>
          </a:p>
          <a:p>
            <a:pPr algn="ctr"/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-132078" y="3281086"/>
            <a:ext cx="5922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-210" dirty="0" smtClean="0">
                <a:solidFill>
                  <a:srgbClr val="000000"/>
                </a:solidFill>
              </a:rPr>
              <a:t>&lt;&lt;</a:t>
            </a:r>
            <a:endParaRPr lang="he-IL" b="1" spc="-210" dirty="0">
              <a:solidFill>
                <a:srgbClr val="0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438709" y="-504566"/>
            <a:ext cx="10009112" cy="7571303"/>
          </a:xfrm>
          <a:prstGeom prst="rect">
            <a:avLst/>
          </a:prstGeom>
          <a:solidFill>
            <a:srgbClr val="000000">
              <a:alpha val="50000"/>
            </a:srgbClr>
          </a:solidFill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שחור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13" name="מלבן מעוגל 12"/>
          <p:cNvSpPr/>
          <p:nvPr/>
        </p:nvSpPr>
        <p:spPr>
          <a:xfrm>
            <a:off x="654947" y="2276872"/>
            <a:ext cx="2994581" cy="1944216"/>
          </a:xfrm>
          <a:prstGeom prst="roundRect">
            <a:avLst/>
          </a:prstGeom>
          <a:gradFill>
            <a:gsLst>
              <a:gs pos="26300">
                <a:srgbClr val="A7504E"/>
              </a:gs>
              <a:gs pos="100000">
                <a:schemeClr val="accent2">
                  <a:lumMod val="60000"/>
                  <a:lumOff val="40000"/>
                </a:schemeClr>
              </a:gs>
              <a:gs pos="0">
                <a:schemeClr val="accent2">
                  <a:lumMod val="75000"/>
                </a:schemeClr>
              </a:gs>
            </a:gsLst>
            <a:lin ang="135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cs typeface="David" pitchFamily="2" charset="-79"/>
              </a:rPr>
              <a:t>לחץ בעזרת העכבר</a:t>
            </a:r>
          </a:p>
          <a:p>
            <a:pPr algn="ctr"/>
            <a:r>
              <a:rPr lang="he-IL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cs typeface="David" pitchFamily="2" charset="-79"/>
              </a:rPr>
              <a:t>על התשובה הנכונה</a:t>
            </a:r>
          </a:p>
          <a:p>
            <a:pPr algn="ctr"/>
            <a:r>
              <a:rPr lang="he-IL" sz="1400" dirty="0" smtClean="0">
                <a:solidFill>
                  <a:schemeClr val="accent3">
                    <a:lumMod val="40000"/>
                    <a:lumOff val="60000"/>
                  </a:schemeClr>
                </a:solidFill>
                <a:cs typeface="David" pitchFamily="2" charset="-79"/>
              </a:rPr>
              <a:t>(להצגת סמן לייזר - לחץ והחזק </a:t>
            </a:r>
          </a:p>
          <a:p>
            <a:pPr algn="ctr"/>
            <a:r>
              <a:rPr lang="en-US" sz="1400" dirty="0" smtClean="0">
                <a:solidFill>
                  <a:schemeClr val="accent3">
                    <a:lumMod val="40000"/>
                    <a:lumOff val="60000"/>
                  </a:schemeClr>
                </a:solidFill>
                <a:cs typeface="David" pitchFamily="2" charset="-79"/>
              </a:rPr>
              <a:t>Ctrl </a:t>
            </a:r>
            <a:r>
              <a:rPr lang="he-IL" sz="1400" dirty="0" smtClean="0">
                <a:solidFill>
                  <a:schemeClr val="accent3">
                    <a:lumMod val="40000"/>
                    <a:lumOff val="60000"/>
                  </a:schemeClr>
                </a:solidFill>
                <a:cs typeface="David" pitchFamily="2" charset="-79"/>
              </a:rPr>
              <a:t> + לחצן העכבר)</a:t>
            </a:r>
          </a:p>
          <a:p>
            <a:pPr algn="ctr"/>
            <a:endParaRPr lang="he-IL" sz="400" b="1" dirty="0" smtClean="0">
              <a:solidFill>
                <a:schemeClr val="accent3">
                  <a:lumMod val="40000"/>
                  <a:lumOff val="60000"/>
                </a:schemeClr>
              </a:solidFill>
              <a:cs typeface="David" pitchFamily="2" charset="-79"/>
            </a:endParaRPr>
          </a:p>
          <a:p>
            <a:pPr algn="ctr"/>
            <a:endParaRPr lang="he-IL" sz="600" b="1" dirty="0" smtClean="0">
              <a:solidFill>
                <a:schemeClr val="accent3">
                  <a:lumMod val="40000"/>
                  <a:lumOff val="60000"/>
                </a:schemeClr>
              </a:solidFill>
              <a:cs typeface="David" pitchFamily="2" charset="-79"/>
            </a:endParaRPr>
          </a:p>
          <a:p>
            <a:pPr algn="ctr"/>
            <a:endParaRPr lang="he-IL" b="1" dirty="0">
              <a:solidFill>
                <a:schemeClr val="accent3">
                  <a:lumMod val="40000"/>
                  <a:lumOff val="60000"/>
                </a:schemeClr>
              </a:solidFill>
              <a:cs typeface="David" pitchFamily="2" charset="-79"/>
            </a:endParaRPr>
          </a:p>
        </p:txBody>
      </p:sp>
      <p:sp>
        <p:nvSpPr>
          <p:cNvPr id="14" name="מלבן מעוגל 13"/>
          <p:cNvSpPr/>
          <p:nvPr/>
        </p:nvSpPr>
        <p:spPr>
          <a:xfrm>
            <a:off x="1642514" y="3717032"/>
            <a:ext cx="1019445" cy="383173"/>
          </a:xfrm>
          <a:prstGeom prst="roundRect">
            <a:avLst/>
          </a:prstGeom>
          <a:solidFill>
            <a:srgbClr val="0070C0"/>
          </a:solidFill>
          <a:ln w="19050">
            <a:solidFill>
              <a:srgbClr val="006E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rgbClr val="FFFFFF"/>
                </a:solidFill>
              </a:rPr>
              <a:t>אישור</a:t>
            </a:r>
            <a:endParaRPr lang="he-IL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32" presetClass="emph" presetSubtype="0" fill="hold" grpId="1" nodeType="afterEffect">
                                  <p:stCondLst>
                                    <p:cond delay="1100"/>
                                  </p:stCondLst>
                                  <p:childTnLst>
                                    <p:animRot by="120000">
                                      <p:cBhvr>
                                        <p:cTn id="20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900"/>
                            </p:stCondLst>
                            <p:childTnLst>
                              <p:par>
                                <p:cTn id="26" presetID="32" presetClass="emph" presetSubtype="0" fill="hold" grpId="4" nodeType="afterEffect">
                                  <p:stCondLst>
                                    <p:cond delay="3600"/>
                                  </p:stCondLst>
                                  <p:childTnLst>
                                    <p:animRot by="120000">
                                      <p:cBhvr>
                                        <p:cTn id="27" dur="13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60" fill="hold">
                                          <p:stCondLst>
                                            <p:cond delay="2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60" fill="hold">
                                          <p:stCondLst>
                                            <p:cond delay="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60" fill="hold">
                                          <p:stCondLst>
                                            <p:cond delay="7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60" fill="hold">
                                          <p:stCondLst>
                                            <p:cond delay="10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9" grpId="1"/>
      <p:bldP spid="10" grpId="0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11" grpId="0"/>
      <p:bldP spid="11" grpId="1"/>
      <p:bldP spid="11" grpId="2"/>
      <p:bldP spid="11" grpId="3"/>
      <p:bldP spid="11" grpId="4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30323" y="1594013"/>
            <a:ext cx="7681527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הן המלאכות האסורות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בשביעית מן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התורה, לכל הדעות?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71600" y="270892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חרישה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זריעה, נטיעה וקצירה.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1. מלאכות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האסורות מהתורה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971600" y="342900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 זריעה, זמירה, קצירה ובצירה.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71600" y="414915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זריעה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השקיה, ניכוש וכיסוח.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788441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15818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2975643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92088" y="908720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מהי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זמירה האסורה בשביעית?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4124471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הורדת ענפים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העץ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מנת לאפשר מעבר להולכי רגל.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2. זמירה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2924944"/>
            <a:ext cx="698477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הורדת ענפים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העץ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במטרה ליהנות מפירותיו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56411" y="1772816"/>
            <a:ext cx="6971973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הורדת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ענפים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העץ,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מנת שהעץ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יגדל טוב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יותר.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3651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2312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92088" y="908720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מהי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זמירה האסורה בשביעית?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4124471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הורדת ענפים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העץ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מנת לאפשר מעבר להולכי רגל.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2. זמירה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2924944"/>
            <a:ext cx="698477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הורדת ענפים מן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העץ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במטרה ליהנות מפירותיו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56411" y="1772816"/>
            <a:ext cx="6971973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הורדת ענפים מן העץ,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על מנת שהעץ יגדל טוב יותר.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4941168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2303986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92088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גיזום מותר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13285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גיזום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גדר חיה שעדיין אינה מלאה.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גיזום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86104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גיזום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גפן לצורך השבחת היבול.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2852936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גיזום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שאינו לצורך הצמח, אלא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לצורך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אחר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(כגון לצורך מעבר).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99415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92088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גיזום מותר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13285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גיזום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גדר חיה שעדיין אינה מלאה.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3. גיזום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86104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גיזום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גפן לצורך השבחת היבול.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43608" y="2852936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גיזום שאינו לצורך הצמח, אלא לצורך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אחר (כגון לצורך מעבר).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653136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452521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4157548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860142" y="1110308"/>
            <a:ext cx="738426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לכסח את הדשא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78984" y="4221160"/>
            <a:ext cx="7841458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	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לכסח דשא רק במקרה של הפסד מרובה.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כיסוח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דשא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43079" y="314096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לכסח דשא אם מקפידים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להגדיל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מאוד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המרווח בין הכיסוחים.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272435" y="2036239"/>
            <a:ext cx="694800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לכסח דשא באופן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הרגיל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שנעשה למטרת נוי.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423808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860142" y="1110308"/>
            <a:ext cx="738426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לכסח את הדשא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78984" y="4221160"/>
            <a:ext cx="7841458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	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לכסח דשא רק במקרה של הפסד מרובה.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4. כיסוח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דשא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43079" y="314096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לכסח דשא אם מקפידים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להגדיל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מאוד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המרווח בין הכיסוחים.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272435" y="2036239"/>
            <a:ext cx="694800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לכסח דשא באופן הרגיל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משום שנעשה למטרת נוי.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4860449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15818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8075449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87624" y="98072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ההבדל בין קצירה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לבצירה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1988841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קצירה היא בעץ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הגפן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ובצירה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בשאר העצים.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2972344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קצירה היא קטיפה של יבול רב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שנתי,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ובצירה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קטיפה של יבול חד שנתי.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3980455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בצירה היא קטיפה של יבול רב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שנתי,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וקצירה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קטיפה של יבול חד שנתי.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09985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87624" y="98072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ההבדל בין קצירה לבצירה?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1988841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קצירה היא בעץ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הגפן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ובצירה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בשאר העצים.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2972344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קצירה היא קטיפה של יבול רב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שנתי,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ובצירה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קטיפה של יבול חד שנתי.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43608" y="3980455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בצירה היא קטיפה של יבול רב שנתי,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וקצירה היא קטיפה של יבול חד שנתי.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464859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47700" y="1628800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יתכן שיהיה בשנה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השמינית איסור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של קצירה ובצירה?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3420" y="2735922"/>
            <a:ext cx="813902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לא, משום שהאיסור מתייחס רק לשנת השמיטה.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80617" y="4365176"/>
            <a:ext cx="813902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כן, בירקות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95536" y="3429000"/>
            <a:ext cx="8124101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כן, בפירות שחנטו בשביעית, ובתבואה שהגיעה 	לשליש גידולה בשביעית.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22048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86929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147700" y="1628800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יתכן שיהיה בשנה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השמינית איסור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של קצירה ובצירה?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3420" y="2735922"/>
            <a:ext cx="813902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לא, משום שהאיסור מתייחס רק לשנת השמיטה.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27311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6.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80617" y="4365176"/>
            <a:ext cx="813902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כן, בירקות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95536" y="3429000"/>
            <a:ext cx="812410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כן, בפירות שחנטו בשביעית, ובתבואה שהגיעה 	לשליש גידולה בשביעית.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860449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892801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" y="1124744"/>
            <a:ext cx="8211850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יש היתר כלשהו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לקטוף את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היבול בשנת השמיטה?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59632" y="2180255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כל היתר לקטוף פירות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(ג)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59632" y="280371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לקטוף כל כמות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שרוצה,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ובלבד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שיעשה זאת בשינוי.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3764431"/>
            <a:ext cx="790807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לקטוף כמות קטנה המספיקה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למשפחתו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למספר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ימים, ועדיף לעשות זאת בשינוי.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75395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" y="1124744"/>
            <a:ext cx="8211850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יש היתר כלשהו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לקטוף את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היבול בשנת השמיטה?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59632" y="2180255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כל היתר לקטוף פירות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7. קצירה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ובצירה (ג)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59632" y="280371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לקטוף כל כמות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שרוצה,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ובלבד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שיעשה זאת בשינוי.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23528" y="3764431"/>
            <a:ext cx="790807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לקטוף כמות קטנה המספיקה למשפחתו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למספר ימים, ועדיף לעשות זאת בשינוי.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4797152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96354501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-108520" y="1124745"/>
            <a:ext cx="8424936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הדין של מלאכות אחרות (מלבד המלאכות</a:t>
            </a:r>
            <a:b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האסורות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מן התורה), הגורמות להצמחת הגידולים?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59632" y="426848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מותרות, ובלבד שיעשה אותן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בצינעה,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חשש מראית עין.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8329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מלאכות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נוספות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65099" y="3332383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מותרות לכתחילה, ובתנאי שמדובר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בגינה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פרטית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שאינה מיועדת לצרכים מסחריים.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272435" y="1988840"/>
            <a:ext cx="6971973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אסורות מדרבנן, אלא אם כן אי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עשייתן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תגרום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למוות של הצמחים, ויש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המתירים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במקום של הפסד משמעותי לפירות.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4522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7498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-108520" y="1124745"/>
            <a:ext cx="8424936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הדין של מלאכות אחרות (מלבד המלאכות</a:t>
            </a:r>
            <a:b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האסורות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מן התורה), הגורמות להצמחת הגידולים?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259632" y="426848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מותרות, ובלבד שיעשה אותן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בצינעה,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חשש מראית עין.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8329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8. מלאכות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נוספות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65099" y="3332383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מותרות לכתחילה, ובתנאי שמדובר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בגינה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פרטית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שאינה מיועדת לצרכים מסחריים.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272435" y="1988840"/>
            <a:ext cx="6971973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אסורות מדרבנן, אלא אם כן אי עשייתן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תגרום למוות של הצמחים, ויש המתירים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גם במקום של הפסד משמעותי לפירות.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5085184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910238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83568" y="1412777"/>
            <a:ext cx="7528282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ההבדל בין "לאוֹקְמֵי" לבין "לאַבְרוּיֵי"?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283" y="2252263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מלאכות דאורייתא הותרו רק "לאוקמי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מלאכות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דרבנן הותרו אפילו "לאברויי".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9" y="116632"/>
            <a:ext cx="8496944" cy="13612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"לאוֹקְמֵי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אילנא" </a:t>
            </a:r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(העמדת האילן שלא ימות</a:t>
            </a:r>
            <a:r>
              <a:rPr lang="he-IL" sz="32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)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,</a:t>
            </a:r>
          </a:p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"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לאַבְרוּיֵי אילנא" </a:t>
            </a:r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(השבחת האילן)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87624" y="426848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מלאכות דרבנן הותרו "לאברויי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אבל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 "לאוקמי".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200086" y="3260375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מלאכות דרבנן הותרו "לאוקמי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אבל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 "לאברויי".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3651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00624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83568" y="1412777"/>
            <a:ext cx="7528282" cy="792087"/>
          </a:xfrm>
        </p:spPr>
        <p:txBody>
          <a:bodyPr>
            <a:noAutofit/>
          </a:bodyPr>
          <a:lstStyle/>
          <a:p>
            <a:pPr algn="r">
              <a:tabLst>
                <a:tab pos="449263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ההבדל בין "לאוֹקְמֵי" לבין "לאַבְרוּיֵי"?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283" y="2252263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מלאכות דאורייתא הותרו רק "לאוקמי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מלאכות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דרבנן הותרו אפילו "לאברויי".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9" y="116632"/>
            <a:ext cx="8496944" cy="13612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9. "לאוֹקְמֵי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אילנא" </a:t>
            </a:r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(העמדת האילן שלא ימות</a:t>
            </a:r>
            <a:r>
              <a:rPr lang="he-IL" sz="32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)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,</a:t>
            </a:r>
          </a:p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"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לאַבְרוּיֵי אילנא" </a:t>
            </a:r>
            <a:r>
              <a:rPr lang="he-IL" sz="32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(השבחת האילן)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87624" y="4268487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מלאכות דרבנן הותרו "לאברויי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אבל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 "לאוקמי".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200086" y="3260375"/>
            <a:ext cx="6971973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מלאכות דרבנן הותרו "לאוקמי",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אבל לא "לאברויי".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507647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551699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83568" y="1052737"/>
            <a:ext cx="752828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בשמיטה להשקות את השדה?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4484511"/>
            <a:ext cx="804144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ישאיר את המרווח בין ההשקיות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כרגיל,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אך יצמצם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מאוד את זמן ההשקיה בכל פעם.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השקיה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3548407"/>
            <a:ext cx="804144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להשקות בשמיטה את השדה,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ויתמלא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בטחון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בה' שהצמחים בכל זאת יגדלו כראוי.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05735" y="1916832"/>
            <a:ext cx="8026706" cy="16312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יש לדאוג שמרווח הזמן בין ההשקיות יהיה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גדול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מהרגיל, כפי המינימום הנצרך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לצמחים,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יכול להגדיל את משך ההשקיה של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הממטרות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כפי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הרצוי.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6450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34759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83568" y="1052737"/>
            <a:ext cx="752828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בשמיטה להשקות את השדה?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4475800"/>
            <a:ext cx="804144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ישאיר את המרווח בין ההשקיות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כרגיל,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אך יצמצם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מאוד את זמן ההשקיה בכל פעם.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10. השקיה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3548407"/>
            <a:ext cx="804144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להשקות בשמיטה את השדה,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ויתמלא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בטחון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בה' שהצמחים בכל זאת יגדלו כראוי.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05735" y="1916832"/>
            <a:ext cx="8026706" cy="16312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יש לדאוג שמרווח הזמן בין ההשקיות יהיה גדול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יותר מהרגיל, כפי המינימום הנצרך </a:t>
            </a:r>
            <a:r>
              <a:rPr lang="he-IL" sz="3200" b="1" spc="30" dirty="0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לצמחים,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אך </a:t>
            </a: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יכול להגדיל את משך ההשקיה של </a:t>
            </a:r>
            <a:r>
              <a:rPr lang="he-IL" sz="3200" b="1" spc="30" dirty="0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הממטרות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כפי </a:t>
            </a: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הרצוי.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55066" y="5462166"/>
            <a:ext cx="705678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1298129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840160" y="112474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לדשן את השדה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8057" y="2087850"/>
            <a:ext cx="844040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כל בעיה בדישון השדה בשמיטה.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8329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דישון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1543" y="3888050"/>
            <a:ext cx="844040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לדשן כרגיל עד זמן החנטה של הפירות.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2807930"/>
            <a:ext cx="84249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בדרך כלל ניתן להסתפק בדישון לפני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השמיטה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בחומרים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המתפרקים לאט ומספיקים לשנה שלמה.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41652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840160" y="112474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מותר לדשן את השדה בשמיטה?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8057" y="2087850"/>
            <a:ext cx="844040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כל בעיה בדישון השדה בשמיטה.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83295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11. דישון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1543" y="3888050"/>
            <a:ext cx="844040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לדשן כרגיל עד זמן החנטה של הפירות.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23528" y="2807930"/>
            <a:ext cx="842493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בדרך כלל ניתן להסתפק בדישון לפני השמיטה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בחומרים המתפרקים לאט ומספיקים לשנה שלמה.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4869160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907516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85060"/>
            <a:ext cx="5904656" cy="4319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פרק ב - המצוות בפירות שביעית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5" name="קבוצה 4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7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89822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-145420" y="1124744"/>
            <a:ext cx="9073008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449263" algn="r"/>
              </a:tabLst>
            </a:pP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בפירות הקדושים בקדושת שביעית ישנן שש </a:t>
            </a:r>
            <a:r>
              <a:rPr lang="he-IL" sz="31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מצוות: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endParaRPr lang="he-IL" sz="31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המצוות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שביעית</a:t>
            </a:r>
          </a:p>
        </p:txBody>
      </p:sp>
      <p:sp>
        <p:nvSpPr>
          <p:cNvPr id="11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0" y="4789552"/>
            <a:ext cx="8892479" cy="19518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900"/>
              </a:lnSpc>
              <a:tabLst>
                <a:tab pos="449263" algn="r"/>
              </a:tabLst>
            </a:pP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cs typeface="David" pitchFamily="34" charset="-79"/>
              </a:rPr>
              <a:t>בשקופיות הקרובות נעסוק בחיוב </a:t>
            </a:r>
            <a:r>
              <a:rPr lang="he-IL" sz="3100" b="1" spc="20" dirty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הפקרת הפירות </a:t>
            </a: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cs typeface="David" pitchFamily="34" charset="-79"/>
              </a:rPr>
              <a:t>ע"י בעל השדה,</a:t>
            </a:r>
          </a:p>
          <a:p>
            <a:pPr eaLnBrk="1" hangingPunct="1">
              <a:lnSpc>
                <a:spcPts val="2900"/>
              </a:lnSpc>
              <a:tabLst>
                <a:tab pos="449263" algn="r"/>
              </a:tabLst>
            </a:pP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cs typeface="David" pitchFamily="34" charset="-79"/>
              </a:rPr>
              <a:t> ובחיוב </a:t>
            </a:r>
            <a:r>
              <a:rPr lang="he-IL" sz="3100" b="1" spc="20" dirty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ביעור הפירות מן הבית</a:t>
            </a: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cs typeface="David" pitchFamily="34" charset="-79"/>
              </a:rPr>
              <a:t>, ע"י כל אדם, במועד של סוף עונתם בשדה.</a:t>
            </a:r>
            <a:endParaRPr lang="he-IL" sz="1800" b="1" spc="20" dirty="0" smtClean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chemeClr val="tx1">
                  <a:alpha val="77000"/>
                </a:schemeClr>
              </a:solidFill>
              <a:latin typeface="David" pitchFamily="34" charset="-79"/>
              <a:ea typeface="+mj-ea"/>
              <a:cs typeface="David" pitchFamily="34" charset="-79"/>
            </a:endParaRPr>
          </a:p>
          <a:p>
            <a:pPr eaLnBrk="1" hangingPunct="1">
              <a:lnSpc>
                <a:spcPts val="2900"/>
              </a:lnSpc>
              <a:tabLst>
                <a:tab pos="449263" algn="r"/>
              </a:tabLst>
            </a:pPr>
            <a:r>
              <a:rPr lang="he-IL" sz="1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באיסור </a:t>
            </a:r>
            <a:r>
              <a:rPr lang="he-IL" sz="3100" b="1" spc="20" dirty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הפסד</a:t>
            </a:r>
            <a:r>
              <a:rPr lang="he-IL" sz="1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11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 </a:t>
            </a:r>
            <a:r>
              <a:rPr lang="he-IL" sz="1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נעסוק </a:t>
            </a: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בפרק 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"המטבח בשמיטה</a:t>
            </a:r>
            <a:r>
              <a:rPr lang="he-IL" sz="20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",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/>
            </a:r>
            <a:b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</a:br>
            <a:r>
              <a:rPr lang="he-IL" sz="1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ובאיסורים </a:t>
            </a:r>
            <a:r>
              <a:rPr lang="he-IL" sz="3100" b="1" spc="20" dirty="0" smtClean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סחורה </a:t>
            </a:r>
            <a:endParaRPr lang="he-IL" sz="3100" b="1" spc="20" dirty="0">
              <a:ln w="6350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2900"/>
              </a:lnSpc>
              <a:tabLst>
                <a:tab pos="449263" algn="r"/>
              </a:tabLst>
            </a:pPr>
            <a:r>
              <a:rPr lang="he-IL" sz="2800" b="1" spc="20" dirty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20" dirty="0" smtClean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 </a:t>
            </a:r>
            <a:r>
              <a:rPr lang="he-IL" sz="3100" b="1" spc="20" dirty="0" err="1" smtClean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וספיחין</a:t>
            </a:r>
            <a:r>
              <a:rPr lang="he-IL" sz="4000" b="1" spc="20" dirty="0" smtClean="0">
                <a:ln w="6350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1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נעסוק </a:t>
            </a:r>
            <a:r>
              <a:rPr lang="he-IL" sz="1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chemeClr val="tx1">
                    <a:alpha val="77000"/>
                  </a:schemeClr>
                </a:solidFill>
                <a:latin typeface="David" pitchFamily="34" charset="-79"/>
                <a:ea typeface="+mj-ea"/>
                <a:cs typeface="David" pitchFamily="34" charset="-79"/>
              </a:rPr>
              <a:t>בפרק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"קניית פירות וירקות </a:t>
            </a:r>
            <a:r>
              <a:rPr lang="he-IL" sz="20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בשביעית 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– </a:t>
            </a:r>
            <a:r>
              <a:rPr lang="he-IL" sz="20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בעיות </a:t>
            </a:r>
            <a:r>
              <a:rPr lang="he-IL" sz="20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הלכתיות</a:t>
            </a:r>
            <a:r>
              <a:rPr lang="he-IL" sz="20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". </a:t>
            </a:r>
          </a:p>
        </p:txBody>
      </p:sp>
      <p:sp>
        <p:nvSpPr>
          <p:cNvPr id="12" name="כותרת 1"/>
          <p:cNvSpPr txBox="1">
            <a:spLocks/>
          </p:cNvSpPr>
          <p:nvPr/>
        </p:nvSpPr>
        <p:spPr>
          <a:xfrm>
            <a:off x="323528" y="2708920"/>
            <a:ext cx="8712968" cy="792087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חיוב </a:t>
            </a:r>
            <a:r>
              <a:rPr lang="he-IL" sz="31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על בעל השדה להפקיר </a:t>
            </a: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את </a:t>
            </a:r>
            <a:r>
              <a:rPr lang="he-IL" sz="31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פירות השדה</a:t>
            </a: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, </a:t>
            </a:r>
            <a:b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חיוב ביעור מן הבית בשעה שכלו הפירות מן השדה,</a:t>
            </a:r>
            <a:b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איסור הפסד, </a:t>
            </a:r>
            <a:b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איסור סחורה, </a:t>
            </a:r>
            <a:b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איסור הוצאת הפירות לחוץ לארץ,</a:t>
            </a:r>
            <a:b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31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	איסור </a:t>
            </a:r>
            <a:r>
              <a:rPr lang="he-IL" sz="3100" b="1" spc="20" dirty="0" err="1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ספיחין</a:t>
            </a:r>
            <a:r>
              <a:rPr lang="he-IL" sz="31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1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" y="3673024"/>
            <a:ext cx="939546" cy="1156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>
            <a:hlinkClick r:id="" action="ppaction://hlinkshowjump?jump=nextslide"/>
          </p:cNvPr>
          <p:cNvSpPr txBox="1"/>
          <p:nvPr/>
        </p:nvSpPr>
        <p:spPr>
          <a:xfrm>
            <a:off x="112225" y="4067780"/>
            <a:ext cx="78736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המשך</a:t>
            </a:r>
            <a:endParaRPr lang="he-IL" sz="3200" b="1" spc="20" dirty="0">
              <a:ln w="3175">
                <a:solidFill>
                  <a:srgbClr val="D787A3">
                    <a:lumMod val="5000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6"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3715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-324544" y="1484784"/>
            <a:ext cx="9073008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נחלקו </a:t>
            </a: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האם נדרש בעל השדה להפקיר את פירות שדהו (דעת הבית יוסף), </a:t>
            </a:r>
            <a:b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או שהפירות מופקרים מאליהם </a:t>
            </a: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בשמיטה (דעת </a:t>
            </a:r>
            <a:r>
              <a:rPr lang="he-IL" sz="2500" b="1" spc="20" dirty="0" err="1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המבי"ט</a:t>
            </a: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). </a:t>
            </a:r>
            <a:b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נתייחס לאחד ההבדלים המעשיים בין שתי הדעות: האם צריך </a:t>
            </a: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להפקיר</a:t>
            </a:r>
            <a:b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בפיו, באמירה מפורשת, או שגם בלא אמירתו פירותיו הפקר.</a:t>
            </a:r>
            <a:endParaRPr lang="he-IL" sz="25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4283876"/>
            <a:ext cx="8508990" cy="8733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המבי"ט צריך להפקיר בפה, לדעת הבית יוסף 	אין צורך אך לכתחילה יש מצווה להפקיר בפה.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49460" y="332656"/>
            <a:ext cx="9285956" cy="7540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3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מצות הפקרת פירות שביעית שבשדה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3777570"/>
            <a:ext cx="804144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להיפך.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-108520" y="2913402"/>
            <a:ext cx="86409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הבית יוסף צריך להפקיר בפה, לדעת המבי"ט 	אין צורך.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3680" y="522048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81710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-324544" y="1484784"/>
            <a:ext cx="9073008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נחלקו </a:t>
            </a: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האם נדרש בעל השדה להפקיר את פירות שדהו (דעת הבית יוסף), </a:t>
            </a:r>
            <a:b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או שהפירות מופקרים מאליהם </a:t>
            </a: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בשמיטה (דעת </a:t>
            </a:r>
            <a:r>
              <a:rPr lang="he-IL" sz="2500" b="1" spc="20" dirty="0" err="1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המבי"ט</a:t>
            </a: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). </a:t>
            </a:r>
            <a:b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נתייחס לאחד ההבדלים המעשיים בין שתי הדעות: האם צריך </a:t>
            </a: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להפקיר</a:t>
            </a:r>
            <a:b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</a:br>
            <a:r>
              <a:rPr lang="he-IL" sz="25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בפיו, באמירה מפורשת, או שגם בלא אמירתו פירותיו הפקר.</a:t>
            </a:r>
            <a:endParaRPr lang="he-IL" sz="25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4283876"/>
            <a:ext cx="8041446" cy="87331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לדעת המבי"ט צריך להפקיר בפה, לדעת הבית יוסף 	אין צורך אך לכתחילה יש מצווה להפקיר בפה.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249460" y="332656"/>
            <a:ext cx="9285956" cy="7540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3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12. מצות הפקרת פירות שביעית שבשדה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3777570"/>
            <a:ext cx="804144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להיפך.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95536" y="2913402"/>
            <a:ext cx="813690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לדעת הבית יוסף צריך להפקיר בפה, לדעת </a:t>
            </a:r>
            <a:r>
              <a:rPr lang="he-IL" sz="2800" b="1" spc="30" dirty="0" err="1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המבי"ט</a:t>
            </a:r>
            <a:endParaRPr lang="he-IL" sz="2800" b="1" spc="30" dirty="0" smtClean="0">
              <a:ln w="3175">
                <a:solidFill>
                  <a:schemeClr val="accent4">
                    <a:alpha val="22000"/>
                  </a:schemeClr>
                </a:solidFill>
              </a:ln>
              <a:solidFill>
                <a:srgbClr val="7030A0"/>
              </a:solidFill>
              <a:effectLst>
                <a:glow rad="139700">
                  <a:srgbClr val="FFC000">
                    <a:alpha val="40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אין </a:t>
            </a:r>
            <a:r>
              <a:rPr lang="he-IL" sz="28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צורך.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0080" y="5796553"/>
            <a:ext cx="81724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98813248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797092" y="908721"/>
            <a:ext cx="7537511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מה הדין של הפקר פירות שביעית בגינה פרטית?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195" y="1916832"/>
            <a:ext cx="770122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פירות של גינה פרטית אינם מיועדים למסחר,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ולכן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כל צורך להפקירם.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3436" y="188640"/>
            <a:ext cx="914194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13. הפקר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בגינה הפרטית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195" y="2924944"/>
            <a:ext cx="7701221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יש לאפשר לכל אדם לקטוף מהפירות,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ולשם 	כך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חובה להשאיר תמיד את הכניסה פתוחה.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5195" y="3861048"/>
            <a:ext cx="770122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יש לאפשר לכל יהודי לקטוף מהפירות, ואם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חושש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שיזיקו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לגינה -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יכול לנעול ולשים שלט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המורה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ממי ניתן לקבל מפתח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5374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797092" y="908721"/>
            <a:ext cx="7537511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מה הדין של הפקר פירות שביעית בגינה פרטית?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5195" y="1916832"/>
            <a:ext cx="770122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פירות של גינה פרטית אינם מיועדים למסחר,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ולכן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כל צורך להפקירם.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33436" y="188640"/>
            <a:ext cx="914194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13. הפקר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בגינה הפרטית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5195" y="2924944"/>
            <a:ext cx="7701221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יש לאפשר לכל אדם לקטוף מהפירות,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ולשם 	כך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חובה להשאיר תמיד את הכניסה פתוחה.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15195" y="3861048"/>
            <a:ext cx="770122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יש לאפשר לכל יהודי לקטוף מהפירות, ואם 	חושש שיזיקו לגינה - יכול לנעול ולשים שלט 	המורה ממי ניתן לקבל מפתח.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0080" y="5796553"/>
            <a:ext cx="81724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87967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52828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להיכנס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לשדה חברו בלא רשות לצורך קטיפת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187624" y="242088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אין להיכנס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לשדה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חברו בלא רשות על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מנת לקטוף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פירות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14. כניסה לשדה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חברו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59632" y="3356992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להיכנס לשדה חברו בלא רשות,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כשהמטרה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לקטוף פירות 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293096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מזמן הביעור ואילך יכול להיכנס לשדה חברו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בלא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רשות, על מנת לקטוף את הפירות.</a:t>
            </a:r>
          </a:p>
        </p:txBody>
      </p:sp>
    </p:spTree>
    <p:extLst>
      <p:ext uri="{BB962C8B-B14F-4D97-AF65-F5344CB8AC3E}">
        <p14:creationId xmlns:p14="http://schemas.microsoft.com/office/powerpoint/2010/main" val="134055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720080" y="1340768"/>
            <a:ext cx="7491770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להיכנס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לשדה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חברו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בלא רשות לצורך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קטיפת 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624" y="242088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אין להיכנס לשדה חברו בלא רשות על 	מנת לקטוף פירות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14. כניסה לשדה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חברו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59632" y="3356992"/>
            <a:ext cx="6984776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להיכנס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לשדה חברו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בלא רשות,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כשהמטרה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היא לקטוף פירות שביעית.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293096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מזמן הביעור ואילך יכול להיכנס לשדה חברו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בלא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רשות, על מנת לקטוף את הפירות.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0080" y="5796553"/>
            <a:ext cx="81724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115851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3" y="1340768"/>
            <a:ext cx="8568951" cy="792087"/>
          </a:xfrm>
        </p:spPr>
        <p:txBody>
          <a:bodyPr>
            <a:noAutofit/>
          </a:bodyPr>
          <a:lstStyle/>
          <a:p>
            <a:pPr algn="r">
              <a:lnSpc>
                <a:spcPts val="2900"/>
              </a:lnSpc>
              <a:tabLst>
                <a:tab pos="623888" algn="r"/>
              </a:tabLst>
            </a:pP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אמרה התורה: "והיתה שבת הארץ לכם לאכלה... ולבהמתך ולחיה אשר בארצך תהיה כל תבואתה לאכול". </a:t>
            </a:r>
            <a:b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דרשו חז"ל: "כל זמן שחיה אוכלת בשדה, האכל לבהמה מן הבית. כלה לחיה מן השדה, כלה לבהמתך מן הבית". </a:t>
            </a:r>
            <a:b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מהי המשמעות המעשית של הלכה זו?</a:t>
            </a:r>
            <a:endParaRPr lang="he-IL" sz="28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79513" y="2806039"/>
            <a:ext cx="8421859" cy="12580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לאכול מפירות שביעית שאסף לתוך ביתו אלא כל זמן 	שהם מצויים בשדה. בזמן שאחד המינים כלה בשדה - 		חייב לבער אותו מין מביתו. 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44624"/>
            <a:ext cx="9143999" cy="7328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15. מצות ביעור פירות שביעית מן הבית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4119535"/>
            <a:ext cx="8071049" cy="4885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	יש לכלות את הבהמות מן הבית בזמן שאין חיות בשדה.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3680" y="594928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3" y="4680138"/>
            <a:ext cx="842809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	מותר להאכיל את הבהמות מפירות שביעית.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3314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1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3" y="1340768"/>
            <a:ext cx="8568951" cy="792087"/>
          </a:xfrm>
        </p:spPr>
        <p:txBody>
          <a:bodyPr>
            <a:noAutofit/>
          </a:bodyPr>
          <a:lstStyle/>
          <a:p>
            <a:pPr algn="r">
              <a:lnSpc>
                <a:spcPts val="2900"/>
              </a:lnSpc>
              <a:tabLst>
                <a:tab pos="623888" algn="r"/>
              </a:tabLst>
            </a:pP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אמרה התורה: "והיתה שבת הארץ לכם לאכלה... ולבהמתך ולחיה אשר בארצך תהיה כל תבואתה לאכול". </a:t>
            </a:r>
            <a:b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דרשו חז"ל: "כל זמן שחיה אוכלת בשדה, האכל לבהמה מן הבית. כלה לחיה מן השדה, כלה לבהמתך מן הבית". </a:t>
            </a:r>
            <a:b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מהי המשמעות המעשית של הלכה זו?</a:t>
            </a:r>
            <a:endParaRPr lang="he-IL" sz="28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9513" y="2806039"/>
            <a:ext cx="842185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אין לאכול מפירות שביעית שאסף לתוך ביתו אלא כל זמן 	שהם מצויים בשדה. בזמן שאחד המינים כלה בשדה - 		חייב לבער אותו מין מביתו.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44624"/>
            <a:ext cx="9143999" cy="73289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15. מצות ביעור פירות שביעית מן הבית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4119535"/>
            <a:ext cx="8071049" cy="4885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	יש לכלות את הבהמות מן הבית בזמן שאין חיות בשדה.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3" y="4680138"/>
            <a:ext cx="842809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	מותר להאכיל את הבהמות מפירות שביעית.</a:t>
            </a:r>
            <a:endParaRPr lang="he-IL" sz="28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0080" y="5796553"/>
            <a:ext cx="81724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49517514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599321" cy="792087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כשמגיע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זמן הביעור, יכול להשאיר לעצמו מזון לשלוש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סעודות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לכל אחד מבני ביתו. מה עושים בשאר הפירות?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832035" y="1772816"/>
            <a:ext cx="477241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שורפים את שאר הפירות.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16. כיצד מתבצע ביעור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-56398" y="2274910"/>
            <a:ext cx="8660845" cy="165814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מוציאים את הפירות מחוץ לבית ומפקירים אותם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שלושה אנשים, לאחר ההפקרה אסור לחזור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ולזכות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בהם, משום שבכך מגלה את דעתו שלא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התכוון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להפקירם.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87619" y="3883766"/>
            <a:ext cx="8500042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	מוציאים את הפירות מחוץ לבית ומפקירים אותם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שלושה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אנשים.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לאחר ההפקרה מותר לזכות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בחזרה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בפירות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27" name="Picture 3" descr="C:\Users\User\Dropbox\תמונה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09688"/>
            <a:ext cx="2771800" cy="214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496" y="4941168"/>
            <a:ext cx="1377381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latin typeface="David" pitchFamily="34" charset="-79"/>
                <a:cs typeface="David" pitchFamily="34" charset="-79"/>
              </a:rPr>
              <a:t>הפירות מופקרים</a:t>
            </a:r>
            <a:endParaRPr lang="he-IL" sz="1200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496" y="6581000"/>
            <a:ext cx="273630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באדיבות ר</a:t>
            </a:r>
            <a:r>
              <a:rPr lang="he-IL" sz="1050" dirty="0" smtClean="0">
                <a:effectLst>
                  <a:glow>
                    <a:schemeClr val="bg1">
                      <a:alpha val="78000"/>
                    </a:schemeClr>
                  </a:glow>
                </a:effectLst>
              </a:rPr>
              <a:t>'</a:t>
            </a:r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 יוני </a:t>
            </a:r>
            <a:r>
              <a:rPr lang="he-IL" sz="1050" dirty="0" err="1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גרשטיין</a:t>
            </a:r>
            <a:endParaRPr lang="he-IL" sz="1050" dirty="0">
              <a:effectLst>
                <a:glow rad="368300">
                  <a:schemeClr val="bg1">
                    <a:alpha val="78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718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599321" cy="792087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כשמגיע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זמן הביעור, יכול להשאיר לעצמו מזון לשלוש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סעודות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לכל אחד מבני ביתו. מה עושים בשאר הפירות?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832035" y="1772816"/>
            <a:ext cx="477241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שורפים את שאר הפירות.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16. כיצד מתבצע ביעור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-56398" y="2274910"/>
            <a:ext cx="8660845" cy="165814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מוציאים את הפירות מחוץ לבית ומפקירים אותם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שלושה אנשים, לאחר ההפקרה אסור לחזור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ולזכות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בהם, משום שבכך מגלה את דעתו שלא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התכוון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להפקירם.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7619" y="3883766"/>
            <a:ext cx="8500042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מוציאים את הפירות מחוץ לבית ומפקירים אותם 	בפני שלושה אנשים. לאחר ההפקרה מותר לזכות 	בחזרה בפירות.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11760" y="507647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  <p:pic>
        <p:nvPicPr>
          <p:cNvPr id="13" name="Picture 3" descr="C:\Users\User\Dropbox\תמונה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09688"/>
            <a:ext cx="2771800" cy="214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5496" y="6581000"/>
            <a:ext cx="273630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באדיבות ר</a:t>
            </a:r>
            <a:r>
              <a:rPr lang="he-IL" sz="1050" dirty="0" smtClean="0">
                <a:effectLst>
                  <a:glow>
                    <a:schemeClr val="bg1">
                      <a:alpha val="78000"/>
                    </a:schemeClr>
                  </a:glow>
                </a:effectLst>
              </a:rPr>
              <a:t>'</a:t>
            </a:r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 יוני </a:t>
            </a:r>
            <a:r>
              <a:rPr lang="he-IL" sz="1050" dirty="0" err="1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גרשטיין</a:t>
            </a:r>
            <a:endParaRPr lang="he-IL" sz="1050" dirty="0">
              <a:effectLst>
                <a:glow rad="368300">
                  <a:schemeClr val="bg1">
                    <a:alpha val="78000"/>
                  </a:schemeClr>
                </a:glo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496" y="4941168"/>
            <a:ext cx="1377381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>
                <a:latin typeface="David" pitchFamily="34" charset="-79"/>
                <a:cs typeface="David" pitchFamily="34" charset="-79"/>
              </a:rPr>
              <a:t>הפירות מופקרים</a:t>
            </a:r>
            <a:endParaRPr lang="he-IL" sz="1200" dirty="0"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2739696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23528" y="980728"/>
            <a:ext cx="8136903" cy="792087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נוהגים בפירות שיש ספק לגבי הזמן המדוייק של ביעורם?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1964231"/>
            <a:ext cx="8064896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לאחר שמפקיר את הפירות יכול להכניסם לביתו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מבלי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להתכוון לזכות בהם, ובכל פעם שירצה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להשתמש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בחלק מן הפירות יזכה רק בפירות אלו.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17. ספק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בזמן הביעור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3528" y="3357064"/>
            <a:ext cx="806489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ספק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דרבנן להקל, ופטור מביעור פירות אלו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3908447"/>
            <a:ext cx="806489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ימתין עד הזמן שבוודאי כבר הגיע זמן הביעור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ויפקירם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3496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23528" y="980728"/>
            <a:ext cx="8136903" cy="792087"/>
          </a:xfrm>
        </p:spPr>
        <p:txBody>
          <a:bodyPr>
            <a:noAutofit/>
          </a:bodyPr>
          <a:lstStyle/>
          <a:p>
            <a:pPr algn="r">
              <a:lnSpc>
                <a:spcPts val="30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נוהגים בפירות שיש ספק לגבי הזמן המדוייק של ביעורם?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1964231"/>
            <a:ext cx="806489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לאחר שמפקיר את הפירות יכול להכניסם לביתו 	מבלי להתכוון לזכות בהם, ובכל פעם שירצה 	להשתמש בחלק מן הפירות יזכה רק בפירות אלו.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17. ספק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בזמן הביעור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3528" y="3276273"/>
            <a:ext cx="8064896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 ספק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דרבנן להקל, ופטור מביעור פירות אלו.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3908447"/>
            <a:ext cx="806489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ימתין עד הזמן שבוודאי כבר הגיע זמן הביעור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ויפקירם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166611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0323" y="47667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פרק ג - עציצים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76772"/>
            <a:ext cx="53340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22"/>
          <a:stretch/>
        </p:blipFill>
        <p:spPr bwMode="auto">
          <a:xfrm>
            <a:off x="4499992" y="1876772"/>
            <a:ext cx="4031332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>
            <a:hlinkClick r:id="rId4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7" name="קבוצה 6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8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Box 8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6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106223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3" y="1412776"/>
            <a:ext cx="80648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מבין העציצים שלפניך נחשב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, לפי דעות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רבות, כעציץ נקוב.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1560" y="2519898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עציץ שיש בו חור, המונח בקומה שניה.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18. עציץ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נקוב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1560" y="3239978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עציץ המונח על תחתית שאינה עשוייה מחרס.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2748" y="3850975"/>
            <a:ext cx="76188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עציץ שיש בו חור, המונח בקומה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ראשונה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הצמודה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לקרקע.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355502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79513" y="1412776"/>
            <a:ext cx="80648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מבין העציצים שלפניך נחשב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, לפי דעות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רבות, כעציץ נקוב.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1560" y="2519898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עציץ שיש בו חור, המונח בקומה שניה.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18. עציץ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נקוב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1560" y="3239978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עציץ המונח על תחתית שאינה עשוייה מחרס.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2748" y="3850975"/>
            <a:ext cx="761885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עציץ שיש בו חור, המונח בקומה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ראשונה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הצמודה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לקרקע.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869160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4728056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51520" y="1268760"/>
            <a:ext cx="820891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דינו של עציץ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שאינו נקוב,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הנמצא בתוך הבית?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3553" y="2348880"/>
            <a:ext cx="80668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לטפל בו כלל משום שעציץ אינו צורך חיוני.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19. עציץ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שאינו נקוב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93553" y="3068960"/>
            <a:ext cx="80668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לטפל בו במלאכות דרבנן הנחוצות לקיומו.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95536" y="3744034"/>
            <a:ext cx="80520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לטפל בו כרגיל, אך ראוי להימנע מזריעה.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07647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63793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51520" y="1268760"/>
            <a:ext cx="820891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דינו של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עציץ שאינו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נקוב,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הנמצא בתוך הבית?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3553" y="2348880"/>
            <a:ext cx="80668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לטפל בו כלל משום שעציץ אינו צורך חיוני.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19. עציץ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שאינו נקוב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93553" y="3068960"/>
            <a:ext cx="80668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לטפל בו במלאכות דרבנן הנחוצות לקיומו.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95536" y="3744034"/>
            <a:ext cx="80520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לטפל בו כרגיל, אך ראוי להימנע מזריעה.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869160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49517918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מהמשפטים הבאים נכון ביחס לעציץ שנמצא מחוץ לבית?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520" y="2807930"/>
            <a:ext cx="7992888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מותר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להפוך עציץ שאינו נקוב לנקוב.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930" y="5529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20. עציצים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המשך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1520" y="4509120"/>
            <a:ext cx="799288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שתי הפעולות מותרות.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53368" y="3476399"/>
            <a:ext cx="797823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להפוך עציץ נקוב לאינו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נקוב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(כגון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להניחו על תחתית חוצצת).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14848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12964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מהמשפטים הבאים נכון ביחס לעציץ שנמצא מחוץ לבית?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520" y="2807930"/>
            <a:ext cx="7992888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מותר להפוך עציץ שאינו נקוב לנקוב.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930" y="5529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20. עציצים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r>
              <a:rPr lang="he-IL" sz="4400" b="1" spc="20" dirty="0" smtClean="0">
                <a:ln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F4A34A"/>
                </a:solidFill>
                <a:latin typeface="David" pitchFamily="34" charset="-79"/>
                <a:cs typeface="David" pitchFamily="34" charset="-79"/>
              </a:rPr>
              <a:t>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המשך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1520" y="4509120"/>
            <a:ext cx="799288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שתי הפעולות מותרות.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53368" y="3476399"/>
            <a:ext cx="7978237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להפוך עציץ נקוב לאינו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נקוב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(כגון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להניחו על תחתית חוצצת).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0" name="קבוצה 9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00556075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552128" y="1412776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איזה מהמשפטים הבאים </a:t>
            </a:r>
            <a:r>
              <a:rPr lang="he-IL" sz="3200" b="1" u="sng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אינו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נכון?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0323" y="2276872"/>
            <a:ext cx="785810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להזיז עציץ נקוב ממקום למקום בגינה.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2391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21.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העברת עציצים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2996952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להעביר עציץ שאינו נקוב ממקום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למקום,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בגינה - בתנאי שגם העלים של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הצמח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יהיו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מעל התחתית.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44727" y="4365104"/>
            <a:ext cx="784369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להוציא עציץ נקוב מן הבית החוצה.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0852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</p:spTree>
    <p:extLst>
      <p:ext uri="{BB962C8B-B14F-4D97-AF65-F5344CB8AC3E}">
        <p14:creationId xmlns:p14="http://schemas.microsoft.com/office/powerpoint/2010/main" val="2695724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552128" y="1412776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איזה מהמשפטים הבאים </a:t>
            </a:r>
            <a:r>
              <a:rPr lang="he-IL" sz="3200" b="1" u="sng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אינו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נכון?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0323" y="2276872"/>
            <a:ext cx="785810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להזיז עציץ נקוב ממקום למקום בגינה.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2391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21.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העברת עציצים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2996952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להעביר עציץ שאינו נקוב ממקום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למקום,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בגינה - בתנאי שגם העלים של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הצמח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יהיו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מעל התחתית.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44727" y="4365104"/>
            <a:ext cx="7843697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להוציא עציץ נקוב מן הבית החוצה.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3527534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2856"/>
            <a:ext cx="6710586" cy="399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229600" cy="1143000"/>
          </a:xfrm>
        </p:spPr>
        <p:txBody>
          <a:bodyPr>
            <a:noAutofit/>
          </a:bodyPr>
          <a:lstStyle/>
          <a:p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פרק ד - קניית </a:t>
            </a:r>
            <a:r>
              <a:rPr lang="he-IL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פירות וירקות </a:t>
            </a:r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בשמיטה - בעיות הלכתיות </a:t>
            </a:r>
            <a:r>
              <a:rPr lang="en-US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/>
            </a:r>
            <a:br>
              <a:rPr lang="en-US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</a:br>
            <a:endParaRPr lang="he-IL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3" name="TextBox 2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26239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700809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איסור ספיחים?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7504" y="3933056"/>
            <a:ext cx="8280921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לאכול ירקות או תבואה שנלקטו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גדלו מעצמם.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404664"/>
            <a:ext cx="892899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22.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עצמם - 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ספיחים (א)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1560" y="2564904"/>
            <a:ext cx="777686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איסור לאכול ירקות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תבואה שהגיעה לשליש גידולה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גדלו מעצמם.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6450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7544" y="4869232"/>
            <a:ext cx="790442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תשובות א, ב נכונות.</a:t>
            </a:r>
          </a:p>
        </p:txBody>
      </p:sp>
    </p:spTree>
    <p:extLst>
      <p:ext uri="{BB962C8B-B14F-4D97-AF65-F5344CB8AC3E}">
        <p14:creationId xmlns:p14="http://schemas.microsoft.com/office/powerpoint/2010/main" val="165753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700809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איסור ספיחים?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7504" y="3933056"/>
            <a:ext cx="8280921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לאכול ירקות או תבואה שנלקטו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גדלו מעצמם.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504" y="404664"/>
            <a:ext cx="8928992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22.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עצמם - 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ספיחים (א)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1560" y="2564904"/>
            <a:ext cx="777686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איסור לאכול ירקות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תבואה שהגיעה לשליש גידולה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אפילו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גדלו מעצמם.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7544" y="4869232"/>
            <a:ext cx="790442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תשובות א, ב נכונות.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7624" y="5364505"/>
            <a:ext cx="71647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275310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480120" y="1727811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הטעם לאיסור ספיחים?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2519898"/>
            <a:ext cx="784887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ליהנות מגידול שניטע בשמיטה באיסור.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" y="404664"/>
            <a:ext cx="9144000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23.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עצמם - 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ספיחים (ב)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67544" y="3239978"/>
            <a:ext cx="784887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שמא אנשים יזרעו בסתר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בשמיטה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ויאמרו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שהירק גדל מעצמו.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7544" y="4320098"/>
            <a:ext cx="784887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חשש שלא ישמרו כראוי את קדושת השביעית.</a:t>
            </a:r>
          </a:p>
        </p:txBody>
      </p:sp>
    </p:spTree>
    <p:extLst>
      <p:ext uri="{BB962C8B-B14F-4D97-AF65-F5344CB8AC3E}">
        <p14:creationId xmlns:p14="http://schemas.microsoft.com/office/powerpoint/2010/main" val="118108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480120" y="1727811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הטעם לאיסור ספיחים?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67544" y="2519898"/>
            <a:ext cx="784887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אסור ליהנות מגידול שניטע בשמיטה באיסור.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" y="404664"/>
            <a:ext cx="9144000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23.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עצמם - </a:t>
            </a: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ספיחים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67544" y="3239978"/>
            <a:ext cx="784887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שמא אנשים יזרעו בסתר בשמיטה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ויאמרו שהירק גדל מעצמו.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67544" y="4320098"/>
            <a:ext cx="7848872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חשש שלא ישמרו כראוי את קדושת השביעית.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735230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2224" y="764705"/>
            <a:ext cx="6836296" cy="648071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"שמור ונעבד" ומה דינו?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5592" y="1498354"/>
            <a:ext cx="8496944" cy="14984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"שמור" - פירות שלא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הופקרו.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האוסרים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אותם באכילה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ונוהגים להקל בכך.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"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נעבד" - יבול שגדל בקרקע שנעשו בה איסורי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האוסרים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זאת באכילה, ונוהגים להקל.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24.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עצמם - שמור ונעבד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5592" y="3055019"/>
            <a:ext cx="8496944" cy="115223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אין לקנות פירות "שמור ונעבד", כדי שלא לחזק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ידי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עוברי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עבירה, אבל מותר לקבל אותם במתנה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ויש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המתירים גם בקניית הפירות בהבלעה.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73325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2" y="4279266"/>
            <a:ext cx="8496944" cy="80599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פירות שנעשו בהם פעולות על סמך הוראת היתר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מוסמכת,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להשתמש בהם גם אם אינני סובר כאותם מתירים.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79512" y="5157264"/>
            <a:ext cx="849694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</p:spTree>
    <p:extLst>
      <p:ext uri="{BB962C8B-B14F-4D97-AF65-F5344CB8AC3E}">
        <p14:creationId xmlns:p14="http://schemas.microsoft.com/office/powerpoint/2010/main" val="28381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  <p:bldP spid="9" grpId="2"/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2224" y="764705"/>
            <a:ext cx="6836296" cy="648071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"שמור ונעבד" ומה דינו?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75592" y="1498354"/>
            <a:ext cx="8496944" cy="14984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"שמור" - פירות שלא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הופקרו.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האוסרים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אותם באכילה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ונוהגים להקל בכך.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"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נעבד" - יבול שגדל בקרקע שנעשו בה איסורי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שביעית.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 האוסרים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זאת באכילה, ונוהגים להקל.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24.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בפירות עצמם - שמור ונעבד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5592" y="3055019"/>
            <a:ext cx="8496944" cy="115223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אין לקנות פירות "שמור ונעבד", כדי שלא לחזק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ידי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עוברי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עבירה, אבל מותר לקבל אותם במתנה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ויש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המתירים גם בקניית הפירות בהבלעה.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2" y="4279266"/>
            <a:ext cx="8496944" cy="80599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פירות שנעשו בהם פעולות על סמך הוראת היתר 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מוסמכת,</a:t>
            </a:r>
          </a:p>
          <a:p>
            <a:pPr eaLnBrk="1" hangingPunct="1">
              <a:lnSpc>
                <a:spcPts val="2700"/>
              </a:lnSpc>
              <a:tabLst>
                <a:tab pos="449263" algn="r"/>
              </a:tabLst>
            </a:pP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מותר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להשתמש בהם גם אם אינני סובר כאותם מתירים.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732394" y="5157264"/>
            <a:ext cx="4944061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7564" y="5805264"/>
            <a:ext cx="8244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2" name="קבוצה 11"/>
          <p:cNvGrpSpPr/>
          <p:nvPr/>
        </p:nvGrpSpPr>
        <p:grpSpPr>
          <a:xfrm>
            <a:off x="3325215" y="5605248"/>
            <a:ext cx="2481263" cy="1225550"/>
            <a:chOff x="3330575" y="2816225"/>
            <a:chExt cx="2481263" cy="1225550"/>
          </a:xfrm>
        </p:grpSpPr>
        <p:pic>
          <p:nvPicPr>
            <p:cNvPr id="1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5120379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07504" y="1412776"/>
            <a:ext cx="8424937" cy="792087"/>
          </a:xfrm>
        </p:spPr>
        <p:txBody>
          <a:bodyPr>
            <a:noAutofit/>
          </a:bodyPr>
          <a:lstStyle/>
          <a:p>
            <a:pPr algn="r">
              <a:lnSpc>
                <a:spcPts val="32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הכסף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שנותנים למוכר פירות שביעית הופך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לקדוש</a:t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בקדושת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שביעית. איזו בעיה עלולה להיווצר?</a:t>
            </a: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3" y="2276872"/>
            <a:ext cx="793010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המוכר אינו יודע לשמור על 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הכסף, יש בקנייה ממנו איסור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"לפני 	עיוור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 תתן מכשול".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3612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25.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</a:p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(א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)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3620415"/>
            <a:ext cx="793010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הורדת הקדושה מן הפירות אל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הכסף מהווה 	ביזיון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לפירות 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73325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3" y="4628527"/>
            <a:ext cx="828092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אם הקונה מקפיד לשמור על 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הפירות אין 	כל בעיה, ואין צורך להמציא חששות מיותרים.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982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07504" y="1412776"/>
            <a:ext cx="8424937" cy="792087"/>
          </a:xfrm>
        </p:spPr>
        <p:txBody>
          <a:bodyPr>
            <a:noAutofit/>
          </a:bodyPr>
          <a:lstStyle/>
          <a:p>
            <a:pPr algn="r">
              <a:lnSpc>
                <a:spcPts val="32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הכסף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שנותנים למוכר פירות שביעית הופך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לקדוש</a:t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בקדושת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שביעית. איזו בעיה עלולה להיווצר?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0323" y="2276872"/>
            <a:ext cx="793010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אם המוכר אינו יודע לשמור על קדושת שביעית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של הכסף, יש בקנייה ממנו איסור של "לפני 	עיוור לא תתן מכשול".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3612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25.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</a:p>
          <a:p>
            <a:pPr algn="ctr">
              <a:lnSpc>
                <a:spcPts val="49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(א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)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3620415"/>
            <a:ext cx="793010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הורדת הקדושה מן הפירות אל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הכסף מהווה 	ביזיון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לפירות שביעית.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3" y="4628527"/>
            <a:ext cx="828092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אם הקונה מקפיד לשמור על 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הפירות אין 	כל בעיה, ואין צורך להמציא חששות מיותרים.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7564" y="5805264"/>
            <a:ext cx="82449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605248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924464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0" y="1594013"/>
            <a:ext cx="882047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באילו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מקרים קיים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החשש שהזכרת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בתשובתך הקודמת?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492968"/>
            <a:ext cx="755776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בקניית פירות מאוצר בית דין.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26.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-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(ב)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3" y="3212976"/>
            <a:ext cx="811315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בקניית פירות נכרי - לפי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המחמירים כדעת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החזון איש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וכן למי שמהדר לשמור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קדושת 	שביעית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בפירות היתר המכירה.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7321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43608" y="4653208"/>
            <a:ext cx="755776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התשובות נכונות.</a:t>
            </a:r>
          </a:p>
        </p:txBody>
      </p:sp>
    </p:spTree>
    <p:extLst>
      <p:ext uri="{BB962C8B-B14F-4D97-AF65-F5344CB8AC3E}">
        <p14:creationId xmlns:p14="http://schemas.microsoft.com/office/powerpoint/2010/main" val="92793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0" y="1594013"/>
            <a:ext cx="882047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באילו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מקרים קיים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החשש שהזכרת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בתשובתך הקודמת?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492968"/>
            <a:ext cx="755776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בקניית פירות מאוצר בית דין.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26.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-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3212976"/>
            <a:ext cx="811315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בקניית פירות נכרי - לפי המחמירים כדעת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החזון איש, וכן למי שמהדר לשמור על קדושת 	שביעית בפירות היתר המכירה.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43608" y="4653208"/>
            <a:ext cx="755776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התשובות נכונות.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39652" y="5796553"/>
            <a:ext cx="666074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7332584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6144" y="149117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ניתן למנוע את האיסור של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מסירת</a:t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דמי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שביעית לעם הארץ?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7504" y="2492896"/>
            <a:ext cx="842493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תשלום בהקפה או בשיק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(עדיף עם "קרוס", או דחוי).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27.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(ג)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7504" y="3068960"/>
            <a:ext cx="8424936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תשלום בכרטיס אשראי.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0852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7504" y="3645024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תשלום בהבלעה (משלמים את כל הסכום על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דבר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אחר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שאינו קדוש בקדושת שביעית)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7504" y="4653136"/>
            <a:ext cx="8424936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</p:spTree>
    <p:extLst>
      <p:ext uri="{BB962C8B-B14F-4D97-AF65-F5344CB8AC3E}">
        <p14:creationId xmlns:p14="http://schemas.microsoft.com/office/powerpoint/2010/main" val="422633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  <p:bldP spid="9" grpId="2"/>
      <p:bldP spid="10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6144" y="149117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ניתן למנוע את האיסור של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מסירת</a:t>
            </a:r>
            <a:b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</a:b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דמי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שביעית לעם הארץ?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7504" y="2492896"/>
            <a:ext cx="842493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תשלום בהקפה או בשיק </a:t>
            </a:r>
            <a:r>
              <a:rPr lang="he-IL" sz="28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(עדיף עם "קרוס", או דחוי).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27.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מסירת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דמי שביעית לעם הארץ (ג)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7504" y="3068960"/>
            <a:ext cx="8424936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תשלום בכרטיס אשראי.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7504" y="3645024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תשלום בהבלעה (משלמים את כל הסכום על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דבר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אחר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שאינו קדוש בקדושת שביעית)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07504" y="4653136"/>
            <a:ext cx="842493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1600" y="5796553"/>
            <a:ext cx="763284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552228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24744"/>
            <a:ext cx="6836296" cy="648072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u="sng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שאינו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נכון?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7" y="1772816"/>
            <a:ext cx="732016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יש איסור למכור פירות שביעית, ויש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הקונה להכשיל בכך את המוכר.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2464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5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28.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ts val="45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סחורה ומדידה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2803646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סחורה בפירות שביעית מצוי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בימינו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בעיקר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למחמירים כדעת החזון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איש,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קדושה בפירות שביעית של נכרי.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89240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7" y="4243806"/>
            <a:ext cx="732016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לשקול או למדוד פירות שביעית -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עושה כך לצורך מכירה, ובין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עושה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כך לצורך השימוש האישי.</a:t>
            </a:r>
          </a:p>
        </p:txBody>
      </p:sp>
    </p:spTree>
    <p:extLst>
      <p:ext uri="{BB962C8B-B14F-4D97-AF65-F5344CB8AC3E}">
        <p14:creationId xmlns:p14="http://schemas.microsoft.com/office/powerpoint/2010/main" val="240111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24744"/>
            <a:ext cx="6836296" cy="648072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u="sng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שאינו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נכון?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7" y="1772816"/>
            <a:ext cx="732016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יש איסור למכור פירות שביעית, ויש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איסור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על הקונה להכשיל בכך את המוכר.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4624"/>
            <a:ext cx="8071049" cy="12464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ts val="45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28. בעיות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בתהליך הקנייה </a:t>
            </a: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-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ts val="45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איסורי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סחורה ומדידה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30323" y="2803646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סחורה בפירות שביעית מצוי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בימינו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בעיקר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למחמירים כדעת החזון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איש,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קדושה בפירות שביעית של נכרי.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43607" y="4243806"/>
            <a:ext cx="732016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אסור לשקול או למדוד פירות שביעית -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בין אם עושה כך לצורך מכירה, ובין אם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עושה כך לצורך השימוש האישי.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51620" y="5805264"/>
            <a:ext cx="71647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                          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6125446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4577_800_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258" y="2112987"/>
            <a:ext cx="6099175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1824"/>
            <a:ext cx="8229600" cy="1143000"/>
          </a:xfrm>
        </p:spPr>
        <p:txBody>
          <a:bodyPr>
            <a:noAutofit/>
          </a:bodyPr>
          <a:lstStyle/>
          <a:p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פרק ה - קניית </a:t>
            </a:r>
            <a:r>
              <a:rPr lang="he-IL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פירות וירקות </a:t>
            </a:r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בשמיטה - פתרונות הלכתיים</a:t>
            </a:r>
            <a:r>
              <a:rPr lang="en-US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  </a:t>
            </a:r>
            <a:endParaRPr lang="he-IL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3" name="TextBox 2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114545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34076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בקניית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פירות מאוצר בית דין - מה דינם של הפירות והכסף?</a:t>
            </a: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187624" y="2348880"/>
            <a:ext cx="698477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הפירות קדושים בקדושת שביעית, אך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הכסף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אינו נתפס בקדושת שביעית ואין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איסור 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לסחור בו.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29. אוצר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בית דין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87624" y="3717104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הפירות והכסף קדושים בקדושת 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292497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87624" y="4340495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הפירות והכסף אינם קדושים בקדושת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ויש מחמירים.</a:t>
            </a:r>
          </a:p>
        </p:txBody>
      </p:sp>
    </p:spTree>
    <p:extLst>
      <p:ext uri="{BB962C8B-B14F-4D97-AF65-F5344CB8AC3E}">
        <p14:creationId xmlns:p14="http://schemas.microsoft.com/office/powerpoint/2010/main" val="260694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34076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בקניית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פירות מאוצר בית דין - מה דינם של הפירות והכסף?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624" y="2348880"/>
            <a:ext cx="698477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הפירות קדושים בקדושת שביעית, אך 	הכסף אינו נתפס בקדושת שביעית ואין 	איסור  לסחור בו.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29. אוצר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בית דין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87624" y="3717104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הפירות והכסף קדושים בקדושת שביעית.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87624" y="4340495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הפירות והכסף אינם קדושים בקדושת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ויש מחמירים.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07647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6091079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הדין של קניית ירקות שגדלו על גבי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מצע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מנותק, בתוך חממה?</a:t>
            </a: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971600" y="2329313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לקנות ירקות אלו,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ונהגו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להקל שאין בהם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30. מצע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מנותק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971600" y="3332311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לקנות ירקות אלו,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בהם 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3651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71600" y="4340495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לגדל באופן זה בשביעית,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ולכן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 לקנותם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085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הדין של קניית ירקות שגדלו על גבי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מצע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מנותק, בתוך חממה?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71600" y="2329313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לקנות ירקות אלו,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ונהגו להקל שאין בהם קדושת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30. מצע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מנותק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971600" y="3332311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לקנות ירקות אלו,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בהם קדושת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971600" y="4340495"/>
            <a:ext cx="712571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לגדל באופן זה בשביעית,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ולכן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אסור לקנותם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07647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605248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9962704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30323" y="1196752"/>
            <a:ext cx="7681527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היסודות שעליהם מתבסס היתר המכירה?</a:t>
            </a: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043608" y="206084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בזמן הזה מדרבנן, וקרקע של גוי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בארץ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ישראל מופקעת מקדושת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31. היתר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המכירה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14096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ספיחים הוא מדרבנן.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43608" y="378904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נוהגים להקל בדיעבד ב"שמור ונעבד".</a:t>
            </a:r>
          </a:p>
        </p:txBody>
      </p:sp>
    </p:spTree>
    <p:extLst>
      <p:ext uri="{BB962C8B-B14F-4D97-AF65-F5344CB8AC3E}">
        <p14:creationId xmlns:p14="http://schemas.microsoft.com/office/powerpoint/2010/main" val="317496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30323" y="1196752"/>
            <a:ext cx="7681527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מהם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היסודות שעליהם מתבסס היתר המכירה?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060848"/>
            <a:ext cx="698477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שביעית בזמן הזה מדרבנן, וקרקע של גוי 	בארץ ישראל מופקעת מקדושת שביעית.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31. היתר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המכירה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14096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איסור ספיחים הוא מדרבנן.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043608" y="3789040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נוהגים להקל בדיעבד ב"שמור ונעבד".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26847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51521" y="1196752"/>
            <a:ext cx="810434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באילו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גידולים יותר פשוט לסמוך על היתר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המכירה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5575" y="2204864"/>
            <a:ext cx="756084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בפירות, משום שאין בהם איסור ספיחים.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32. היתר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המכירה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5575" y="2879938"/>
            <a:ext cx="756084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בירקות, משום שאין בהם חשש עורלה.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66124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2" y="3523726"/>
            <a:ext cx="813690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בירקות שגדלו בשטחי ארץ ישראל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שלא החזיקו בהם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עולי בבל (כגון הערבה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הדרומית והנגב המערבי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).</a:t>
            </a:r>
          </a:p>
        </p:txBody>
      </p:sp>
      <p:sp>
        <p:nvSpPr>
          <p:cNvPr id="8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55575" y="4896162"/>
            <a:ext cx="756084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תשובות א, ג נכונות.</a:t>
            </a:r>
          </a:p>
        </p:txBody>
      </p:sp>
    </p:spTree>
    <p:extLst>
      <p:ext uri="{BB962C8B-B14F-4D97-AF65-F5344CB8AC3E}">
        <p14:creationId xmlns:p14="http://schemas.microsoft.com/office/powerpoint/2010/main" val="243207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  <p:bldP spid="9" grpId="2"/>
      <p:bldP spid="10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8520" y="5373216"/>
            <a:ext cx="91440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</a:t>
            </a:r>
            <a:endParaRPr lang="he-IL" sz="3200" b="1" spc="3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2">
                    <a:alpha val="33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51521" y="1196752"/>
            <a:ext cx="810434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באילו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גידולים יותר פשוט לסמוך על היתר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המכירה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effectLst/>
                <a:latin typeface="David" pitchFamily="34" charset="-79"/>
                <a:ea typeface="+mn-ea"/>
                <a:cs typeface="David" pitchFamily="34" charset="-79"/>
              </a:rPr>
              <a:t>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5575" y="2204864"/>
            <a:ext cx="756084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בפירות, משום שאין בהם איסור ספיחים.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32. היתר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המכירה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5575" y="2879938"/>
            <a:ext cx="7560840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בירקות, משום שאין בהם חשש עורלה.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79512" y="3523726"/>
            <a:ext cx="813690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בירקות שגדלו בשטחי ארץ ישראל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שלא החזיקו בהם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עולי בבל (כגון הערבה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הדרומית והנגב המערבי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).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755575" y="4896162"/>
            <a:ext cx="7560840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תשובות א, ג נכונות.</a:t>
            </a:r>
          </a:p>
        </p:txBody>
      </p:sp>
      <p:grpSp>
        <p:nvGrpSpPr>
          <p:cNvPr id="12" name="קבוצה 11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3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8730696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5496" y="1124745"/>
            <a:ext cx="8568952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אחד הפתרונות לקניית פירות וירקות בשמיטה הוא קניה של גידולי </a:t>
            </a:r>
            <a:r>
              <a:rPr lang="he-IL" sz="3200" b="1" spc="20" dirty="0" err="1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נכרי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, אלא שעלולות להיות בכך מספר בעיות הלכתיות. מהן?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89978" y="2348880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חיזוק החקלאות הנכרית על חשבון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החקלאות 	היהודית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3927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33. גידולי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נֹכרי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89978" y="3284984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חשש שהשדה גזולה בידי הגוי, ואם כן הפירות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נחשבים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כגדלים בקרקע של יהודים.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73325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789978" y="4149080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חשש שהפירות גדלו בשדות של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יהודים,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ורק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שווקו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ע''י נכרים.</a:t>
            </a:r>
          </a:p>
        </p:txBody>
      </p:sp>
      <p:sp>
        <p:nvSpPr>
          <p:cNvPr id="11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136500" y="5103574"/>
            <a:ext cx="7323932" cy="45140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</p:spTree>
    <p:extLst>
      <p:ext uri="{BB962C8B-B14F-4D97-AF65-F5344CB8AC3E}">
        <p14:creationId xmlns:p14="http://schemas.microsoft.com/office/powerpoint/2010/main" val="366370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  <p:bldP spid="9" grpId="2"/>
      <p:bldP spid="10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5496" y="1124745"/>
            <a:ext cx="8568952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אחד הפתרונות לקניית פירות וירקות בשמיטה הוא קניה של גידולי </a:t>
            </a:r>
            <a:r>
              <a:rPr lang="he-IL" sz="3200" b="1" spc="20" dirty="0" err="1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נכרי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, אלא שעלולות להיות בכך מספר בעיות הלכתיות. מהן?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89978" y="2348880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חיזוק החקלאות הנכרית על חשבון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החקלאות 	היהודית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3927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33. גידולי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נֹכרי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89978" y="3284984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חשש שהשדה גזולה בידי הגוי, ואם כן הפירות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נחשבים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כגדלים בקרקע של יהודים.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789978" y="4149080"/>
            <a:ext cx="7670454" cy="81047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חשש שהפירות גדלו בשדות של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יהודים,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ורק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שווקו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ע''י נכרים.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1136500" y="5103574"/>
            <a:ext cx="7323932" cy="48474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28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ד.	כל התשובות נכונות.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8520" y="5373216"/>
            <a:ext cx="91440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</a:t>
            </a:r>
            <a:endParaRPr lang="he-IL" sz="3200" b="1" spc="3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2">
                    <a:alpha val="33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13" name="קבוצה 12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4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Box 14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8830523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1004092_2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76318"/>
            <a:ext cx="58578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פרק ו - המטבח בשמיטה</a:t>
            </a:r>
            <a:endParaRPr lang="he-IL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3" name="TextBox 2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4" name="קבוצה 3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5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123663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6144" y="76470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על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חלה קדושת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51520" y="1556792"/>
            <a:ext cx="8349852" cy="165814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ירקות - שנקטפו בשביעית,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פירות - שחנטו בשביעית,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תבואה, זיתים, קטניות וענבים - שהגיעו לשליש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גידולם בשביעית.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3927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34. קדושת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1520" y="3334633"/>
            <a:ext cx="8349852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ירקות - 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פירות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 שנלקטו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תבואה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זיתים, קטניות וענבים -  שחנטו בשביעית.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80526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05044" y="4752146"/>
            <a:ext cx="749940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הצמחים שנקטפו בשביעית.</a:t>
            </a:r>
          </a:p>
        </p:txBody>
      </p:sp>
    </p:spTree>
    <p:extLst>
      <p:ext uri="{BB962C8B-B14F-4D97-AF65-F5344CB8AC3E}">
        <p14:creationId xmlns:p14="http://schemas.microsoft.com/office/powerpoint/2010/main" val="214575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96144" y="764704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על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חלה קדושת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51520" y="1556792"/>
            <a:ext cx="8349852" cy="165814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ירקות - שנקטפו בשביעית,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פירות - שחנטו בשביעית,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תבואה, זיתים, קטניות וענבים - שהגיעו לשליש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גידולם בשביעית.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39279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34. קדושת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51520" y="3334633"/>
            <a:ext cx="8349852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ירקות -  שנבטו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פירות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 שנלקטו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בשביעית,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תבואה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זיתים, קטניות וענבים -  שחנטו בשביעית.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05044" y="4752146"/>
            <a:ext cx="749940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הצמחים שנקטפו בשביעית.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148481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7336049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0" y="836712"/>
            <a:ext cx="9088490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2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	</a:t>
            </a:r>
            <a:r>
              <a:rPr lang="he-IL" sz="28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באילו </a:t>
            </a:r>
            <a:r>
              <a:rPr lang="he-IL" sz="28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גידולים ישנה קדושת שביעית ובאילו אין קדושה?</a:t>
            </a:r>
            <a:endParaRPr lang="he-IL" sz="28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211287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35. קדושת שביעית - המשך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362705"/>
              </p:ext>
            </p:extLst>
          </p:nvPr>
        </p:nvGraphicFramePr>
        <p:xfrm>
          <a:off x="606265" y="1700808"/>
          <a:ext cx="8070191" cy="489654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233474"/>
                <a:gridCol w="1612239"/>
                <a:gridCol w="1612239"/>
                <a:gridCol w="1612239"/>
              </a:tblGrid>
              <a:tr h="417579">
                <a:tc>
                  <a:txBody>
                    <a:bodyPr/>
                    <a:lstStyle/>
                    <a:p>
                      <a:pPr algn="ctr" rtl="1"/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יש קדושה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אין קדושה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מחלוקת</a:t>
                      </a:r>
                      <a:endParaRPr lang="he-IL" sz="18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פירות מאוצר בית דין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פירות שאדם קוטף בחצר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פירות וירקות מגידול נכרי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פירות מהיתר מכירה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ירקות ממצע מנותק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צמחי מרפא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פרחים ללא ריח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פרחים שמטרתם לריח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720753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פרחים בעלי ריח</a:t>
                      </a:r>
                    </a:p>
                    <a:p>
                      <a:pPr algn="ctr" rtl="1"/>
                      <a:r>
                        <a:rPr lang="he-IL" sz="2000" dirty="0" smtClean="0"/>
                        <a:t>שעיקר מטרתם לנוי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17579">
                <a:tc>
                  <a:txBody>
                    <a:bodyPr/>
                    <a:lstStyle/>
                    <a:p>
                      <a:pPr algn="ctr" rtl="1"/>
                      <a:r>
                        <a:rPr lang="he-IL" sz="2000" dirty="0" smtClean="0"/>
                        <a:t>עצי סרק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549559" y="6168621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79912" y="6197242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19" name="TextBox 18"/>
          <p:cNvSpPr txBox="1"/>
          <p:nvPr/>
        </p:nvSpPr>
        <p:spPr>
          <a:xfrm>
            <a:off x="539552" y="6237312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779912" y="6237312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21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61" y="6093296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195736" y="6186790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49559" y="4656453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79912" y="4685074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25" name="TextBox 24"/>
          <p:cNvSpPr txBox="1"/>
          <p:nvPr/>
        </p:nvSpPr>
        <p:spPr>
          <a:xfrm>
            <a:off x="611560" y="4674622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79912" y="4653136"/>
            <a:ext cx="1512168" cy="369332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schemeClr val="tx1">
                    <a:alpha val="0"/>
                  </a:schemeClr>
                </a:solidFill>
              </a:rPr>
              <a:t>לא1שק</a:t>
            </a:r>
            <a:endParaRPr lang="he-IL" sz="2400" dirty="0">
              <a:solidFill>
                <a:schemeClr val="tx1">
                  <a:alpha val="0"/>
                </a:schemeClr>
              </a:solidFill>
            </a:endParaRPr>
          </a:p>
        </p:txBody>
      </p:sp>
      <p:pic>
        <p:nvPicPr>
          <p:cNvPr id="27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61" y="4581128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2195736" y="4653136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9559" y="4224405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779912" y="4253026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31" name="TextBox 30"/>
          <p:cNvSpPr txBox="1"/>
          <p:nvPr/>
        </p:nvSpPr>
        <p:spPr>
          <a:xfrm>
            <a:off x="539552" y="4221088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79912" y="4242574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33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61" y="4149080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2195736" y="4221088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49559" y="3792357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79912" y="3820978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37" name="TextBox 36"/>
          <p:cNvSpPr txBox="1"/>
          <p:nvPr/>
        </p:nvSpPr>
        <p:spPr>
          <a:xfrm>
            <a:off x="539552" y="381052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779912" y="381052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39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61" y="3717032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2195736" y="3810526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80530" y="2164794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183689" y="2177916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56" name="TextBox 55"/>
          <p:cNvSpPr txBox="1"/>
          <p:nvPr/>
        </p:nvSpPr>
        <p:spPr>
          <a:xfrm>
            <a:off x="570523" y="213285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183689" y="213285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58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597" y="2032159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/>
          <p:cNvSpPr txBox="1"/>
          <p:nvPr/>
        </p:nvSpPr>
        <p:spPr>
          <a:xfrm>
            <a:off x="3763172" y="2163053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173253" y="2980180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776412" y="2993302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62" name="TextBox 61"/>
          <p:cNvSpPr txBox="1"/>
          <p:nvPr/>
        </p:nvSpPr>
        <p:spPr>
          <a:xfrm>
            <a:off x="2163246" y="2996952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3776412" y="2996952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64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033" y="2858305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>
          <a:xfrm>
            <a:off x="580530" y="2996952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80530" y="2530821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183689" y="2543943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68" name="TextBox 67"/>
          <p:cNvSpPr txBox="1"/>
          <p:nvPr/>
        </p:nvSpPr>
        <p:spPr>
          <a:xfrm>
            <a:off x="570523" y="2564904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183689" y="2564904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70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597" y="2398186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/>
          <p:cNvSpPr txBox="1"/>
          <p:nvPr/>
        </p:nvSpPr>
        <p:spPr>
          <a:xfrm>
            <a:off x="3763172" y="2595101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80530" y="2164794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183689" y="2177916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74" name="TextBox 73"/>
          <p:cNvSpPr txBox="1"/>
          <p:nvPr/>
        </p:nvSpPr>
        <p:spPr>
          <a:xfrm>
            <a:off x="570523" y="213285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183689" y="2132856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76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597" y="2032159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xtBox 76"/>
          <p:cNvSpPr txBox="1"/>
          <p:nvPr/>
        </p:nvSpPr>
        <p:spPr>
          <a:xfrm>
            <a:off x="3763172" y="2132856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790022" y="3404885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82358" y="3404885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80" name="TextBox 79"/>
          <p:cNvSpPr txBox="1"/>
          <p:nvPr/>
        </p:nvSpPr>
        <p:spPr>
          <a:xfrm>
            <a:off x="3780015" y="3429000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2358" y="3429000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82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671" y="3275296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TextBox 82"/>
          <p:cNvSpPr txBox="1"/>
          <p:nvPr/>
        </p:nvSpPr>
        <p:spPr>
          <a:xfrm>
            <a:off x="2163246" y="3450486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60118" y="5030973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163277" y="5044095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86" name="TextBox 85"/>
          <p:cNvSpPr txBox="1"/>
          <p:nvPr/>
        </p:nvSpPr>
        <p:spPr>
          <a:xfrm>
            <a:off x="550111" y="5085184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16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163277" y="5085184"/>
            <a:ext cx="1512168" cy="338554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88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185" y="4898338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" name="TextBox 88"/>
          <p:cNvSpPr txBox="1"/>
          <p:nvPr/>
        </p:nvSpPr>
        <p:spPr>
          <a:xfrm>
            <a:off x="3742760" y="5106670"/>
            <a:ext cx="1512168" cy="338554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2206604" y="5637922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נסה שנית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3809763" y="5651044"/>
            <a:ext cx="1512168" cy="369332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נסה שנית</a:t>
            </a:r>
            <a:endParaRPr lang="he-IL" dirty="0"/>
          </a:p>
        </p:txBody>
      </p:sp>
      <p:sp>
        <p:nvSpPr>
          <p:cNvPr id="92" name="TextBox 91"/>
          <p:cNvSpPr txBox="1"/>
          <p:nvPr/>
        </p:nvSpPr>
        <p:spPr>
          <a:xfrm>
            <a:off x="2196597" y="5532731"/>
            <a:ext cx="1512168" cy="584775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3200" dirty="0" smtClean="0">
                <a:solidFill>
                  <a:schemeClr val="tx1">
                    <a:alpha val="0"/>
                  </a:schemeClr>
                </a:solidFill>
              </a:rPr>
              <a:t>לאשק2</a:t>
            </a:r>
            <a:endParaRPr lang="he-IL" sz="3200" dirty="0">
              <a:solidFill>
                <a:schemeClr val="tx1">
                  <a:alpha val="0"/>
                </a:schemeClr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3809763" y="5517232"/>
            <a:ext cx="1512168" cy="584775"/>
          </a:xfrm>
          <a:prstGeom prst="rect">
            <a:avLst/>
          </a:prstGeom>
          <a:solidFill>
            <a:srgbClr val="FF0000">
              <a:alpha val="0"/>
            </a:srgbClr>
          </a:solidFill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3200" dirty="0">
                <a:solidFill>
                  <a:schemeClr val="tx1">
                    <a:alpha val="0"/>
                  </a:schemeClr>
                </a:solidFill>
              </a:rPr>
              <a:t>לא1שק</a:t>
            </a:r>
          </a:p>
        </p:txBody>
      </p:sp>
      <p:pic>
        <p:nvPicPr>
          <p:cNvPr id="94" name="Picture 2" descr="C:\Users\User\Dropbox\dialog-ok-apply-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748" y="5537152"/>
            <a:ext cx="570695" cy="570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TextBox 94"/>
          <p:cNvSpPr txBox="1"/>
          <p:nvPr/>
        </p:nvSpPr>
        <p:spPr>
          <a:xfrm>
            <a:off x="530323" y="5517232"/>
            <a:ext cx="1512168" cy="584775"/>
          </a:xfrm>
          <a:prstGeom prst="rect">
            <a:avLst/>
          </a:prstGeom>
          <a:solidFill>
            <a:srgbClr val="00B050">
              <a:alpha val="0"/>
            </a:srgbClr>
          </a:solidFill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1">
            <a:spAutoFit/>
          </a:bodyPr>
          <a:lstStyle/>
          <a:p>
            <a:pPr algn="ctr"/>
            <a:r>
              <a:rPr lang="he-IL" sz="3200" dirty="0" smtClean="0">
                <a:solidFill>
                  <a:schemeClr val="tx1">
                    <a:alpha val="0"/>
                  </a:schemeClr>
                </a:solidFill>
              </a:rPr>
              <a:t>כן שק</a:t>
            </a:r>
          </a:p>
        </p:txBody>
      </p:sp>
      <p:sp>
        <p:nvSpPr>
          <p:cNvPr id="2" name="מלבן מעוגל 1"/>
          <p:cNvSpPr/>
          <p:nvPr/>
        </p:nvSpPr>
        <p:spPr>
          <a:xfrm>
            <a:off x="570523" y="2968881"/>
            <a:ext cx="982510" cy="3937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1" anchor="ctr"/>
          <a:lstStyle/>
          <a:p>
            <a:pPr algn="ctr"/>
            <a:r>
              <a:rPr lang="he-IL" sz="1200" dirty="0" smtClean="0"/>
              <a:t>* לחץ להערה</a:t>
            </a:r>
            <a:endParaRPr lang="he-IL" sz="1200" dirty="0"/>
          </a:p>
        </p:txBody>
      </p:sp>
      <p:sp>
        <p:nvSpPr>
          <p:cNvPr id="96" name="מלבן מעוגל 95"/>
          <p:cNvSpPr/>
          <p:nvPr/>
        </p:nvSpPr>
        <p:spPr>
          <a:xfrm>
            <a:off x="781178" y="3395287"/>
            <a:ext cx="1057202" cy="3937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1" anchor="ctr"/>
          <a:lstStyle/>
          <a:p>
            <a:pPr algn="ctr"/>
            <a:r>
              <a:rPr lang="he-IL" sz="1200" dirty="0"/>
              <a:t>** </a:t>
            </a:r>
            <a:r>
              <a:rPr lang="he-IL" sz="1200" dirty="0" smtClean="0"/>
              <a:t>לחץ להערה</a:t>
            </a:r>
            <a:endParaRPr lang="he-IL" sz="1200" dirty="0"/>
          </a:p>
        </p:txBody>
      </p:sp>
      <p:sp>
        <p:nvSpPr>
          <p:cNvPr id="5" name="מלבן מעוגל 4"/>
          <p:cNvSpPr/>
          <p:nvPr/>
        </p:nvSpPr>
        <p:spPr>
          <a:xfrm>
            <a:off x="273639" y="2924944"/>
            <a:ext cx="4730409" cy="165092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מנהג ירושלים ורוב ערי הארץ כדעת הבית יוסף שאין בהם קדושת שביעית, ומנהג בני ברק כהכרעת החזון איש שיש בהם קדושת שביעית, כדעת המבי"ט.</a:t>
            </a:r>
            <a:endParaRPr lang="he-IL" dirty="0"/>
          </a:p>
        </p:txBody>
      </p:sp>
      <p:sp>
        <p:nvSpPr>
          <p:cNvPr id="7" name="מלבן מעוגל 6"/>
          <p:cNvSpPr/>
          <p:nvPr/>
        </p:nvSpPr>
        <p:spPr>
          <a:xfrm>
            <a:off x="775809" y="4126064"/>
            <a:ext cx="771855" cy="406206"/>
          </a:xfrm>
          <a:prstGeom prst="roundRect">
            <a:avLst>
              <a:gd name="adj" fmla="val 23756"/>
            </a:avLst>
          </a:prstGeom>
          <a:solidFill>
            <a:srgbClr val="2D7F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סגור</a:t>
            </a:r>
            <a:endParaRPr lang="he-IL" dirty="0"/>
          </a:p>
        </p:txBody>
      </p:sp>
      <p:sp>
        <p:nvSpPr>
          <p:cNvPr id="9" name="מלבן מעוגל 8"/>
          <p:cNvSpPr/>
          <p:nvPr/>
        </p:nvSpPr>
        <p:spPr>
          <a:xfrm>
            <a:off x="273639" y="3356992"/>
            <a:ext cx="2969727" cy="14451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t" anchorCtr="1"/>
          <a:lstStyle/>
          <a:p>
            <a:pPr algn="ctr"/>
            <a:r>
              <a:rPr lang="he-IL" dirty="0" smtClean="0"/>
              <a:t>והרב קוק כתב שלחומרא ראוי לנהוג בהם קדושת שביעית</a:t>
            </a:r>
          </a:p>
          <a:p>
            <a:pPr algn="ctr"/>
            <a:r>
              <a:rPr lang="he-IL" dirty="0" smtClean="0"/>
              <a:t>אך </a:t>
            </a:r>
            <a:r>
              <a:rPr lang="he-IL" dirty="0"/>
              <a:t>עיקר הדין </a:t>
            </a:r>
            <a:r>
              <a:rPr lang="he-IL" dirty="0" smtClean="0"/>
              <a:t>להקל.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1331640" y="4365104"/>
            <a:ext cx="756084" cy="338696"/>
          </a:xfrm>
          <a:prstGeom prst="roundRect">
            <a:avLst/>
          </a:prstGeom>
          <a:solidFill>
            <a:srgbClr val="2D7F4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/>
              <a:t>סגור</a:t>
            </a:r>
            <a:endParaRPr lang="he-IL" dirty="0"/>
          </a:p>
        </p:txBody>
      </p:sp>
      <p:pic>
        <p:nvPicPr>
          <p:cNvPr id="6146" name="Picture 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" y="5998418"/>
            <a:ext cx="603609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7" name="TextBox 96">
            <a:hlinkClick r:id="" action="ppaction://hlinkshowjump?jump=nextslide"/>
          </p:cNvPr>
          <p:cNvSpPr txBox="1"/>
          <p:nvPr/>
        </p:nvSpPr>
        <p:spPr>
          <a:xfrm>
            <a:off x="-103799" y="5770668"/>
            <a:ext cx="78736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המשך</a:t>
            </a:r>
            <a:endParaRPr lang="he-IL" sz="3200" b="1" spc="20" dirty="0">
              <a:ln w="3175">
                <a:solidFill>
                  <a:srgbClr val="D787A3">
                    <a:lumMod val="50000"/>
                  </a:srgbClr>
                </a:solidFill>
              </a:ln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6">
                    <a:alpha val="40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 useBgFill="1">
        <p:nvSpPr>
          <p:cNvPr id="3" name="TextBox 2"/>
          <p:cNvSpPr txBox="1"/>
          <p:nvPr/>
        </p:nvSpPr>
        <p:spPr>
          <a:xfrm>
            <a:off x="-241040" y="5295233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98" name="TextBox 97"/>
          <p:cNvSpPr txBox="1"/>
          <p:nvPr/>
        </p:nvSpPr>
        <p:spPr>
          <a:xfrm>
            <a:off x="-264112" y="5354632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99" name="TextBox 98"/>
          <p:cNvSpPr txBox="1"/>
          <p:nvPr/>
        </p:nvSpPr>
        <p:spPr>
          <a:xfrm>
            <a:off x="-224656" y="5478041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0" name="TextBox 99"/>
          <p:cNvSpPr txBox="1"/>
          <p:nvPr/>
        </p:nvSpPr>
        <p:spPr>
          <a:xfrm>
            <a:off x="-229649" y="5344440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1" name="TextBox 100"/>
          <p:cNvSpPr txBox="1"/>
          <p:nvPr/>
        </p:nvSpPr>
        <p:spPr>
          <a:xfrm>
            <a:off x="-241062" y="5349536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2" name="TextBox 101"/>
          <p:cNvSpPr txBox="1"/>
          <p:nvPr/>
        </p:nvSpPr>
        <p:spPr>
          <a:xfrm>
            <a:off x="-232613" y="5327632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3" name="TextBox 102"/>
          <p:cNvSpPr txBox="1"/>
          <p:nvPr/>
        </p:nvSpPr>
        <p:spPr>
          <a:xfrm>
            <a:off x="-229649" y="5336048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4" name="TextBox 103"/>
          <p:cNvSpPr txBox="1"/>
          <p:nvPr/>
        </p:nvSpPr>
        <p:spPr>
          <a:xfrm>
            <a:off x="-240936" y="5311482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5" name="TextBox 104"/>
          <p:cNvSpPr txBox="1"/>
          <p:nvPr/>
        </p:nvSpPr>
        <p:spPr>
          <a:xfrm>
            <a:off x="-241063" y="5377398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  <p:sp useBgFill="1">
        <p:nvSpPr>
          <p:cNvPr id="106" name="TextBox 105"/>
          <p:cNvSpPr txBox="1"/>
          <p:nvPr/>
        </p:nvSpPr>
        <p:spPr>
          <a:xfrm>
            <a:off x="-235812" y="5359486"/>
            <a:ext cx="808667" cy="1477328"/>
          </a:xfrm>
          <a:prstGeom prst="rect">
            <a:avLst/>
          </a:prstGeom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1">
                    <a:alpha val="0"/>
                  </a:schemeClr>
                </a:solidFill>
              </a:rPr>
              <a:t>מסתיר</a:t>
            </a: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 smtClean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  <a:p>
            <a:endParaRPr lang="he-IL" dirty="0">
              <a:solidFill>
                <a:schemeClr val="tx1">
                  <a:alpha val="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13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1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2" fill="hold">
                      <p:stCondLst>
                        <p:cond delay="0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73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4" fill="hold">
                      <p:stCondLst>
                        <p:cond delay="0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279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0" fill="hold">
                      <p:stCondLst>
                        <p:cond delay="0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301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2" fill="hold">
                      <p:stCondLst>
                        <p:cond delay="0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13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4" fill="hold">
                      <p:stCondLst>
                        <p:cond delay="0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2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0" fill="hold">
                      <p:stCondLst>
                        <p:cond delay="0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1" fill="hold">
                      <p:stCondLst>
                        <p:cond delay="0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5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2" fill="hold">
                      <p:stCondLst>
                        <p:cond delay="0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8" grpId="0"/>
      <p:bldP spid="18" grpId="1"/>
      <p:bldP spid="23" grpId="0"/>
      <p:bldP spid="23" grpId="1"/>
      <p:bldP spid="24" grpId="0"/>
      <p:bldP spid="24" grpId="1"/>
      <p:bldP spid="29" grpId="0"/>
      <p:bldP spid="29" grpId="1"/>
      <p:bldP spid="30" grpId="0"/>
      <p:bldP spid="30" grpId="1"/>
      <p:bldP spid="35" grpId="0"/>
      <p:bldP spid="35" grpId="1"/>
      <p:bldP spid="36" grpId="0"/>
      <p:bldP spid="36" grpId="1"/>
      <p:bldP spid="54" grpId="0"/>
      <p:bldP spid="54" grpId="1"/>
      <p:bldP spid="55" grpId="0"/>
      <p:bldP spid="55" grpId="1"/>
      <p:bldP spid="60" grpId="0"/>
      <p:bldP spid="60" grpId="1"/>
      <p:bldP spid="61" grpId="0"/>
      <p:bldP spid="61" grpId="1"/>
      <p:bldP spid="66" grpId="0"/>
      <p:bldP spid="66" grpId="1"/>
      <p:bldP spid="67" grpId="0"/>
      <p:bldP spid="67" grpId="1"/>
      <p:bldP spid="72" grpId="0"/>
      <p:bldP spid="72" grpId="1"/>
      <p:bldP spid="73" grpId="0"/>
      <p:bldP spid="73" grpId="1"/>
      <p:bldP spid="78" grpId="0"/>
      <p:bldP spid="78" grpId="1"/>
      <p:bldP spid="79" grpId="0"/>
      <p:bldP spid="79" grpId="1"/>
      <p:bldP spid="84" grpId="0"/>
      <p:bldP spid="84" grpId="1"/>
      <p:bldP spid="85" grpId="0"/>
      <p:bldP spid="85" grpId="1"/>
      <p:bldP spid="90" grpId="0"/>
      <p:bldP spid="90" grpId="1"/>
      <p:bldP spid="91" grpId="0"/>
      <p:bldP spid="91" grpId="1"/>
      <p:bldP spid="2" grpId="0" animBg="1"/>
      <p:bldP spid="96" grpId="1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97" grpId="0"/>
      <p:bldP spid="3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00304" y="836713"/>
            <a:ext cx="796393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 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עושים בשאריות שביעית שלא נאכלו?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76199"/>
            <a:ext cx="8748464" cy="201593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שמים את השאריות בשקית, בכלי המיוחד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לכך.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מפרידים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בין שאריות חדשות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וישנות,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כדי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שהשאריות הישנות לא יקלקלו את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החדשות,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ולאחר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יום או יומיים, כאשר האוכל בשקית התקלקל,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קושרים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השקית ומשליכים לפח האשפה.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36.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של 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26253" y="3789040"/>
            <a:ext cx="852221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שמים את השאריות בשקית, קושרים אותה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ומניחים בפח האשפה הרגיל.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1723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226253" y="4797152"/>
            <a:ext cx="852221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תשובות א' וב' נכונות. הפתרון הראשון מהודר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יותר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5313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00304" y="836713"/>
            <a:ext cx="796393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 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עושים בשאריות שביעית שלא נאכלו?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676199"/>
            <a:ext cx="8748464" cy="20428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שמים את השאריות בשקית, בכלי המיוחד לכך.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מפרידים בין שאריות חדשות וישנות,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כדי שהשאריות הישנות לא יקלקלו את החדשות,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ולאחר יום או יומיים, כאשר האוכל בשקית התקלקל, 	קושרים את השקית ומשליכים לפח האשפה.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36.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של 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3764431"/>
            <a:ext cx="8748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שמים את השאריות בשקית, קושרים אותה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ומניחים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בפח האשפה הרגיל. 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4772543"/>
            <a:ext cx="8748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תשובות א' וב' נכונות. הפתרון הראשון מהודר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יותר.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148481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92807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77787" y="1052736"/>
            <a:ext cx="8242335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עושים בשאריות מרק אשר בושלו בו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ירקות הקדושים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בקדושת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060848"/>
            <a:ext cx="8748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יש לשמור על קדושת הירקות, ניתן לשפוך לאשפה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שאריות המרק הנוזלי.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37.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מרק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0" y="2995061"/>
            <a:ext cx="874846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שמים את שאריות המרק בשקית אטומה - ללא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חורים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ומניחים בפח האשפה הרגיל, משום שממילא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בתוך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שעות ספורות המרק לא יהיה ראוי למאכל.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4522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-252536" y="4340495"/>
            <a:ext cx="900100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להכין מרק מירקות הקדושים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בקדושת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683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77787" y="1052736"/>
            <a:ext cx="8242335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עושים בשאריות מרק אשר בושלו בו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ירקות הקדושים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בקדושת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060848"/>
            <a:ext cx="8748464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יש לשמור על קדושת הירקות, ניתן לשפוך לאשפה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שאריות המרק הנוזלי.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8864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37.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מרק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2995061"/>
            <a:ext cx="874846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שמים את שאריות המרק בשקית אטומה - ללא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חורים, ומניחים בפח האשפה הרגיל, משום שממילא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בתוך שעות ספורות המרק לא יהיה ראוי למאכל.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-252536" y="4340495"/>
            <a:ext cx="900100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אסור להכין מרק מירקות הקדושים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בקדושת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שביעית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076473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9089409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822970" y="1261765"/>
            <a:ext cx="748575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לזרוק לאשפה קליפות שאינן ראויות לאדם אך ראויות למאכל בהמה?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95535" y="2420888"/>
            <a:ext cx="8208913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לזרוק לאשפה, משום שגם בתוך הפח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ממשיכות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השאריות להיות ראויות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למאכל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בהמה.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6064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38.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הראויות למאכל בהמה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9512" y="3404391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לזרוק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לאשפה,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שבכך גורם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בזיון לפרי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הקדוש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בקדושת שביעית.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36513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18354" y="4392106"/>
            <a:ext cx="77860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יש להניח בשקית ולזרוק לאשפה.</a:t>
            </a:r>
          </a:p>
        </p:txBody>
      </p:sp>
    </p:spTree>
    <p:extLst>
      <p:ext uri="{BB962C8B-B14F-4D97-AF65-F5344CB8AC3E}">
        <p14:creationId xmlns:p14="http://schemas.microsoft.com/office/powerpoint/2010/main" val="53892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822970" y="1261765"/>
            <a:ext cx="748575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לזרוק לאשפה קליפות שאינן ראויות לאדם אך ראויות למאכל בהמה?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95535" y="2420888"/>
            <a:ext cx="8208913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מותר לזרוק לאשפה, משום שגם בתוך הפח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ממשיכות השאריות להיות ראויות למאכל בהמה.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6064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38.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הראויות למאכל בהמה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79512" y="3404391"/>
            <a:ext cx="8424936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לזרוק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לאשפה,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משום שבכך גורם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בזיון לפרי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הקדוש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בקדושת שביעית.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818354" y="4392106"/>
            <a:ext cx="7786093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יש להניח בשקית ולזרוק לאשפה.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1273080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99335" y="980729"/>
            <a:ext cx="8377121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יש לנהוג בגלעיני פירות שנותרה עליהם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שארית מעטה מן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הפרי?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916832"/>
            <a:ext cx="88924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אינו מתכנן לאכול עוד מהפרי - 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רשאי </a:t>
            </a: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לזרוק 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הנותר </a:t>
            </a: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לאשפה.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39. שארית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פרי הדבוקה לגלעין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2879938"/>
            <a:ext cx="8892480" cy="49244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חובה לשמור על כך בקדושה.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17232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0" y="3501008"/>
            <a:ext cx="8892480" cy="164468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אם נותרה שארית ממשית - יש לנהוג בכך 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קדושה.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</a:t>
            </a: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זוהי שארית מועטה, שנשארת גם 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כשאוכלים </a:t>
            </a: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עד 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הסוף,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כדרך </a:t>
            </a: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שרוב בני אדם אוכלים 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- </a:t>
            </a: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ניתן לזרוק 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לפח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85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(והמהדרים </a:t>
            </a:r>
            <a:r>
              <a:rPr lang="he-IL" sz="285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שמים בשקית או בכלי שביעית). </a:t>
            </a:r>
          </a:p>
        </p:txBody>
      </p:sp>
    </p:spTree>
    <p:extLst>
      <p:ext uri="{BB962C8B-B14F-4D97-AF65-F5344CB8AC3E}">
        <p14:creationId xmlns:p14="http://schemas.microsoft.com/office/powerpoint/2010/main" val="407205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299335" y="980729"/>
            <a:ext cx="8377121" cy="792087"/>
          </a:xfrm>
        </p:spPr>
        <p:txBody>
          <a:bodyPr>
            <a:noAutofit/>
          </a:bodyPr>
          <a:lstStyle/>
          <a:p>
            <a:pPr algn="r">
              <a:lnSpc>
                <a:spcPts val="3100"/>
              </a:lnSpc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יש לנהוג בגלעיני פירות שנותרה עליהם </a:t>
            </a: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שארית מעטה מן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הפרי?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916832"/>
            <a:ext cx="889248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אינו מתכנן לאכול עוד מהפרי - 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רשאי </a:t>
            </a: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לזרוק 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29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הנותר </a:t>
            </a: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לאשפה.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39. שארית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פרי הדבוקה לגלעין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2879938"/>
            <a:ext cx="8892480" cy="49244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9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חובה לשמור על כך בקדושה.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3501008"/>
            <a:ext cx="8892480" cy="164468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אם נותרה שארית ממשית - יש לנהוג בכך קדושה.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אם זוהי שארית מועטה, שנשארת גם כשאוכלים עד הסוף,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כדרך שרוב בני אדם אוכלים - ניתן לזרוק לפח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285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(והמהדרים שמים בשקית או בכלי שביעית).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79712" y="5229200"/>
            <a:ext cx="55446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            יישר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270295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8172353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יש לנהוג בשאריות שנותרו בסיר או בצלחת?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420" y="1700808"/>
            <a:ext cx="8568952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שאריות שרגילים להסיר לפני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השטיפה, יעביר 	לשקית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או לכלי של קדושת שביעית, ואחר כך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יוכל לשטוף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כרגיל את הסיר או הצלחת.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6064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40.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שנותרו בסיר או בצלחת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420" y="3116359"/>
            <a:ext cx="856895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יש לשטוף היטב את השאריות, ולשמור על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קדושת שביעית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השאריות ושל מי השטיפה.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08521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420" y="4124471"/>
            <a:ext cx="856895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שארית שנותרה בכלי ואין מתכוונים עוד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לאוכלה -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בה קדושת שביעית.</a:t>
            </a:r>
          </a:p>
        </p:txBody>
      </p:sp>
    </p:spTree>
    <p:extLst>
      <p:ext uri="{BB962C8B-B14F-4D97-AF65-F5344CB8AC3E}">
        <p14:creationId xmlns:p14="http://schemas.microsoft.com/office/powerpoint/2010/main" val="380729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8172353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כיצד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יש לנהוג בשאריות שנותרו בסיר או בצלחת?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420" y="1700808"/>
            <a:ext cx="8568952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שאריות שרגילים להסיר לפני השטיפה, יעביר 	לשקית או לכלי של קדושת שביעית, ואחר כך </a:t>
            </a: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	יוכל לשטוף כרגיל את הסיר או הצלחת.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260648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40. שאריות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שנותרו בסיר או בצלחת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420" y="3116359"/>
            <a:ext cx="856895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יש לשטוף היטב את השאריות, ולשמור על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קדושת שביעית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של השאריות ושל מי השטיפה.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420" y="4124471"/>
            <a:ext cx="8568952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כל שארית שנותרה בכלי ואין מתכוונים עוד </a:t>
            </a:r>
            <a:endParaRPr lang="he-IL" sz="3200" b="1" spc="30" dirty="0" smtClean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לאוכלה -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אין בה קדושת שביעית.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67359851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לבשל 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63691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לבשל ויש מחמירים.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41. בישול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28491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לבשל, מלבד בשעת הדחק.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494116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3861048"/>
            <a:ext cx="7704856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לבשל רק פרי או ירק שרגילים לבשלם.</a:t>
            </a:r>
          </a:p>
        </p:txBody>
      </p:sp>
    </p:spTree>
    <p:extLst>
      <p:ext uri="{BB962C8B-B14F-4D97-AF65-F5344CB8AC3E}">
        <p14:creationId xmlns:p14="http://schemas.microsoft.com/office/powerpoint/2010/main" val="159119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59401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לבשל 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43608" y="263691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לבשל ויש מחמירים.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41. בישול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פירות שביעית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043608" y="3284912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אסור לבשל, מלבד בשעת הדחק.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3861048"/>
            <a:ext cx="770485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מותר לבשל רק פרי או ירק שרגילים לבשלם.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6262162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72110" y="1412776"/>
            <a:ext cx="788832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מהשימושים הבאים מותר בפירות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31640" y="249289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הכנת תרופה.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42. שימושים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נוספים בפירות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8032" y="3213048"/>
            <a:ext cx="802838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הסרת כתמים ע''י לימון, כפי שרגילים לעשות.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9832" y="486044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331640" y="393312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הכנת מיץ תפוזים.</a:t>
            </a:r>
          </a:p>
        </p:txBody>
      </p:sp>
    </p:spTree>
    <p:extLst>
      <p:ext uri="{BB962C8B-B14F-4D97-AF65-F5344CB8AC3E}">
        <p14:creationId xmlns:p14="http://schemas.microsoft.com/office/powerpoint/2010/main" val="223937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72110" y="1412776"/>
            <a:ext cx="788832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איזה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מהשימושים הבאים מותר בפירות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331640" y="2492896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הכנת תרופה.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42. שימושים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נוספים בפירות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88032" y="3213048"/>
            <a:ext cx="802838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הסרת כתמים ע''י לימון, כפי שרגילים לעשות.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331640" y="3933128"/>
            <a:ext cx="6984776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הכנת מיץ תפוזים.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1" name="קבוצה 10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2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TextBox 12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9631681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34076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לעשות בשמן של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1560" y="2276872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שמן שביעית מותר רק באכילה ולא בהדלקה.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43. שימוש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בשמן של שביעית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11560" y="2996952"/>
            <a:ext cx="7632848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להדליק נרות שבת בשמן של שביעית,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נחלקו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מותר להדליק בו נרות חנוכה.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73216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11560" y="4007386"/>
            <a:ext cx="7632848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להדליק נרות חנוכה בשמן של שביעית,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נחלקו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מותר להדליק בו נרות שבת.</a:t>
            </a:r>
          </a:p>
        </p:txBody>
      </p:sp>
    </p:spTree>
    <p:extLst>
      <p:ext uri="{BB962C8B-B14F-4D97-AF65-F5344CB8AC3E}">
        <p14:creationId xmlns:p14="http://schemas.microsoft.com/office/powerpoint/2010/main" val="46616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34076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מותר לעשות בשמן של שביעית?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11560" y="2276872"/>
            <a:ext cx="7632848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שמן שביעית מותר רק באכילה ולא בהדלקה.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43. שימוש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בשמן של שביעית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11560" y="2996952"/>
            <a:ext cx="763284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מותר להדליק נרות שבת בשמן של שביעית, 	נחלקו אם מותר להדליק בו נרות חנוכה.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11560" y="4007386"/>
            <a:ext cx="7632848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להדליק נרות חנוכה בשמן של שביעית,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נחלקו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אם מותר להדליק בו נרות שבת.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2110029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04056"/>
          </a:xfrm>
        </p:spPr>
        <p:txBody>
          <a:bodyPr>
            <a:noAutofit/>
          </a:bodyPr>
          <a:lstStyle/>
          <a:p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פרק ז - שמיטת  כספים</a:t>
            </a:r>
            <a:endParaRPr lang="he-IL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61034"/>
            <a:ext cx="3168352" cy="452337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5" name="קבוצה 4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Box 6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63242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9675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שמיטת כספים נוהגת בחוץ לארץ?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02331" y="2060848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לא, משום שהיא תלויה בשמיטת קרקעות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שאינה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נוהגת בחוץ לארץ.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44. שמיטת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כספים בחוץ לארץ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02331" y="3116359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כן, משום שהיא חובת הגוף ולא חובת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הקרקע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02331" y="4196479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בחוץ לארץ נוהגת שמיטת כספים רק ממידת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חסידות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בעלמא. </a:t>
            </a:r>
          </a:p>
        </p:txBody>
      </p:sp>
    </p:spTree>
    <p:extLst>
      <p:ext uri="{BB962C8B-B14F-4D97-AF65-F5344CB8AC3E}">
        <p14:creationId xmlns:p14="http://schemas.microsoft.com/office/powerpoint/2010/main" val="208318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375554" y="1196753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שמיטת כספים נוהגת בחוץ לארץ?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02331" y="2060848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לא, משום שהיא תלויה בשמיטת קרקעות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שאינה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נוהגת בחוץ לארץ.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44. שמיטת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כספים בחוץ לארץ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2331" y="3116359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כן, משום שהיא חובת הגוף ולא חובת 	הקרקע.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02331" y="4196479"/>
            <a:ext cx="749806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בחוץ לארץ נוהגת שמיטת כספים רק ממידת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חסידות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בעלמא.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013176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307830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00304" y="1594013"/>
            <a:ext cx="796393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הלווה בא להחזיר את החוב לאחר השמיטה - כיצד צריך לנהוג?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3568" y="2564904"/>
            <a:ext cx="785810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הלווה בא מיוזמתו להחזיר את החוב - רשאי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המלווה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לקבל זאת מידו.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12952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45. שמיטת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חובות 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ts val="41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במקרה שלא עשו פרוזבול)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83568" y="3501008"/>
            <a:ext cx="785810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המלווה יאמר "משמט אני", ואין לו רשות לקבל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החוב.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94056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83568" y="4387822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המלווה יאמר "משמט אני", ואם הלווה אמר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"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אף על פי כן רצוני שתקבל" - רשאי המלווה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לקבל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את החוב.</a:t>
            </a:r>
          </a:p>
        </p:txBody>
      </p:sp>
    </p:spTree>
    <p:extLst>
      <p:ext uri="{BB962C8B-B14F-4D97-AF65-F5344CB8AC3E}">
        <p14:creationId xmlns:p14="http://schemas.microsoft.com/office/powerpoint/2010/main" val="94969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600304" y="1594013"/>
            <a:ext cx="7963932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אם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הלווה בא להחזיר את החוב לאחר השמיטה - כיצד צריך לנהוג?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83568" y="2564904"/>
            <a:ext cx="785810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אם הלווה בא מיוזמתו להחזיר את החוב - רשאי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המלווה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לקבל זאת מידו.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116632"/>
            <a:ext cx="8071049" cy="12952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45. שמיטת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חובות 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>
              <a:lnSpc>
                <a:spcPts val="4100"/>
              </a:lnSpc>
            </a:pPr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במקרה שלא עשו פרוזבול)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83568" y="3501008"/>
            <a:ext cx="785810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המלווה יאמר "משמט אני", ואין לו רשות לקבל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החוב.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387822"/>
            <a:ext cx="785810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המלווה יאמר "משמט אני", ואם הלווה אמר 	"אף על פי כן רצוני שתקבל" - רשאי המלווה 	לקבל את החוב.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151620" y="5805264"/>
            <a:ext cx="716479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                           </a:t>
            </a:r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יישר כוחך!</a:t>
            </a:r>
          </a:p>
        </p:txBody>
      </p:sp>
      <p:pic>
        <p:nvPicPr>
          <p:cNvPr id="3074" name="Picture 2" descr="C:\Users\User\Dropbox\Top.bm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35" y="1422991"/>
            <a:ext cx="3994617" cy="294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-108520" y="4077072"/>
            <a:ext cx="3024336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באדיבות ר</a:t>
            </a:r>
            <a:r>
              <a:rPr lang="he-IL" sz="1050" dirty="0" smtClean="0">
                <a:effectLst>
                  <a:glow>
                    <a:schemeClr val="bg1">
                      <a:alpha val="78000"/>
                    </a:schemeClr>
                  </a:glow>
                </a:effectLst>
              </a:rPr>
              <a:t>'</a:t>
            </a:r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 יוני </a:t>
            </a:r>
            <a:r>
              <a:rPr lang="he-IL" sz="1050" dirty="0" err="1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גרשטיין</a:t>
            </a:r>
            <a:r>
              <a:rPr lang="he-IL" sz="1050" dirty="0" smtClean="0">
                <a:effectLst>
                  <a:glow rad="368300">
                    <a:schemeClr val="bg1">
                      <a:alpha val="78000"/>
                    </a:schemeClr>
                  </a:glow>
                </a:effectLst>
              </a:rPr>
              <a:t> – משניות שביעית מצוירות</a:t>
            </a:r>
            <a:endParaRPr lang="he-IL" sz="1050" dirty="0">
              <a:effectLst>
                <a:glow rad="368300">
                  <a:schemeClr val="bg1">
                    <a:alpha val="78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1860507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24136" y="170080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הזמן שבו אסור לגבות את החובות?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5576" y="2468287"/>
            <a:ext cx="763284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שביעית משמטת בתחילתה, ולכן אסור לגבות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חובות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כבר בתחילת השמיטה.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46. זמן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ההשמטה 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במקרה שלא עשו פרוזבול)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5576" y="3476399"/>
            <a:ext cx="763284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לכל הדעות, שביעית משמטת רק בסופה, ולכן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בשמיטה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עצמה מותר לגבות חובות.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80526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4414753"/>
            <a:ext cx="8064896" cy="124649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שביעית משמטת בסופה, ולכן אסור לגבות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חובות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לאחר השמיטה אלא אם עשה פרוזבול,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ויש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מחמירים לעשות פרוזבול גם לפני השמיטה.</a:t>
            </a:r>
          </a:p>
        </p:txBody>
      </p:sp>
    </p:spTree>
    <p:extLst>
      <p:ext uri="{BB962C8B-B14F-4D97-AF65-F5344CB8AC3E}">
        <p14:creationId xmlns:p14="http://schemas.microsoft.com/office/powerpoint/2010/main" val="275259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24136" y="1700808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הזמן שבו אסור לגבות את החובות?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5576" y="2468287"/>
            <a:ext cx="763284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שביעית משמטת בתחילתה, ולכן אסור לגבות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חובות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כבר בתחילת השמיטה.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332656"/>
            <a:ext cx="8071049" cy="14465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46. זמן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ההשמטה </a:t>
            </a:r>
            <a:endParaRPr lang="he-IL" sz="4400" b="1" spc="20" dirty="0" smtClean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(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במקרה שלא עשו פרוזבול)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55576" y="3476399"/>
            <a:ext cx="7632848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לכל הדעות, שביעית משמטת רק בסופה, ולכן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בשמיטה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עצמה מותר לגבות חובות.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4414753"/>
            <a:ext cx="8064896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שביעית משמטת בסופה, ולכן אסור לגבות 	חובות לאחר השמיטה אלא אם עשה פרוזבול, 	ויש מחמירים לעשות פרוזבול גם לפני השמיטה.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79612" y="6012577"/>
            <a:ext cx="738082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</a:t>
            </a:r>
            <a:r>
              <a:rPr lang="he-IL" sz="3200" b="1" spc="3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!                         יישר כוחך!</a:t>
            </a:r>
            <a:endParaRPr lang="he-IL" sz="3200" b="1" spc="3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bg2">
                    <a:alpha val="33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4398530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19672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פרוזבול?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30323" y="2132856"/>
            <a:ext cx="7714085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הודעה של המלווה על מסירת החובות לבית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דין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ועל ידי כך מתאפשר לו לגבות את חובותיו.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47. פרוזבול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83568" y="3140968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שטר שבו המלווה מודיע לבית דין על כך שכל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חובותיו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נשמטים.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6450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077072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הודעה של הלווה על כך שהוא מעוניין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שהמלווה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ישמט את חובותיו.</a:t>
            </a:r>
          </a:p>
        </p:txBody>
      </p:sp>
    </p:spTree>
    <p:extLst>
      <p:ext uri="{BB962C8B-B14F-4D97-AF65-F5344CB8AC3E}">
        <p14:creationId xmlns:p14="http://schemas.microsoft.com/office/powerpoint/2010/main" val="246214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619672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פרוזבול?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0323" y="2132856"/>
            <a:ext cx="771408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הודעה של המלווה על מסירת החובות לבית 	דין, ועל ידי כך מתאפשר לו לגבות את חובותיו.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47. פרוזבול</a:t>
            </a:r>
            <a:endParaRPr lang="he-IL" sz="4400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83568" y="3140968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שטר שבו המלווה מודיע לבית דין על כך שכל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חובותיו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נשמטים.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3568" y="4077072"/>
            <a:ext cx="7560840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הודעה של הלווה על כך שהוא מעוניין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שהמלווה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ישמט את חובותיו.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5004465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8093468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580926"/>
          </a:xfrm>
        </p:spPr>
        <p:txBody>
          <a:bodyPr>
            <a:noAutofit/>
          </a:bodyPr>
          <a:lstStyle/>
          <a:p>
            <a:r>
              <a:rPr lang="he-IL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נספח: כיצד נטפל בגינה לפני </a:t>
            </a:r>
            <a:r>
              <a:rPr lang="he-IL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ea typeface="+mn-ea"/>
                <a:cs typeface="David" pitchFamily="34" charset="-79"/>
              </a:rPr>
              <a:t>השמיטה</a:t>
            </a:r>
            <a:endParaRPr lang="he-IL" b="1" spc="20" dirty="0">
              <a:ln>
                <a:solidFill>
                  <a:schemeClr val="tx1">
                    <a:alpha val="25000"/>
                  </a:schemeClr>
                </a:solidFill>
              </a:ln>
              <a:solidFill>
                <a:schemeClr val="accent2">
                  <a:lumMod val="75000"/>
                  <a:alpha val="89000"/>
                </a:schemeClr>
              </a:solidFill>
              <a:effectLst>
                <a:glow rad="50800">
                  <a:schemeClr val="accent6">
                    <a:lumMod val="40000"/>
                    <a:lumOff val="60000"/>
                    <a:alpha val="42000"/>
                  </a:schemeClr>
                </a:glow>
              </a:effectLst>
              <a:latin typeface="David" pitchFamily="34" charset="-79"/>
              <a:ea typeface="+mn-ea"/>
              <a:cs typeface="David" pitchFamily="34" charset="-79"/>
            </a:endParaRPr>
          </a:p>
        </p:txBody>
      </p:sp>
      <p:pic>
        <p:nvPicPr>
          <p:cNvPr id="1026" name="Picture 2" descr="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56792"/>
            <a:ext cx="6179276" cy="4510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hlinkClick r:id="rId3" action="ppaction://hlinksldjump"/>
          </p:cNvPr>
          <p:cNvSpPr txBox="1"/>
          <p:nvPr/>
        </p:nvSpPr>
        <p:spPr>
          <a:xfrm>
            <a:off x="-36512" y="6483017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r>
              <a:rPr lang="he-IL" dirty="0" smtClean="0"/>
              <a:t>חזור לבחירת פרק</a:t>
            </a:r>
          </a:p>
          <a:p>
            <a:endParaRPr lang="he-IL" sz="1100" dirty="0"/>
          </a:p>
        </p:txBody>
      </p:sp>
      <p:grpSp>
        <p:nvGrpSpPr>
          <p:cNvPr id="5" name="קבוצה 4"/>
          <p:cNvGrpSpPr/>
          <p:nvPr/>
        </p:nvGrpSpPr>
        <p:grpSpPr>
          <a:xfrm>
            <a:off x="3325215" y="5587826"/>
            <a:ext cx="2481263" cy="1225550"/>
            <a:chOff x="3330575" y="2816225"/>
            <a:chExt cx="2481263" cy="1225550"/>
          </a:xfrm>
        </p:grpSpPr>
        <p:pic>
          <p:nvPicPr>
            <p:cNvPr id="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TextBox 6">
              <a:hlinkClick r:id="" action="ppaction://hlinkshowjump?jump=nextslide"/>
            </p:cNvPr>
            <p:cNvSpPr txBox="1"/>
            <p:nvPr/>
          </p:nvSpPr>
          <p:spPr>
            <a:xfrm>
              <a:off x="3737755" y="3177679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 smtClean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התחל</a:t>
              </a:r>
              <a:endParaRPr lang="he-IL" sz="3200" b="1" spc="20" dirty="0">
                <a:ln w="3175">
                  <a:solidFill>
                    <a:srgbClr val="D787A3">
                      <a:lumMod val="5000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6">
                      <a:alpha val="40000"/>
                    </a:schemeClr>
                  </a:glow>
                </a:effectLst>
                <a:latin typeface="David" pitchFamily="34" charset="-79"/>
                <a:cs typeface="David" pitchFamily="34" charset="-79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5799212" y="6506180"/>
            <a:ext cx="32372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חומרי עזר בהוראה מאתר </a:t>
            </a:r>
            <a:r>
              <a:rPr lang="he-IL" sz="1400" b="1" dirty="0">
                <a:hlinkClick r:id="rId5"/>
              </a:rPr>
              <a:t>"חמדת ימים"</a:t>
            </a:r>
            <a:endParaRPr lang="he-IL" sz="1400" b="1" dirty="0"/>
          </a:p>
          <a:p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257349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29825" y="1268760"/>
            <a:ext cx="8104889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מותר לנטוע אילנות סרק בשנה השישית?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7" y="2087850"/>
            <a:ext cx="828092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לנטוע עד ט"ו באב.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48.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סרק בשישית </a:t>
            </a:r>
          </a:p>
        </p:txBody>
      </p:sp>
      <p:sp>
        <p:nvSpPr>
          <p:cNvPr id="7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7" y="2708920"/>
            <a:ext cx="828092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מותר לנטוע עד ט"ו באלול, ואם האילן בגוש אדמה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(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שיכול לחיות בה שבועיים) ניתן לנטוע עד ערב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ראש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השנה.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64505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7" y="4005064"/>
            <a:ext cx="828092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לנטוע עד ט"ו באב, ואם האילן בגוש אדמה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ניתן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לנטוע עד ערב ראש השנה.</a:t>
            </a:r>
          </a:p>
        </p:txBody>
      </p:sp>
    </p:spTree>
    <p:extLst>
      <p:ext uri="{BB962C8B-B14F-4D97-AF65-F5344CB8AC3E}">
        <p14:creationId xmlns:p14="http://schemas.microsoft.com/office/powerpoint/2010/main" val="201243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  <p:bldP spid="9" grpId="1"/>
      <p:bldP spid="9" grpId="2"/>
      <p:bldP spid="10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29825" y="1268760"/>
            <a:ext cx="8104889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מותר לנטוע אילנות סרק בשנה השישית?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7" y="2087850"/>
            <a:ext cx="8280921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מותר לנטוע עד ט"ו באב.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48.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סרק בשישית 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3527" y="2708920"/>
            <a:ext cx="8280921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ב.	מותר לנטוע עד ט"ו באלול, ואם האילן בגוש אדמה 	(שיכול לחיות בה שבועיים) ניתן לנטוע עד ערב 	ראש השנה.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7" y="4005064"/>
            <a:ext cx="8280921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מותר לנטוע עד ט"ו באב, ואם האילן בגוש אדמה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ניתן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לנטוע עד ערב ראש השנה.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83033142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72110" y="1268760"/>
            <a:ext cx="7816314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מותר לנטוע אילנות מאכל בשנה השישית?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46361" y="4196479"/>
            <a:ext cx="798607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לנטוע את כל סוגי אילנות המאכל עד סוף 	חודש אלול.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49.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מאכל בשישית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46361" y="3548407"/>
            <a:ext cx="79860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להיפך.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445224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546361" y="2130965"/>
            <a:ext cx="798607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אילן ששורשיו גלויים, ללא אדמה, מותר לנטוע 	עד ט"ו באב, ואילן ששורשיו נתונים בגוש אדמה 	ניתן לנטוע עד כ"ט באב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he-IL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5678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572110" y="1268760"/>
            <a:ext cx="7816314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מותר לנטוע אילנות מאכל בשנה השישית?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46361" y="4196479"/>
            <a:ext cx="7986079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מותר לנטוע את כל סוגי אילנות המאכל עד סוף 	חודש אלול.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404664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49.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מאכל בשישית (א)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46361" y="3548407"/>
            <a:ext cx="7986079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להיפך.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546361" y="2130965"/>
            <a:ext cx="7986079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אילן ששורשיו גלויים, ללא אדמה, מותר לנטוע 	עד ט"ו באב, ואילן ששורשיו נתונים בגוש אדמה 	ניתן לנטוע עד כ"ט באב.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15" name="קבוצה 14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6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TextBox 16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83060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87710" y="1580057"/>
            <a:ext cx="8031831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מדוע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נטיעת אילנות פרי בסוף השישית חמורה יותר מנטיעת אילנות סרק?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2147" y="2622956"/>
            <a:ext cx="8206277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שמא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יאכל פירותיהם בשמיטה.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50.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מאכל בשישית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2147" y="3429072"/>
            <a:ext cx="820627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מפני תוספת שביעית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53680" y="530120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182147" y="4005064"/>
            <a:ext cx="8206277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  מפני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מראית העין שלא יחשבו שנטע בשביעית.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6010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87710" y="1580057"/>
            <a:ext cx="8031831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מדוע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נטיעת אילנות פרי בסוף השישית חמורה יותר מנטיעת אילנות סרק?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82147" y="2622956"/>
            <a:ext cx="8206277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 שמא יאכל פירותיהם בשמיטה.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50. נטיעת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אילנות מאכל בשישית (ב)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82147" y="3429072"/>
            <a:ext cx="8206277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מפני תוספת שביעית.</a:t>
            </a:r>
            <a:endParaRPr lang="en-US" sz="3200" b="1" spc="30" dirty="0">
              <a:ln>
                <a:solidFill>
                  <a:schemeClr val="tx2">
                    <a:lumMod val="75000"/>
                  </a:schemeClr>
                </a:solidFill>
              </a:ln>
              <a:solidFill>
                <a:srgbClr val="7030A0"/>
              </a:solidFill>
              <a:latin typeface="David" pitchFamily="34" charset="-79"/>
              <a:cs typeface="David" pitchFamily="34" charset="-79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2147" y="4005064"/>
            <a:ext cx="8206277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/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  מפני מראית העין שלא יחשבו שנטע בשביעית.</a:t>
            </a:r>
            <a:endParaRPr lang="en-US" sz="3200" b="1" spc="30" dirty="0">
              <a:ln w="3175">
                <a:solidFill>
                  <a:schemeClr val="accent4">
                    <a:alpha val="22000"/>
                  </a:schemeClr>
                </a:solidFill>
              </a:ln>
              <a:solidFill>
                <a:srgbClr val="7030A0"/>
              </a:solidFill>
              <a:effectLst>
                <a:glow rad="139700">
                  <a:srgbClr val="FFC000">
                    <a:alpha val="40000"/>
                  </a:srgbClr>
                </a:glow>
              </a:effectLst>
              <a:latin typeface="David" pitchFamily="34" charset="-79"/>
              <a:cs typeface="David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1162013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54130" y="1594013"/>
            <a:ext cx="821010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ניתן לזרוע ירקות בשישית, כך שלא יחול עליהם איסור ספיחים?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0" y="2636912"/>
            <a:ext cx="838842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ניתן לזרוע ירקות רק אם הנביטה תהיה לפני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השמיטה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51. זריעת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ירקות בשישית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3600018"/>
            <a:ext cx="83884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ניתן לזרוע ירקות עד סוף השנה השישית.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301208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4149080"/>
            <a:ext cx="83884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ניתן לזרוע ירקות עד ט"ו באב.</a:t>
            </a:r>
          </a:p>
        </p:txBody>
      </p:sp>
    </p:spTree>
    <p:extLst>
      <p:ext uri="{BB962C8B-B14F-4D97-AF65-F5344CB8AC3E}">
        <p14:creationId xmlns:p14="http://schemas.microsoft.com/office/powerpoint/2010/main" val="30831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9" grpId="2"/>
      <p:bldP spid="10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354130" y="1594013"/>
            <a:ext cx="821010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 smtClean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עד 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מתי ניתן לזרוע ירקות בשישית, כך שלא יחול עליהם איסור ספיחים?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636912"/>
            <a:ext cx="8388425" cy="88870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א.	ניתן לזרוע ירקות רק אם הנביטה תהיה לפני 	השמיטה.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51. זריעת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ירקות בשישית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0" y="3600018"/>
            <a:ext cx="83884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ניתן לזרוע ירקות עד סוף השנה השישית.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0" y="4149080"/>
            <a:ext cx="8388425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ניתן לזרוע ירקות עד ט"ו באב.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31740" y="4932457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grpSp>
        <p:nvGrpSpPr>
          <p:cNvPr id="9" name="קבוצה 8"/>
          <p:cNvGrpSpPr/>
          <p:nvPr/>
        </p:nvGrpSpPr>
        <p:grpSpPr>
          <a:xfrm>
            <a:off x="3325215" y="5596537"/>
            <a:ext cx="2481263" cy="1225550"/>
            <a:chOff x="3330575" y="2816225"/>
            <a:chExt cx="2481263" cy="1225550"/>
          </a:xfrm>
        </p:grpSpPr>
        <p:pic>
          <p:nvPicPr>
            <p:cNvPr id="11" name="Picture 2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30575" y="2816225"/>
              <a:ext cx="2481263" cy="12255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Box 11">
              <a:hlinkClick r:id="" action="ppaction://hlinkshowjump?jump=nextslide"/>
            </p:cNvPr>
            <p:cNvSpPr txBox="1"/>
            <p:nvPr/>
          </p:nvSpPr>
          <p:spPr>
            <a:xfrm>
              <a:off x="3737755" y="3132257"/>
              <a:ext cx="1656184" cy="58477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he-IL" sz="3200" b="1" spc="20" dirty="0">
                  <a:ln w="3175">
                    <a:solidFill>
                      <a:srgbClr val="D787A3">
                        <a:lumMod val="5000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effectLst>
                    <a:glow rad="63500">
                      <a:schemeClr val="accent6">
                        <a:alpha val="40000"/>
                      </a:schemeClr>
                    </a:glow>
                  </a:effectLst>
                  <a:latin typeface="David" pitchFamily="34" charset="-79"/>
                  <a:cs typeface="David" pitchFamily="34" charset="-79"/>
                </a:rPr>
                <a:t>המשך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4451521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840160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מהו המשפט </a:t>
            </a:r>
            <a:r>
              <a:rPr lang="he-IL" sz="3200" b="1" u="sng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שאינו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cs typeface="David" pitchFamily="34" charset="-79"/>
              </a:rPr>
              <a:t> נכון?</a:t>
            </a:r>
            <a:endParaRPr lang="he-IL" sz="3200" b="1" spc="20" dirty="0">
              <a:ln w="3175">
                <a:solidFill>
                  <a:schemeClr val="tx1">
                    <a:lumMod val="75000"/>
                    <a:lumOff val="25000"/>
                    <a:alpha val="56000"/>
                  </a:schemeClr>
                </a:solidFill>
              </a:ln>
              <a:solidFill>
                <a:srgbClr val="2D7F46">
                  <a:alpha val="76863"/>
                </a:srgbClr>
              </a:solidFill>
              <a:effectLst/>
              <a:latin typeface="David" pitchFamily="34" charset="-79"/>
              <a:ea typeface="+mn-ea"/>
              <a:cs typeface="David" pitchFamily="34" charset="-79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2060848"/>
            <a:ext cx="827784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פרחים ללא ריח - מותר לשתול עד ראש השנה,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טוב להדר ולשתול עד כ"ו אלול כדי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שהקליטה 	תהיה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בשישית.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52. זריעת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פרחים בשישית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3528" y="3503330"/>
            <a:ext cx="8277844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פרחים בעלי ריח - יש להשתדל לשתול עד כ"ו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באלול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כיוון שיש הסבורים שיש בהם דין ספיחים.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3680" y="5580529"/>
            <a:ext cx="30243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rgbClr val="8E0000"/>
                </a:solidFill>
                <a:latin typeface="David" pitchFamily="34" charset="-79"/>
                <a:cs typeface="David" pitchFamily="34" charset="-79"/>
              </a:rPr>
              <a:t>טעות, נסה שנית.</a:t>
            </a:r>
          </a:p>
        </p:txBody>
      </p:sp>
      <p:sp>
        <p:nvSpPr>
          <p:cNvPr id="10" name="Text Box 4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323528" y="4536122"/>
            <a:ext cx="8277844" cy="4770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ג.	פרחים בגוש אדמה יש לשתול עד כ"ו באלול.</a:t>
            </a:r>
          </a:p>
        </p:txBody>
      </p:sp>
    </p:spTree>
    <p:extLst>
      <p:ext uri="{BB962C8B-B14F-4D97-AF65-F5344CB8AC3E}">
        <p14:creationId xmlns:p14="http://schemas.microsoft.com/office/powerpoint/2010/main" val="185069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prism dir="r"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8E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9" grpId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D:\DOC\!\!\אתר חמדת ימים\כריכה חמדת ימים חלק ב'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148309"/>
            <a:ext cx="887963" cy="12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כותרת 1"/>
          <p:cNvSpPr>
            <a:spLocks noGrp="1"/>
          </p:cNvSpPr>
          <p:nvPr>
            <p:ph type="ctrTitle"/>
          </p:nvPr>
        </p:nvSpPr>
        <p:spPr>
          <a:xfrm>
            <a:off x="1840160" y="1196752"/>
            <a:ext cx="6836296" cy="792087"/>
          </a:xfrm>
        </p:spPr>
        <p:txBody>
          <a:bodyPr>
            <a:noAutofit/>
          </a:bodyPr>
          <a:lstStyle/>
          <a:p>
            <a:pPr algn="r">
              <a:tabLst>
                <a:tab pos="623888" algn="r"/>
              </a:tabLst>
            </a:pP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מהו המשפט </a:t>
            </a:r>
            <a:r>
              <a:rPr lang="he-IL" sz="3200" b="1" u="sng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שאינו</a:t>
            </a:r>
            <a:r>
              <a:rPr lang="he-IL" sz="3200" b="1" spc="20" dirty="0">
                <a:ln w="3175">
                  <a:solidFill>
                    <a:schemeClr val="tx1">
                      <a:lumMod val="75000"/>
                      <a:lumOff val="25000"/>
                      <a:alpha val="56000"/>
                    </a:schemeClr>
                  </a:solidFill>
                </a:ln>
                <a:solidFill>
                  <a:srgbClr val="2D7F46">
                    <a:alpha val="76863"/>
                  </a:srgbClr>
                </a:solidFill>
                <a:latin typeface="David" pitchFamily="34" charset="-79"/>
                <a:ea typeface="+mn-ea"/>
                <a:cs typeface="David" pitchFamily="34" charset="-79"/>
              </a:rPr>
              <a:t> נכון?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3528" y="2060848"/>
            <a:ext cx="8277844" cy="127342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א.	פרחים ללא ריח - מותר לשתול עד ראש השנה,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אך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טוב להדר ולשתול עד כ"ו אלול כדי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שהקליטה 	תהיה 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בשישית.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0323" y="548680"/>
            <a:ext cx="8071049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spc="20" dirty="0" smtClean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52. זריעת </a:t>
            </a:r>
            <a:r>
              <a:rPr lang="he-IL" sz="4400" b="1" spc="20" dirty="0">
                <a:ln>
                  <a:solidFill>
                    <a:schemeClr val="tx1">
                      <a:alpha val="25000"/>
                    </a:schemeClr>
                  </a:solidFill>
                </a:ln>
                <a:solidFill>
                  <a:schemeClr val="accent2">
                    <a:lumMod val="75000"/>
                    <a:alpha val="89000"/>
                  </a:schemeClr>
                </a:solidFill>
                <a:effectLst>
                  <a:glow rad="50800">
                    <a:schemeClr val="accent6">
                      <a:lumMod val="40000"/>
                      <a:lumOff val="60000"/>
                      <a:alpha val="42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פרחים בשישית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23528" y="3503330"/>
            <a:ext cx="8277844" cy="86177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ב.	פרחים בעלי ריח - יש להשתדל לשתול עד כ"ו </a:t>
            </a:r>
            <a:r>
              <a:rPr lang="he-IL" sz="3200" b="1" spc="3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	באלול</a:t>
            </a:r>
            <a:r>
              <a:rPr lang="he-IL" sz="3200" b="1" spc="30" dirty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7030A0"/>
                </a:solidFill>
                <a:latin typeface="David" pitchFamily="34" charset="-79"/>
                <a:cs typeface="David" pitchFamily="34" charset="-79"/>
              </a:rPr>
              <a:t>, כיוון שיש הסבורים שיש בהם דין ספיחים.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323528" y="4536122"/>
            <a:ext cx="8277844" cy="50398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ts val="3000"/>
              </a:lnSpc>
              <a:tabLst>
                <a:tab pos="449263" algn="r"/>
              </a:tabLst>
            </a:pPr>
            <a:r>
              <a:rPr lang="he-IL" sz="3200" b="1" spc="30" dirty="0">
                <a:ln w="3175">
                  <a:solidFill>
                    <a:schemeClr val="accent4">
                      <a:alpha val="22000"/>
                    </a:schemeClr>
                  </a:solidFill>
                </a:ln>
                <a:solidFill>
                  <a:srgbClr val="7030A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David" pitchFamily="34" charset="-79"/>
                <a:cs typeface="David" pitchFamily="34" charset="-79"/>
              </a:rPr>
              <a:t>ג.	פרחים בגוש אדמה יש לשתול עד כ"ו באלול.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31740" y="5004465"/>
            <a:ext cx="504056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spc="3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bg2">
                      <a:alpha val="33000"/>
                    </a:schemeClr>
                  </a:glow>
                </a:effectLst>
                <a:latin typeface="David" pitchFamily="34" charset="-79"/>
                <a:cs typeface="David" pitchFamily="34" charset="-79"/>
              </a:rPr>
              <a:t>תשובה נכונה! יישר כוחך!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51920" y="5157192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ln>
                  <a:solidFill>
                    <a:schemeClr val="accent5">
                      <a:lumMod val="40000"/>
                      <a:lumOff val="60000"/>
                      <a:alpha val="19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rgbClr val="FFFF00">
                      <a:alpha val="40000"/>
                    </a:srgbClr>
                  </a:glow>
                </a:effectLst>
              </a:rPr>
              <a:t>- סוף -</a:t>
            </a:r>
            <a:endParaRPr lang="he-IL" sz="7200" dirty="0">
              <a:ln>
                <a:solidFill>
                  <a:schemeClr val="accent5">
                    <a:lumMod val="40000"/>
                    <a:lumOff val="60000"/>
                    <a:alpha val="19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glow rad="228600">
                  <a:srgbClr val="FFFF00">
                    <a:alpha val="40000"/>
                  </a:srgbClr>
                </a:glo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36512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hlinkClick r:id="rId3"/>
              </a:rPr>
              <a:t>www.hemdatyamim.022.co.il</a:t>
            </a:r>
            <a:endParaRPr lang="he-IL" sz="1050" dirty="0"/>
          </a:p>
        </p:txBody>
      </p:sp>
      <p:sp>
        <p:nvSpPr>
          <p:cNvPr id="18" name="TextBox 17">
            <a:hlinkClick r:id="rId5"/>
          </p:cNvPr>
          <p:cNvSpPr txBox="1"/>
          <p:nvPr/>
        </p:nvSpPr>
        <p:spPr>
          <a:xfrm>
            <a:off x="2140284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מצגות וחומרי עזר נוספים</a:t>
            </a:r>
          </a:p>
          <a:p>
            <a:r>
              <a:rPr lang="he-IL" b="1" dirty="0" smtClean="0">
                <a:solidFill>
                  <a:srgbClr val="92D050"/>
                </a:solidFill>
                <a:cs typeface="Agas" pitchFamily="2" charset="-79"/>
              </a:rPr>
              <a:t>באתר חמדת ימים</a:t>
            </a:r>
            <a:endParaRPr lang="he-IL" b="1" dirty="0">
              <a:solidFill>
                <a:srgbClr val="92D050"/>
              </a:solidFill>
              <a:cs typeface="Agas" pitchFamily="2" charset="-79"/>
            </a:endParaRPr>
          </a:p>
        </p:txBody>
      </p:sp>
      <p:pic>
        <p:nvPicPr>
          <p:cNvPr id="19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24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hlinkClick r:id="rId7" action="ppaction://hlinksldjump"/>
          </p:cNvPr>
          <p:cNvSpPr txBox="1"/>
          <p:nvPr/>
        </p:nvSpPr>
        <p:spPr>
          <a:xfrm>
            <a:off x="7380312" y="6453336"/>
            <a:ext cx="1872208" cy="553998"/>
          </a:xfrm>
          <a:prstGeom prst="rect">
            <a:avLst/>
          </a:prstGeom>
          <a:gradFill>
            <a:gsLst>
              <a:gs pos="0">
                <a:srgbClr val="5E9EFF"/>
              </a:gs>
              <a:gs pos="38000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 wrap="square" rtlCol="1">
            <a:spAutoFit/>
          </a:bodyPr>
          <a:lstStyle/>
          <a:p>
            <a:pPr algn="l"/>
            <a:r>
              <a:rPr lang="he-IL" dirty="0" smtClean="0"/>
              <a:t>חזור לבחירת פרק </a:t>
            </a:r>
          </a:p>
          <a:p>
            <a:endParaRPr lang="he-IL" sz="1100" dirty="0"/>
          </a:p>
        </p:txBody>
      </p:sp>
    </p:spTree>
    <p:extLst>
      <p:ext uri="{BB962C8B-B14F-4D97-AF65-F5344CB8AC3E}">
        <p14:creationId xmlns:p14="http://schemas.microsoft.com/office/powerpoint/2010/main" val="2745218325"/>
      </p:ext>
    </p:extLst>
  </p:cSld>
  <p:clrMapOvr>
    <a:masterClrMapping/>
  </p:clrMapOvr>
  <p:transition spd="slow" advClick="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8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60" fill="hold">
                                          <p:stCondLst>
                                            <p:cond delay="1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60" fill="hold">
                                          <p:stCondLst>
                                            <p:cond delay="3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60" fill="hold">
                                          <p:stCondLst>
                                            <p:cond delay="4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60" fill="hold">
                                          <p:stCondLst>
                                            <p:cond delay="6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77521E-7 L -0.05208 0.0037 L -0.01267 0.0037 L -0.0592 0.00555 L -0.03524 0.00555 L -0.05781 0.0037 " pathEditMode="relative" ptsTypes="AAAAAA">
                                      <p:cBhvr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2.22222E-6 3.42276E-7 L -0.02344 0.00347 " pathEditMode="relative" rAng="0" ptsTypes="AA">
                                      <p:cBhvr>
                                        <p:cTn id="35" dur="3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2" grpId="0"/>
      <p:bldP spid="17" grpId="0"/>
      <p:bldP spid="18" grpId="0"/>
      <p:bldP spid="18" grpId="1"/>
      <p:bldP spid="14" grpId="0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7884</TotalTime>
  <Words>3623</Words>
  <Application>Microsoft Office PowerPoint</Application>
  <PresentationFormat>‫הצגה על המסך (4:3)</PresentationFormat>
  <Paragraphs>1190</Paragraphs>
  <Slides>114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114</vt:i4>
      </vt:variant>
    </vt:vector>
  </HeadingPairs>
  <TitlesOfParts>
    <vt:vector size="115" baseType="lpstr">
      <vt:lpstr>ערכת נושא Office</vt:lpstr>
      <vt:lpstr>מצגת של PowerPoint</vt:lpstr>
      <vt:lpstr>מצגת של PowerPoint</vt:lpstr>
      <vt:lpstr>מצגת של PowerPoint</vt:lpstr>
      <vt:lpstr>מה הן המלאכות האסורות בשביעית מן התורה, לכל הדעות?</vt:lpstr>
      <vt:lpstr>מה הן המלאכות האסורות בשביעית מן התורה, לכל הדעות?</vt:lpstr>
      <vt:lpstr>מהי זמירה האסורה בשביעית?</vt:lpstr>
      <vt:lpstr>מהי זמירה האסורה בשביעית?</vt:lpstr>
      <vt:lpstr>איזה גיזום מותר בשמיטה?</vt:lpstr>
      <vt:lpstr>איזה גיזום מותר בשמיטה?</vt:lpstr>
      <vt:lpstr>האם מותר לכסח את הדשא בשמיטה?</vt:lpstr>
      <vt:lpstr>האם מותר לכסח את הדשא בשמיטה?</vt:lpstr>
      <vt:lpstr>מה ההבדל בין קצירה לבצירה?</vt:lpstr>
      <vt:lpstr>מה ההבדל בין קצירה לבצירה?</vt:lpstr>
      <vt:lpstr>האם יתכן שיהיה בשנה השמינית איסור של קצירה ובצירה?</vt:lpstr>
      <vt:lpstr>האם יתכן שיהיה בשנה השמינית איסור של קצירה ובצירה?</vt:lpstr>
      <vt:lpstr>האם יש היתר כלשהו לקטוף את היבול בשנת השמיטה?</vt:lpstr>
      <vt:lpstr>האם יש היתר כלשהו לקטוף את היבול בשנת השמיטה?</vt:lpstr>
      <vt:lpstr>מה הדין של מלאכות אחרות (מלבד המלאכות האסורות מן התורה), הגורמות להצמחת הגידולים?</vt:lpstr>
      <vt:lpstr>מה הדין של מלאכות אחרות (מלבד המלאכות האסורות מן התורה), הגורמות להצמחת הגידולים?</vt:lpstr>
      <vt:lpstr>מה ההבדל בין "לאוֹקְמֵי" לבין "לאַבְרוּיֵי"?</vt:lpstr>
      <vt:lpstr>מה ההבדל בין "לאוֹקְמֵי" לבין "לאַבְרוּיֵי"?</vt:lpstr>
      <vt:lpstr>האם מותר בשמיטה להשקות את השדה?</vt:lpstr>
      <vt:lpstr>האם מותר בשמיטה להשקות את השדה?</vt:lpstr>
      <vt:lpstr>האם מותר לדשן את השדה בשמיטה?</vt:lpstr>
      <vt:lpstr>האם מותר לדשן את השדה בשמיטה?</vt:lpstr>
      <vt:lpstr>מצגת של PowerPoint</vt:lpstr>
      <vt:lpstr>בפירות הקדושים בקדושת שביעית ישנן שש מצוות: </vt:lpstr>
      <vt:lpstr>נחלקו האם נדרש בעל השדה להפקיר את פירות שדהו (דעת הבית יוסף),  או שהפירות מופקרים מאליהם בשמיטה (דעת המבי"ט).  נתייחס לאחד ההבדלים המעשיים בין שתי הדעות: האם צריך להפקיר בפיו, באמירה מפורשת, או שגם בלא אמירתו פירותיו הפקר.</vt:lpstr>
      <vt:lpstr>נחלקו האם נדרש בעל השדה להפקיר את פירות שדהו (דעת הבית יוסף),  או שהפירות מופקרים מאליהם בשמיטה (דעת המבי"ט).  נתייחס לאחד ההבדלים המעשיים בין שתי הדעות: האם צריך להפקיר בפיו, באמירה מפורשת, או שגם בלא אמירתו פירותיו הפקר.</vt:lpstr>
      <vt:lpstr>מה הדין של הפקר פירות שביעית בגינה פרטית?</vt:lpstr>
      <vt:lpstr>מה הדין של הפקר פירות שביעית בגינה פרטית?</vt:lpstr>
      <vt:lpstr>האם מותר להיכנס לשדה חברו בלא רשות לצורך קטיפת פירות שביעית?</vt:lpstr>
      <vt:lpstr>האם מותר להיכנס לשדה חברו בלא רשות לצורך קטיפת פירות שביעית?</vt:lpstr>
      <vt:lpstr>אמרה התורה: "והיתה שבת הארץ לכם לאכלה... ולבהמתך ולחיה אשר בארצך תהיה כל תבואתה לאכול".  דרשו חז"ל: "כל זמן שחיה אוכלת בשדה, האכל לבהמה מן הבית. כלה לחיה מן השדה, כלה לבהמתך מן הבית".  מהי המשמעות המעשית של הלכה זו?</vt:lpstr>
      <vt:lpstr>אמרה התורה: "והיתה שבת הארץ לכם לאכלה... ולבהמתך ולחיה אשר בארצך תהיה כל תבואתה לאכול".  דרשו חז"ל: "כל זמן שחיה אוכלת בשדה, האכל לבהמה מן הבית. כלה לחיה מן השדה, כלה לבהמתך מן הבית".  מהי המשמעות המעשית של הלכה זו?</vt:lpstr>
      <vt:lpstr>כשמגיע זמן הביעור, יכול להשאיר לעצמו מזון לשלוש  סעודות לכל אחד מבני ביתו. מה עושים בשאר הפירות?</vt:lpstr>
      <vt:lpstr>כשמגיע זמן הביעור, יכול להשאיר לעצמו מזון לשלוש  סעודות לכל אחד מבני ביתו. מה עושים בשאר הפירות?</vt:lpstr>
      <vt:lpstr>כיצד נוהגים בפירות שיש ספק לגבי הזמן המדוייק של ביעורם?</vt:lpstr>
      <vt:lpstr>כיצד נוהגים בפירות שיש ספק לגבי הזמן המדוייק של ביעורם?</vt:lpstr>
      <vt:lpstr>מצגת של PowerPoint</vt:lpstr>
      <vt:lpstr>איזה מבין העציצים שלפניך נחשב, לפי דעות רבות, כעציץ נקוב. </vt:lpstr>
      <vt:lpstr>איזה מבין העציצים שלפניך נחשב, לפי דעות רבות, כעציץ נקוב. </vt:lpstr>
      <vt:lpstr>מה דינו של עציץ שאינו נקוב, הנמצא בתוך הבית?</vt:lpstr>
      <vt:lpstr>מה דינו של עציץ שאינו נקוב, הנמצא בתוך הבית?</vt:lpstr>
      <vt:lpstr>איזה מהמשפטים הבאים נכון ביחס לעציץ שנמצא מחוץ לבית?</vt:lpstr>
      <vt:lpstr>איזה מהמשפטים הבאים נכון ביחס לעציץ שנמצא מחוץ לבית?</vt:lpstr>
      <vt:lpstr>איזה מהמשפטים הבאים אינו נכון?</vt:lpstr>
      <vt:lpstr>איזה מהמשפטים הבאים אינו נכון?</vt:lpstr>
      <vt:lpstr>פרק ד - קניית פירות וירקות בשמיטה - בעיות הלכתיות  </vt:lpstr>
      <vt:lpstr>מהו איסור ספיחים?</vt:lpstr>
      <vt:lpstr>מהו איסור ספיחים?</vt:lpstr>
      <vt:lpstr>מהו הטעם לאיסור ספיחים?</vt:lpstr>
      <vt:lpstr>מהו הטעם לאיסור ספיחים?</vt:lpstr>
      <vt:lpstr>מהו "שמור ונעבד" ומה דינו?</vt:lpstr>
      <vt:lpstr>מהו "שמור ונעבד" ומה דינו?</vt:lpstr>
      <vt:lpstr>הכסף שנותנים למוכר פירות שביעית הופך לקדוש בקדושת שביעית. איזו בעיה עלולה להיווצר?</vt:lpstr>
      <vt:lpstr>הכסף שנותנים למוכר פירות שביעית הופך לקדוש בקדושת שביעית. איזו בעיה עלולה להיווצר?</vt:lpstr>
      <vt:lpstr>באילו מקרים קיים החשש שהזכרת בתשובתך הקודמת?</vt:lpstr>
      <vt:lpstr>באילו מקרים קיים החשש שהזכרת בתשובתך הקודמת?</vt:lpstr>
      <vt:lpstr>כיצד ניתן למנוע את האיסור של מסירת דמי שביעית לעם הארץ?</vt:lpstr>
      <vt:lpstr>כיצד ניתן למנוע את האיסור של מסירת דמי שביעית לעם הארץ?</vt:lpstr>
      <vt:lpstr>מהו המשפט שאינו נכון?</vt:lpstr>
      <vt:lpstr>מהו המשפט שאינו נכון?</vt:lpstr>
      <vt:lpstr>פרק ה - קניית פירות וירקות בשמיטה - פתרונות הלכתיים  </vt:lpstr>
      <vt:lpstr>בקניית פירות מאוצר בית דין - מה דינם של הפירות והכסף?</vt:lpstr>
      <vt:lpstr>בקניית פירות מאוצר בית דין - מה דינם של הפירות והכסף?</vt:lpstr>
      <vt:lpstr>מהו הדין של קניית ירקות שגדלו על גבי מצע מנותק, בתוך חממה?</vt:lpstr>
      <vt:lpstr>מהו הדין של קניית ירקות שגדלו על גבי מצע מנותק, בתוך חממה?</vt:lpstr>
      <vt:lpstr>מהם היסודות שעליהם מתבסס היתר המכירה?</vt:lpstr>
      <vt:lpstr>מהם היסודות שעליהם מתבסס היתר המכירה?</vt:lpstr>
      <vt:lpstr>באילו גידולים יותר פשוט לסמוך על היתר המכירה?</vt:lpstr>
      <vt:lpstr>באילו גידולים יותר פשוט לסמוך על היתר המכירה?</vt:lpstr>
      <vt:lpstr>אחד הפתרונות לקניית פירות וירקות בשמיטה הוא קניה של גידולי נכרי, אלא שעלולות להיות בכך מספר בעיות הלכתיות. מהן?</vt:lpstr>
      <vt:lpstr>אחד הפתרונות לקניית פירות וירקות בשמיטה הוא קניה של גידולי נכרי, אלא שעלולות להיות בכך מספר בעיות הלכתיות. מהן?</vt:lpstr>
      <vt:lpstr>פרק ו - המטבח בשמיטה</vt:lpstr>
      <vt:lpstr>על מה חלה קדושת שביעית?</vt:lpstr>
      <vt:lpstr>על מה חלה קדושת שביעית?</vt:lpstr>
      <vt:lpstr> באילו גידולים ישנה קדושת שביעית ובאילו אין קדושה?</vt:lpstr>
      <vt:lpstr>  מה עושים בשאריות שביעית שלא נאכלו?</vt:lpstr>
      <vt:lpstr>  מה עושים בשאריות שביעית שלא נאכלו?</vt:lpstr>
      <vt:lpstr>מה עושים בשאריות מרק אשר בושלו בו ירקות הקדושים בקדושת שביעית?</vt:lpstr>
      <vt:lpstr>מה עושים בשאריות מרק אשר בושלו בו ירקות הקדושים בקדושת שביעית?</vt:lpstr>
      <vt:lpstr>האם מותר לזרוק לאשפה קליפות שאינן ראויות לאדם אך ראויות למאכל בהמה?</vt:lpstr>
      <vt:lpstr>האם מותר לזרוק לאשפה קליפות שאינן ראויות לאדם אך ראויות למאכל בהמה?</vt:lpstr>
      <vt:lpstr>כיצד יש לנהוג בגלעיני פירות שנותרה עליהם שארית מעטה מן הפרי?</vt:lpstr>
      <vt:lpstr>כיצד יש לנהוג בגלעיני פירות שנותרה עליהם שארית מעטה מן הפרי?</vt:lpstr>
      <vt:lpstr>כיצד יש לנהוג בשאריות שנותרו בסיר או בצלחת?</vt:lpstr>
      <vt:lpstr>כיצד יש לנהוג בשאריות שנותרו בסיר או בצלחת?</vt:lpstr>
      <vt:lpstr>האם מותר לבשל פירות שביעית?</vt:lpstr>
      <vt:lpstr>האם מותר לבשל פירות שביעית?</vt:lpstr>
      <vt:lpstr>איזה מהשימושים הבאים מותר בפירות שביעית?</vt:lpstr>
      <vt:lpstr>איזה מהשימושים הבאים מותר בפירות שביעית?</vt:lpstr>
      <vt:lpstr>מה מותר לעשות בשמן של שביעית?</vt:lpstr>
      <vt:lpstr>מה מותר לעשות בשמן של שביעית?</vt:lpstr>
      <vt:lpstr>פרק ז - שמיטת  כספים</vt:lpstr>
      <vt:lpstr>האם שמיטת כספים נוהגת בחוץ לארץ?</vt:lpstr>
      <vt:lpstr>האם שמיטת כספים נוהגת בחוץ לארץ?</vt:lpstr>
      <vt:lpstr>אם הלווה בא להחזיר את החוב לאחר השמיטה - כיצד צריך לנהוג?</vt:lpstr>
      <vt:lpstr>אם הלווה בא להחזיר את החוב לאחר השמיטה - כיצד צריך לנהוג?</vt:lpstr>
      <vt:lpstr>מהו הזמן שבו אסור לגבות את החובות?</vt:lpstr>
      <vt:lpstr>מהו הזמן שבו אסור לגבות את החובות?</vt:lpstr>
      <vt:lpstr>מהו פרוזבול?</vt:lpstr>
      <vt:lpstr>מהו פרוזבול?</vt:lpstr>
      <vt:lpstr>נספח: כיצד נטפל בגינה לפני השמיטה</vt:lpstr>
      <vt:lpstr>עד מתי מותר לנטוע אילנות סרק בשנה השישית?</vt:lpstr>
      <vt:lpstr>עד מתי מותר לנטוע אילנות סרק בשנה השישית?</vt:lpstr>
      <vt:lpstr>עד מתי מותר לנטוע אילנות מאכל בשנה השישית?</vt:lpstr>
      <vt:lpstr>עד מתי מותר לנטוע אילנות מאכל בשנה השישית?</vt:lpstr>
      <vt:lpstr>מדוע נטיעת אילנות פרי בסוף השישית חמורה יותר מנטיעת אילנות סרק?</vt:lpstr>
      <vt:lpstr>מדוע נטיעת אילנות פרי בסוף השישית חמורה יותר מנטיעת אילנות סרק?</vt:lpstr>
      <vt:lpstr>עד מתי ניתן לזרוע ירקות בשישית, כך שלא יחול עליהם איסור ספיחים?</vt:lpstr>
      <vt:lpstr>עד מתי ניתן לזרוע ירקות בשישית, כך שלא יחול עליהם איסור ספיחים?</vt:lpstr>
      <vt:lpstr>מהו המשפט שאינו נכון?</vt:lpstr>
      <vt:lpstr>מהו המשפט שאינו נכון?</vt:lpstr>
    </vt:vector>
  </TitlesOfParts>
  <Company>חמדת ימים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שמיטה</dc:title>
  <dc:creator>אמנון פרנקל</dc:creator>
  <dc:description>על פי הספר "שמיטה" של הרב רימון</dc:description>
  <cp:lastModifiedBy>א.פ.</cp:lastModifiedBy>
  <cp:revision>266</cp:revision>
  <dcterms:created xsi:type="dcterms:W3CDTF">2014-08-24T12:24:41Z</dcterms:created>
  <dcterms:modified xsi:type="dcterms:W3CDTF">2014-10-04T17:40:18Z</dcterms:modified>
</cp:coreProperties>
</file>