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removePersonalInfoOnSave="1" saveSubsetFonts="1">
  <p:sldMasterIdLst>
    <p:sldMasterId id="2147483648" r:id="rId1"/>
    <p:sldMasterId id="2147483660" r:id="rId2"/>
  </p:sldMasterIdLst>
  <p:notesMasterIdLst>
    <p:notesMasterId r:id="rId94"/>
  </p:notesMasterIdLst>
  <p:sldIdLst>
    <p:sldId id="357" r:id="rId3"/>
    <p:sldId id="356" r:id="rId4"/>
    <p:sldId id="256" r:id="rId5"/>
    <p:sldId id="311" r:id="rId6"/>
    <p:sldId id="263" r:id="rId7"/>
    <p:sldId id="312" r:id="rId8"/>
    <p:sldId id="262" r:id="rId9"/>
    <p:sldId id="313" r:id="rId10"/>
    <p:sldId id="264" r:id="rId11"/>
    <p:sldId id="314" r:id="rId12"/>
    <p:sldId id="265" r:id="rId13"/>
    <p:sldId id="315" r:id="rId14"/>
    <p:sldId id="266" r:id="rId15"/>
    <p:sldId id="316" r:id="rId16"/>
    <p:sldId id="267" r:id="rId17"/>
    <p:sldId id="317" r:id="rId18"/>
    <p:sldId id="268" r:id="rId19"/>
    <p:sldId id="318" r:id="rId20"/>
    <p:sldId id="269" r:id="rId21"/>
    <p:sldId id="319" r:id="rId22"/>
    <p:sldId id="270" r:id="rId23"/>
    <p:sldId id="320" r:id="rId24"/>
    <p:sldId id="272" r:id="rId25"/>
    <p:sldId id="321" r:id="rId26"/>
    <p:sldId id="271" r:id="rId27"/>
    <p:sldId id="322" r:id="rId28"/>
    <p:sldId id="277" r:id="rId29"/>
    <p:sldId id="323" r:id="rId30"/>
    <p:sldId id="276" r:id="rId31"/>
    <p:sldId id="324" r:id="rId32"/>
    <p:sldId id="275" r:id="rId33"/>
    <p:sldId id="325" r:id="rId34"/>
    <p:sldId id="274" r:id="rId35"/>
    <p:sldId id="326" r:id="rId36"/>
    <p:sldId id="273" r:id="rId37"/>
    <p:sldId id="327" r:id="rId38"/>
    <p:sldId id="284" r:id="rId39"/>
    <p:sldId id="328" r:id="rId40"/>
    <p:sldId id="283" r:id="rId41"/>
    <p:sldId id="329" r:id="rId42"/>
    <p:sldId id="282" r:id="rId43"/>
    <p:sldId id="330" r:id="rId44"/>
    <p:sldId id="281" r:id="rId45"/>
    <p:sldId id="331" r:id="rId46"/>
    <p:sldId id="285" r:id="rId47"/>
    <p:sldId id="332" r:id="rId48"/>
    <p:sldId id="286" r:id="rId49"/>
    <p:sldId id="333" r:id="rId50"/>
    <p:sldId id="296" r:id="rId51"/>
    <p:sldId id="334" r:id="rId52"/>
    <p:sldId id="287" r:id="rId53"/>
    <p:sldId id="335" r:id="rId54"/>
    <p:sldId id="288" r:id="rId55"/>
    <p:sldId id="336" r:id="rId56"/>
    <p:sldId id="289" r:id="rId57"/>
    <p:sldId id="337" r:id="rId58"/>
    <p:sldId id="290" r:id="rId59"/>
    <p:sldId id="338" r:id="rId60"/>
    <p:sldId id="291" r:id="rId61"/>
    <p:sldId id="339" r:id="rId62"/>
    <p:sldId id="292" r:id="rId63"/>
    <p:sldId id="340" r:id="rId64"/>
    <p:sldId id="293" r:id="rId65"/>
    <p:sldId id="341" r:id="rId66"/>
    <p:sldId id="297" r:id="rId67"/>
    <p:sldId id="298" r:id="rId68"/>
    <p:sldId id="342" r:id="rId69"/>
    <p:sldId id="300" r:id="rId70"/>
    <p:sldId id="343" r:id="rId71"/>
    <p:sldId id="301" r:id="rId72"/>
    <p:sldId id="344" r:id="rId73"/>
    <p:sldId id="302" r:id="rId74"/>
    <p:sldId id="345" r:id="rId75"/>
    <p:sldId id="303" r:id="rId76"/>
    <p:sldId id="346" r:id="rId77"/>
    <p:sldId id="304" r:id="rId78"/>
    <p:sldId id="347" r:id="rId79"/>
    <p:sldId id="294" r:id="rId80"/>
    <p:sldId id="348" r:id="rId81"/>
    <p:sldId id="295" r:id="rId82"/>
    <p:sldId id="349" r:id="rId83"/>
    <p:sldId id="305" r:id="rId84"/>
    <p:sldId id="350" r:id="rId85"/>
    <p:sldId id="306" r:id="rId86"/>
    <p:sldId id="351" r:id="rId87"/>
    <p:sldId id="307" r:id="rId88"/>
    <p:sldId id="352" r:id="rId89"/>
    <p:sldId id="308" r:id="rId90"/>
    <p:sldId id="353" r:id="rId91"/>
    <p:sldId id="309" r:id="rId92"/>
    <p:sldId id="354" r:id="rId93"/>
  </p:sldIdLst>
  <p:sldSz cx="9144000" cy="6858000" type="screen4x3"/>
  <p:notesSz cx="6858000" cy="9144000"/>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B2579"/>
    <a:srgbClr val="3399FF"/>
    <a:srgbClr val="800000"/>
    <a:srgbClr val="DE6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73" d="100"/>
          <a:sy n="73" d="100"/>
        </p:scale>
        <p:origin x="147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90" Type="http://schemas.openxmlformats.org/officeDocument/2006/relationships/slide" Target="slides/slide88.xml"/><Relationship Id="rId95" Type="http://schemas.openxmlformats.org/officeDocument/2006/relationships/presProps" Target="presProps.xml"/><Relationship Id="rId22" Type="http://schemas.openxmlformats.org/officeDocument/2006/relationships/slide" Target="slides/slide20.xml"/><Relationship Id="rId27" Type="http://schemas.openxmlformats.org/officeDocument/2006/relationships/slide" Target="slides/slide25.xml"/><Relationship Id="rId43" Type="http://schemas.openxmlformats.org/officeDocument/2006/relationships/slide" Target="slides/slide41.xml"/><Relationship Id="rId48" Type="http://schemas.openxmlformats.org/officeDocument/2006/relationships/slide" Target="slides/slide46.xml"/><Relationship Id="rId64" Type="http://schemas.openxmlformats.org/officeDocument/2006/relationships/slide" Target="slides/slide62.xml"/><Relationship Id="rId69" Type="http://schemas.openxmlformats.org/officeDocument/2006/relationships/slide" Target="slides/slide67.xml"/><Relationship Id="rId80" Type="http://schemas.openxmlformats.org/officeDocument/2006/relationships/slide" Target="slides/slide78.xml"/><Relationship Id="rId85" Type="http://schemas.openxmlformats.org/officeDocument/2006/relationships/slide" Target="slides/slide8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notesMaster" Target="notesMasters/notesMaster1.xml"/><Relationship Id="rId99" Type="http://schemas.microsoft.com/office/2015/10/relationships/revisionInfo" Target="revisionInfo.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14" Type="http://schemas.openxmlformats.org/officeDocument/2006/relationships/slide" Target="slides/slide12.xml"/><Relationship Id="rId30" Type="http://schemas.openxmlformats.org/officeDocument/2006/relationships/slide" Target="slides/slide28.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93" Type="http://schemas.openxmlformats.org/officeDocument/2006/relationships/slide" Target="slides/slide91.xml"/><Relationship Id="rId9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עליונה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he-IL"/>
          </a:p>
        </p:txBody>
      </p:sp>
      <p:sp>
        <p:nvSpPr>
          <p:cNvPr id="3" name="מציין מיקום של תאריך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05DED14A-9EBD-42E4-AB19-9C55F9D81CD7}" type="datetimeFigureOut">
              <a:rPr lang="he-IL" smtClean="0"/>
              <a:t>ד'/חשון/תשע"ט</a:t>
            </a:fld>
            <a:endParaRPr lang="he-IL"/>
          </a:p>
        </p:txBody>
      </p:sp>
      <p:sp>
        <p:nvSpPr>
          <p:cNvPr id="4" name="מציין מיקום של תמונת שקופית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he-IL"/>
          </a:p>
        </p:txBody>
      </p:sp>
      <p:sp>
        <p:nvSpPr>
          <p:cNvPr id="5" name="מציין מיקום של הערו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6" name="מציין מיקום של כותרת תחתונה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he-IL"/>
          </a:p>
        </p:txBody>
      </p:sp>
      <p:sp>
        <p:nvSpPr>
          <p:cNvPr id="7" name="מציין מיקום של מספר שקופית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34ADC1C7-3F6A-4ABC-897F-362422F497B3}" type="slidenum">
              <a:rPr lang="he-IL" smtClean="0"/>
              <a:t>‹#›</a:t>
            </a:fld>
            <a:endParaRPr lang="he-IL"/>
          </a:p>
        </p:txBody>
      </p:sp>
    </p:spTree>
    <p:extLst>
      <p:ext uri="{BB962C8B-B14F-4D97-AF65-F5344CB8AC3E}">
        <p14:creationId xmlns:p14="http://schemas.microsoft.com/office/powerpoint/2010/main" val="1873029461"/>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1</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2</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3</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4</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5</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6</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7</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8</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9</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10</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11</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12</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13</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14</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15</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16</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17</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18</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19</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20</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21</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22</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23</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24</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25</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26</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27</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28</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29</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30</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31</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32</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33</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34</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35</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36</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37</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38</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39</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40</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41</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42</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43</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44</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45</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46</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47</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48</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49</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50</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51</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52</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53</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54</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55</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56</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57</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58</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59</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60</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61</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62</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63</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64</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65</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66</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67</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68</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69</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70</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71</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72</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73</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74</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75</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76</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77</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78</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79</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80</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81</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82</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83</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84</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85</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86</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87</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88</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89</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90</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DAE8A70-C987-4539-99A3-A3F2BF92E8D7}" type="slidenum">
              <a:rPr lang="he-IL" smtClean="0">
                <a:solidFill>
                  <a:prstClr val="black"/>
                </a:solidFill>
              </a:rPr>
              <a:pPr/>
              <a:t>91</a:t>
            </a:fld>
            <a:endParaRPr lang="he-IL">
              <a:solidFill>
                <a:prstClr val="black"/>
              </a:solidFill>
            </a:endParaRPr>
          </a:p>
        </p:txBody>
      </p:sp>
    </p:spTree>
    <p:extLst>
      <p:ext uri="{BB962C8B-B14F-4D97-AF65-F5344CB8AC3E}">
        <p14:creationId xmlns:p14="http://schemas.microsoft.com/office/powerpoint/2010/main" val="16090811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685800" y="2130425"/>
            <a:ext cx="7772400" cy="1470025"/>
          </a:xfrm>
        </p:spPr>
        <p:txBody>
          <a:bodyPr/>
          <a:lstStyle/>
          <a:p>
            <a:r>
              <a:rPr lang="he-IL"/>
              <a:t>לחץ כדי לערוך סגנון כותרת של תבנית בסיס</a:t>
            </a:r>
          </a:p>
        </p:txBody>
      </p:sp>
      <p:sp>
        <p:nvSpPr>
          <p:cNvPr id="3" name="כותרת משנה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a:t>לחץ כדי לערוך סגנון כותרת משנה של תבנית בסיס</a:t>
            </a:r>
          </a:p>
        </p:txBody>
      </p:sp>
      <p:sp>
        <p:nvSpPr>
          <p:cNvPr id="4" name="מציין מיקום של תאריך 3"/>
          <p:cNvSpPr>
            <a:spLocks noGrp="1"/>
          </p:cNvSpPr>
          <p:nvPr>
            <p:ph type="dt" sz="half" idx="10"/>
          </p:nvPr>
        </p:nvSpPr>
        <p:spPr/>
        <p:txBody>
          <a:bodyPr/>
          <a:lstStyle/>
          <a:p>
            <a:fld id="{4E7438E1-117D-44FB-AC24-B79D899BA877}" type="datetimeFigureOut">
              <a:rPr lang="he-IL" smtClean="0"/>
              <a:t>ד'/חשון/תשע"ט</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DAF22AC9-109E-4E4D-92F9-530E51D9A3A2}" type="slidenum">
              <a:rPr lang="he-IL" smtClean="0"/>
              <a:t>‹#›</a:t>
            </a:fld>
            <a:endParaRPr lang="he-IL"/>
          </a:p>
        </p:txBody>
      </p:sp>
    </p:spTree>
  </p:cSld>
  <p:clrMapOvr>
    <a:masterClrMapping/>
  </p:clrMapOvr>
  <p:transition advClick="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a:t>לחץ כדי לערוך סגנון כותרת של תבנית בסיס</a:t>
            </a:r>
          </a:p>
        </p:txBody>
      </p:sp>
      <p:sp>
        <p:nvSpPr>
          <p:cNvPr id="3" name="מציין מיקום תוכן 2"/>
          <p:cNvSpPr>
            <a:spLocks noGrp="1"/>
          </p:cNvSpPr>
          <p:nvPr>
            <p:ph idx="1"/>
          </p:nvPr>
        </p:nvSpPr>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p:cNvSpPr>
            <a:spLocks noGrp="1"/>
          </p:cNvSpPr>
          <p:nvPr>
            <p:ph type="dt" sz="half" idx="10"/>
          </p:nvPr>
        </p:nvSpPr>
        <p:spPr/>
        <p:txBody>
          <a:bodyPr/>
          <a:lstStyle/>
          <a:p>
            <a:fld id="{4E7438E1-117D-44FB-AC24-B79D899BA877}" type="datetimeFigureOut">
              <a:rPr lang="he-IL" smtClean="0"/>
              <a:t>ד'/חשון/תשע"ט</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DAF22AC9-109E-4E4D-92F9-530E51D9A3A2}" type="slidenum">
              <a:rPr lang="he-IL" smtClean="0"/>
              <a:t>‹#›</a:t>
            </a:fld>
            <a:endParaRPr lang="he-IL"/>
          </a:p>
        </p:txBody>
      </p:sp>
    </p:spTree>
  </p:cSld>
  <p:clrMapOvr>
    <a:masterClrMapping/>
  </p:clrMapOvr>
  <p:transition advClick="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722313" y="4406900"/>
            <a:ext cx="7772400" cy="1362075"/>
          </a:xfrm>
        </p:spPr>
        <p:txBody>
          <a:bodyPr anchor="t"/>
          <a:lstStyle>
            <a:lvl1pPr algn="r">
              <a:defRPr sz="4000" b="1" cap="all"/>
            </a:lvl1pPr>
          </a:lstStyle>
          <a:p>
            <a:r>
              <a:rPr lang="he-IL"/>
              <a:t>לחץ כדי לערוך סגנון כותרת של תבנית בסיס</a:t>
            </a:r>
          </a:p>
        </p:txBody>
      </p:sp>
      <p:sp>
        <p:nvSpPr>
          <p:cNvPr id="3" name="מציין מיקום טקסט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a:t>לחץ כדי לערוך סגנונות טקסט של תבנית בסיס</a:t>
            </a:r>
          </a:p>
        </p:txBody>
      </p:sp>
      <p:sp>
        <p:nvSpPr>
          <p:cNvPr id="4" name="מציין מיקום של תאריך 3"/>
          <p:cNvSpPr>
            <a:spLocks noGrp="1"/>
          </p:cNvSpPr>
          <p:nvPr>
            <p:ph type="dt" sz="half" idx="10"/>
          </p:nvPr>
        </p:nvSpPr>
        <p:spPr/>
        <p:txBody>
          <a:bodyPr/>
          <a:lstStyle/>
          <a:p>
            <a:fld id="{4E7438E1-117D-44FB-AC24-B79D899BA877}" type="datetimeFigureOut">
              <a:rPr lang="he-IL" smtClean="0"/>
              <a:t>ד'/חשון/תשע"ט</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DAF22AC9-109E-4E4D-92F9-530E51D9A3A2}" type="slidenum">
              <a:rPr lang="he-IL" smtClean="0"/>
              <a:t>‹#›</a:t>
            </a:fld>
            <a:endParaRPr lang="he-IL"/>
          </a:p>
        </p:txBody>
      </p:sp>
    </p:spTree>
  </p:cSld>
  <p:clrMapOvr>
    <a:masterClrMapping/>
  </p:clrMapOvr>
  <p:transition advClick="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a:t>לחץ כדי לערוך סגנון כותרת של תבנית בסיס</a:t>
            </a:r>
          </a:p>
        </p:txBody>
      </p:sp>
      <p:sp>
        <p:nvSpPr>
          <p:cNvPr id="3" name="מציין מיקום תוכן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תוכן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5" name="מציין מיקום של תאריך 4"/>
          <p:cNvSpPr>
            <a:spLocks noGrp="1"/>
          </p:cNvSpPr>
          <p:nvPr>
            <p:ph type="dt" sz="half" idx="10"/>
          </p:nvPr>
        </p:nvSpPr>
        <p:spPr/>
        <p:txBody>
          <a:bodyPr/>
          <a:lstStyle/>
          <a:p>
            <a:fld id="{4E7438E1-117D-44FB-AC24-B79D899BA877}" type="datetimeFigureOut">
              <a:rPr lang="he-IL" smtClean="0"/>
              <a:t>ד'/חשון/תשע"ט</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DAF22AC9-109E-4E4D-92F9-530E51D9A3A2}" type="slidenum">
              <a:rPr lang="he-IL" smtClean="0"/>
              <a:t>‹#›</a:t>
            </a:fld>
            <a:endParaRPr lang="he-IL"/>
          </a:p>
        </p:txBody>
      </p:sp>
    </p:spTree>
  </p:cSld>
  <p:clrMapOvr>
    <a:masterClrMapping/>
  </p:clrMapOvr>
  <p:transition advClick="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lvl1pPr>
              <a:defRPr/>
            </a:lvl1pPr>
          </a:lstStyle>
          <a:p>
            <a:r>
              <a:rPr lang="he-IL"/>
              <a:t>לחץ כדי לערוך סגנון כותרת של תבנית בסיס</a:t>
            </a:r>
          </a:p>
        </p:txBody>
      </p:sp>
      <p:sp>
        <p:nvSpPr>
          <p:cNvPr id="3" name="מציין מיקום טקסט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4" name="מציין מיקום תוכן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5" name="מציין מיקום טקסט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6" name="מציין מיקום תוכן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7" name="מציין מיקום של תאריך 6"/>
          <p:cNvSpPr>
            <a:spLocks noGrp="1"/>
          </p:cNvSpPr>
          <p:nvPr>
            <p:ph type="dt" sz="half" idx="10"/>
          </p:nvPr>
        </p:nvSpPr>
        <p:spPr/>
        <p:txBody>
          <a:bodyPr/>
          <a:lstStyle/>
          <a:p>
            <a:fld id="{4E7438E1-117D-44FB-AC24-B79D899BA877}" type="datetimeFigureOut">
              <a:rPr lang="he-IL" smtClean="0"/>
              <a:t>ד'/חשון/תשע"ט</a:t>
            </a:fld>
            <a:endParaRPr lang="he-IL"/>
          </a:p>
        </p:txBody>
      </p:sp>
      <p:sp>
        <p:nvSpPr>
          <p:cNvPr id="8" name="מציין מיקום של כותרת תחתונה 7"/>
          <p:cNvSpPr>
            <a:spLocks noGrp="1"/>
          </p:cNvSpPr>
          <p:nvPr>
            <p:ph type="ftr" sz="quarter" idx="11"/>
          </p:nvPr>
        </p:nvSpPr>
        <p:spPr/>
        <p:txBody>
          <a:bodyPr/>
          <a:lstStyle/>
          <a:p>
            <a:endParaRPr lang="he-IL"/>
          </a:p>
        </p:txBody>
      </p:sp>
      <p:sp>
        <p:nvSpPr>
          <p:cNvPr id="9" name="מציין מיקום של מספר שקופית 8"/>
          <p:cNvSpPr>
            <a:spLocks noGrp="1"/>
          </p:cNvSpPr>
          <p:nvPr>
            <p:ph type="sldNum" sz="quarter" idx="12"/>
          </p:nvPr>
        </p:nvSpPr>
        <p:spPr/>
        <p:txBody>
          <a:bodyPr/>
          <a:lstStyle/>
          <a:p>
            <a:fld id="{DAF22AC9-109E-4E4D-92F9-530E51D9A3A2}" type="slidenum">
              <a:rPr lang="he-IL" smtClean="0"/>
              <a:t>‹#›</a:t>
            </a:fld>
            <a:endParaRPr lang="he-IL"/>
          </a:p>
        </p:txBody>
      </p:sp>
    </p:spTree>
  </p:cSld>
  <p:clrMapOvr>
    <a:masterClrMapping/>
  </p:clrMapOvr>
  <p:transition advClick="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a:t>לחץ כדי לערוך סגנון כותרת של תבנית בסיס</a:t>
            </a:r>
          </a:p>
        </p:txBody>
      </p:sp>
      <p:sp>
        <p:nvSpPr>
          <p:cNvPr id="3" name="מציין מיקום של תאריך 2"/>
          <p:cNvSpPr>
            <a:spLocks noGrp="1"/>
          </p:cNvSpPr>
          <p:nvPr>
            <p:ph type="dt" sz="half" idx="10"/>
          </p:nvPr>
        </p:nvSpPr>
        <p:spPr/>
        <p:txBody>
          <a:bodyPr/>
          <a:lstStyle/>
          <a:p>
            <a:fld id="{4E7438E1-117D-44FB-AC24-B79D899BA877}" type="datetimeFigureOut">
              <a:rPr lang="he-IL" smtClean="0"/>
              <a:t>ד'/חשון/תשע"ט</a:t>
            </a:fld>
            <a:endParaRPr lang="he-IL"/>
          </a:p>
        </p:txBody>
      </p:sp>
      <p:sp>
        <p:nvSpPr>
          <p:cNvPr id="4" name="מציין מיקום של כותרת תחתונה 3"/>
          <p:cNvSpPr>
            <a:spLocks noGrp="1"/>
          </p:cNvSpPr>
          <p:nvPr>
            <p:ph type="ftr" sz="quarter" idx="11"/>
          </p:nvPr>
        </p:nvSpPr>
        <p:spPr/>
        <p:txBody>
          <a:bodyPr/>
          <a:lstStyle/>
          <a:p>
            <a:endParaRPr lang="he-IL"/>
          </a:p>
        </p:txBody>
      </p:sp>
      <p:sp>
        <p:nvSpPr>
          <p:cNvPr id="5" name="מציין מיקום של מספר שקופית 4"/>
          <p:cNvSpPr>
            <a:spLocks noGrp="1"/>
          </p:cNvSpPr>
          <p:nvPr>
            <p:ph type="sldNum" sz="quarter" idx="12"/>
          </p:nvPr>
        </p:nvSpPr>
        <p:spPr/>
        <p:txBody>
          <a:bodyPr/>
          <a:lstStyle/>
          <a:p>
            <a:fld id="{DAF22AC9-109E-4E4D-92F9-530E51D9A3A2}" type="slidenum">
              <a:rPr lang="he-IL" smtClean="0"/>
              <a:t>‹#›</a:t>
            </a:fld>
            <a:endParaRPr lang="he-IL"/>
          </a:p>
        </p:txBody>
      </p:sp>
    </p:spTree>
  </p:cSld>
  <p:clrMapOvr>
    <a:masterClrMapping/>
  </p:clrMapOvr>
  <p:transition advClick="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4E7438E1-117D-44FB-AC24-B79D899BA877}" type="datetimeFigureOut">
              <a:rPr lang="he-IL" smtClean="0"/>
              <a:t>ד'/חשון/תשע"ט</a:t>
            </a:fld>
            <a:endParaRPr lang="he-IL"/>
          </a:p>
        </p:txBody>
      </p:sp>
      <p:sp>
        <p:nvSpPr>
          <p:cNvPr id="3" name="מציין מיקום של כותרת תחתונה 2"/>
          <p:cNvSpPr>
            <a:spLocks noGrp="1"/>
          </p:cNvSpPr>
          <p:nvPr>
            <p:ph type="ftr" sz="quarter" idx="11"/>
          </p:nvPr>
        </p:nvSpPr>
        <p:spPr/>
        <p:txBody>
          <a:bodyPr/>
          <a:lstStyle/>
          <a:p>
            <a:endParaRPr lang="he-IL"/>
          </a:p>
        </p:txBody>
      </p:sp>
      <p:sp>
        <p:nvSpPr>
          <p:cNvPr id="4" name="מציין מיקום של מספר שקופית 3"/>
          <p:cNvSpPr>
            <a:spLocks noGrp="1"/>
          </p:cNvSpPr>
          <p:nvPr>
            <p:ph type="sldNum" sz="quarter" idx="12"/>
          </p:nvPr>
        </p:nvSpPr>
        <p:spPr/>
        <p:txBody>
          <a:bodyPr/>
          <a:lstStyle/>
          <a:p>
            <a:fld id="{DAF22AC9-109E-4E4D-92F9-530E51D9A3A2}" type="slidenum">
              <a:rPr lang="he-IL" smtClean="0"/>
              <a:t>‹#›</a:t>
            </a:fld>
            <a:endParaRPr lang="he-IL"/>
          </a:p>
        </p:txBody>
      </p:sp>
    </p:spTree>
  </p:cSld>
  <p:clrMapOvr>
    <a:masterClrMapping/>
  </p:clrMapOvr>
  <p:transition advClick="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3050"/>
            <a:ext cx="3008313" cy="1162050"/>
          </a:xfrm>
        </p:spPr>
        <p:txBody>
          <a:bodyPr anchor="b"/>
          <a:lstStyle>
            <a:lvl1pPr algn="r">
              <a:defRPr sz="2000" b="1"/>
            </a:lvl1pPr>
          </a:lstStyle>
          <a:p>
            <a:r>
              <a:rPr lang="he-IL"/>
              <a:t>לחץ כדי לערוך סגנון כותרת של תבנית בסיס</a:t>
            </a:r>
          </a:p>
        </p:txBody>
      </p:sp>
      <p:sp>
        <p:nvSpPr>
          <p:cNvPr id="3" name="מציין מיקום תוכן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טקסט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4E7438E1-117D-44FB-AC24-B79D899BA877}" type="datetimeFigureOut">
              <a:rPr lang="he-IL" smtClean="0"/>
              <a:t>ד'/חשון/תשע"ט</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DAF22AC9-109E-4E4D-92F9-530E51D9A3A2}" type="slidenum">
              <a:rPr lang="he-IL" smtClean="0"/>
              <a:t>‹#›</a:t>
            </a:fld>
            <a:endParaRPr lang="he-IL"/>
          </a:p>
        </p:txBody>
      </p:sp>
    </p:spTree>
  </p:cSld>
  <p:clrMapOvr>
    <a:masterClrMapping/>
  </p:clrMapOvr>
  <p:transition advClick="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792288" y="4800600"/>
            <a:ext cx="5486400" cy="566738"/>
          </a:xfrm>
        </p:spPr>
        <p:txBody>
          <a:bodyPr anchor="b"/>
          <a:lstStyle>
            <a:lvl1pPr algn="r">
              <a:defRPr sz="2000" b="1"/>
            </a:lvl1pPr>
          </a:lstStyle>
          <a:p>
            <a:r>
              <a:rPr lang="he-IL"/>
              <a:t>לחץ כדי לערוך סגנון כותרת של תבנית בסיס</a:t>
            </a:r>
          </a:p>
        </p:txBody>
      </p:sp>
      <p:sp>
        <p:nvSpPr>
          <p:cNvPr id="3" name="מציין מיקום של ציור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מציין מיקום טקסט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4E7438E1-117D-44FB-AC24-B79D899BA877}" type="datetimeFigureOut">
              <a:rPr lang="he-IL" smtClean="0"/>
              <a:t>ד'/חשון/תשע"ט</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DAF22AC9-109E-4E4D-92F9-530E51D9A3A2}" type="slidenum">
              <a:rPr lang="he-IL" smtClean="0"/>
              <a:t>‹#›</a:t>
            </a:fld>
            <a:endParaRPr lang="he-IL"/>
          </a:p>
        </p:txBody>
      </p:sp>
    </p:spTree>
  </p:cSld>
  <p:clrMapOvr>
    <a:masterClrMapping/>
  </p:clrMapOvr>
  <p:transition advClick="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a:t>לחץ כדי לערוך סגנון כותרת של תבנית בסיס</a:t>
            </a:r>
          </a:p>
        </p:txBody>
      </p:sp>
      <p:sp>
        <p:nvSpPr>
          <p:cNvPr id="3" name="מציין מיקום של טקסט אנכי 2"/>
          <p:cNvSpPr>
            <a:spLocks noGrp="1"/>
          </p:cNvSpPr>
          <p:nvPr>
            <p:ph type="body" orient="vert" idx="1"/>
          </p:nvPr>
        </p:nvSpPr>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p:cNvSpPr>
            <a:spLocks noGrp="1"/>
          </p:cNvSpPr>
          <p:nvPr>
            <p:ph type="dt" sz="half" idx="10"/>
          </p:nvPr>
        </p:nvSpPr>
        <p:spPr/>
        <p:txBody>
          <a:bodyPr/>
          <a:lstStyle/>
          <a:p>
            <a:fld id="{4E7438E1-117D-44FB-AC24-B79D899BA877}" type="datetimeFigureOut">
              <a:rPr lang="he-IL" smtClean="0"/>
              <a:t>ד'/חשון/תשע"ט</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DAF22AC9-109E-4E4D-92F9-530E51D9A3A2}" type="slidenum">
              <a:rPr lang="he-IL" smtClean="0"/>
              <a:t>‹#›</a:t>
            </a:fld>
            <a:endParaRPr lang="he-IL"/>
          </a:p>
        </p:txBody>
      </p:sp>
    </p:spTree>
  </p:cSld>
  <p:clrMapOvr>
    <a:masterClrMapping/>
  </p:clrMapOvr>
  <p:transition advClick="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6629400" y="274638"/>
            <a:ext cx="2057400" cy="5851525"/>
          </a:xfrm>
        </p:spPr>
        <p:txBody>
          <a:bodyPr vert="eaVert"/>
          <a:lstStyle/>
          <a:p>
            <a:r>
              <a:rPr lang="he-IL"/>
              <a:t>לחץ כדי לערוך סגנון כותרת של תבנית בסיס</a:t>
            </a:r>
          </a:p>
        </p:txBody>
      </p:sp>
      <p:sp>
        <p:nvSpPr>
          <p:cNvPr id="3" name="מציין מיקום של טקסט אנכי 2"/>
          <p:cNvSpPr>
            <a:spLocks noGrp="1"/>
          </p:cNvSpPr>
          <p:nvPr>
            <p:ph type="body" orient="vert" idx="1"/>
          </p:nvPr>
        </p:nvSpPr>
        <p:spPr>
          <a:xfrm>
            <a:off x="457200" y="274638"/>
            <a:ext cx="6019800" cy="5851525"/>
          </a:xfrm>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p:cNvSpPr>
            <a:spLocks noGrp="1"/>
          </p:cNvSpPr>
          <p:nvPr>
            <p:ph type="dt" sz="half" idx="10"/>
          </p:nvPr>
        </p:nvSpPr>
        <p:spPr/>
        <p:txBody>
          <a:bodyPr/>
          <a:lstStyle/>
          <a:p>
            <a:fld id="{4E7438E1-117D-44FB-AC24-B79D899BA877}" type="datetimeFigureOut">
              <a:rPr lang="he-IL" smtClean="0"/>
              <a:t>ד'/חשון/תשע"ט</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DAF22AC9-109E-4E4D-92F9-530E51D9A3A2}" type="slidenum">
              <a:rPr lang="he-IL" smtClean="0"/>
              <a:t>‹#›</a:t>
            </a:fld>
            <a:endParaRPr lang="he-IL"/>
          </a:p>
        </p:txBody>
      </p:sp>
    </p:spTree>
  </p:cSld>
  <p:clrMapOvr>
    <a:masterClrMapping/>
  </p:clrMapOvr>
  <p:transition advClick="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685800" y="2130425"/>
            <a:ext cx="7772400" cy="1470025"/>
          </a:xfrm>
        </p:spPr>
        <p:txBody>
          <a:bodyPr/>
          <a:lstStyle/>
          <a:p>
            <a:r>
              <a:rPr lang="he-IL"/>
              <a:t>לחץ כדי לערוך סגנון כותרת של תבנית בסיס</a:t>
            </a:r>
          </a:p>
        </p:txBody>
      </p:sp>
      <p:sp>
        <p:nvSpPr>
          <p:cNvPr id="3" name="כותרת משנה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a:t>לחץ כדי לערוך סגנון כותרת משנה של תבנית בסיס</a:t>
            </a:r>
          </a:p>
        </p:txBody>
      </p:sp>
      <p:sp>
        <p:nvSpPr>
          <p:cNvPr id="4" name="מציין מיקום של תאריך 3"/>
          <p:cNvSpPr>
            <a:spLocks noGrp="1"/>
          </p:cNvSpPr>
          <p:nvPr>
            <p:ph type="dt" sz="half" idx="10"/>
          </p:nvPr>
        </p:nvSpPr>
        <p:spPr/>
        <p:txBody>
          <a:bodyPr/>
          <a:lstStyle>
            <a:lvl1pPr>
              <a:defRPr/>
            </a:lvl1pPr>
          </a:lstStyle>
          <a:p>
            <a:pPr>
              <a:defRPr/>
            </a:pPr>
            <a:fld id="{AAA58C91-29DA-4719-8B95-4391D584D1F1}" type="datetimeFigureOut">
              <a:rPr lang="he-IL"/>
              <a:pPr>
                <a:defRPr/>
              </a:pPr>
              <a:t>ד'/חשון/תשע"ט</a:t>
            </a:fld>
            <a:endParaRPr lang="he-IL"/>
          </a:p>
        </p:txBody>
      </p:sp>
      <p:sp>
        <p:nvSpPr>
          <p:cNvPr id="5" name="מציין מיקום של כותרת תחתונה 4"/>
          <p:cNvSpPr>
            <a:spLocks noGrp="1"/>
          </p:cNvSpPr>
          <p:nvPr>
            <p:ph type="ftr" sz="quarter" idx="11"/>
          </p:nvPr>
        </p:nvSpPr>
        <p:spPr/>
        <p:txBody>
          <a:bodyPr/>
          <a:lstStyle>
            <a:lvl1pPr>
              <a:defRPr/>
            </a:lvl1pPr>
          </a:lstStyle>
          <a:p>
            <a:pPr>
              <a:defRPr/>
            </a:pPr>
            <a:endParaRPr lang="he-IL"/>
          </a:p>
        </p:txBody>
      </p:sp>
      <p:sp>
        <p:nvSpPr>
          <p:cNvPr id="6" name="מציין מיקום של מספר שקופית 5"/>
          <p:cNvSpPr>
            <a:spLocks noGrp="1"/>
          </p:cNvSpPr>
          <p:nvPr>
            <p:ph type="sldNum" sz="quarter" idx="12"/>
          </p:nvPr>
        </p:nvSpPr>
        <p:spPr/>
        <p:txBody>
          <a:bodyPr/>
          <a:lstStyle>
            <a:lvl1pPr>
              <a:defRPr/>
            </a:lvl1pPr>
          </a:lstStyle>
          <a:p>
            <a:pPr>
              <a:defRPr/>
            </a:pPr>
            <a:fld id="{53BBD32C-F3DC-4B68-9AF8-B344A098CDBB}" type="slidenum">
              <a:rPr lang="he-IL"/>
              <a:pPr>
                <a:defRPr/>
              </a:pPr>
              <a:t>‹#›</a:t>
            </a:fld>
            <a:endParaRPr lang="he-IL"/>
          </a:p>
        </p:txBody>
      </p:sp>
    </p:spTree>
    <p:extLst>
      <p:ext uri="{BB962C8B-B14F-4D97-AF65-F5344CB8AC3E}">
        <p14:creationId xmlns:p14="http://schemas.microsoft.com/office/powerpoint/2010/main" val="3419606061"/>
      </p:ext>
    </p:extLst>
  </p:cSld>
  <p:clrMapOvr>
    <a:masterClrMapping/>
  </p:clrMapOvr>
  <p:transition advClick="0">
    <p:split orient="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a:t>לחץ כדי לערוך סגנון כותרת של תבנית בסיס</a:t>
            </a:r>
          </a:p>
        </p:txBody>
      </p:sp>
      <p:sp>
        <p:nvSpPr>
          <p:cNvPr id="3" name="מציין מיקום תוכן 2"/>
          <p:cNvSpPr>
            <a:spLocks noGrp="1"/>
          </p:cNvSpPr>
          <p:nvPr>
            <p:ph idx="1"/>
          </p:nvPr>
        </p:nvSpPr>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p:cNvSpPr>
            <a:spLocks noGrp="1"/>
          </p:cNvSpPr>
          <p:nvPr>
            <p:ph type="dt" sz="half" idx="10"/>
          </p:nvPr>
        </p:nvSpPr>
        <p:spPr/>
        <p:txBody>
          <a:bodyPr/>
          <a:lstStyle>
            <a:lvl1pPr>
              <a:defRPr/>
            </a:lvl1pPr>
          </a:lstStyle>
          <a:p>
            <a:pPr>
              <a:defRPr/>
            </a:pPr>
            <a:fld id="{3DB7ABB4-8E90-4D78-BBA0-7D542960813B}" type="datetimeFigureOut">
              <a:rPr lang="he-IL"/>
              <a:pPr>
                <a:defRPr/>
              </a:pPr>
              <a:t>ד'/חשון/תשע"ט</a:t>
            </a:fld>
            <a:endParaRPr lang="he-IL"/>
          </a:p>
        </p:txBody>
      </p:sp>
      <p:sp>
        <p:nvSpPr>
          <p:cNvPr id="5" name="מציין מיקום של כותרת תחתונה 4"/>
          <p:cNvSpPr>
            <a:spLocks noGrp="1"/>
          </p:cNvSpPr>
          <p:nvPr>
            <p:ph type="ftr" sz="quarter" idx="11"/>
          </p:nvPr>
        </p:nvSpPr>
        <p:spPr/>
        <p:txBody>
          <a:bodyPr/>
          <a:lstStyle>
            <a:lvl1pPr>
              <a:defRPr/>
            </a:lvl1pPr>
          </a:lstStyle>
          <a:p>
            <a:pPr>
              <a:defRPr/>
            </a:pPr>
            <a:endParaRPr lang="he-IL"/>
          </a:p>
        </p:txBody>
      </p:sp>
      <p:sp>
        <p:nvSpPr>
          <p:cNvPr id="6" name="מציין מיקום של מספר שקופית 5"/>
          <p:cNvSpPr>
            <a:spLocks noGrp="1"/>
          </p:cNvSpPr>
          <p:nvPr>
            <p:ph type="sldNum" sz="quarter" idx="12"/>
          </p:nvPr>
        </p:nvSpPr>
        <p:spPr/>
        <p:txBody>
          <a:bodyPr/>
          <a:lstStyle>
            <a:lvl1pPr>
              <a:defRPr/>
            </a:lvl1pPr>
          </a:lstStyle>
          <a:p>
            <a:pPr>
              <a:defRPr/>
            </a:pPr>
            <a:fld id="{FB325449-EA72-4B54-BCFE-3C2807F74CA0}" type="slidenum">
              <a:rPr lang="he-IL"/>
              <a:pPr>
                <a:defRPr/>
              </a:pPr>
              <a:t>‹#›</a:t>
            </a:fld>
            <a:endParaRPr lang="he-IL"/>
          </a:p>
        </p:txBody>
      </p:sp>
    </p:spTree>
    <p:extLst>
      <p:ext uri="{BB962C8B-B14F-4D97-AF65-F5344CB8AC3E}">
        <p14:creationId xmlns:p14="http://schemas.microsoft.com/office/powerpoint/2010/main" val="4163197051"/>
      </p:ext>
    </p:extLst>
  </p:cSld>
  <p:clrMapOvr>
    <a:masterClrMapping/>
  </p:clrMapOvr>
  <p:transition advClick="0">
    <p:split orient="vert"/>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722313" y="4406900"/>
            <a:ext cx="7772400" cy="1362075"/>
          </a:xfrm>
        </p:spPr>
        <p:txBody>
          <a:bodyPr anchor="t"/>
          <a:lstStyle>
            <a:lvl1pPr algn="r">
              <a:defRPr sz="4000" b="1" cap="all"/>
            </a:lvl1pPr>
          </a:lstStyle>
          <a:p>
            <a:r>
              <a:rPr lang="he-IL"/>
              <a:t>לחץ כדי לערוך סגנון כותרת של תבנית בסיס</a:t>
            </a:r>
          </a:p>
        </p:txBody>
      </p:sp>
      <p:sp>
        <p:nvSpPr>
          <p:cNvPr id="3" name="מציין מיקום טקסט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a:t>לחץ כדי לערוך סגנונות טקסט של תבנית בסיס</a:t>
            </a:r>
          </a:p>
        </p:txBody>
      </p:sp>
      <p:sp>
        <p:nvSpPr>
          <p:cNvPr id="4" name="מציין מיקום של תאריך 3"/>
          <p:cNvSpPr>
            <a:spLocks noGrp="1"/>
          </p:cNvSpPr>
          <p:nvPr>
            <p:ph type="dt" sz="half" idx="10"/>
          </p:nvPr>
        </p:nvSpPr>
        <p:spPr/>
        <p:txBody>
          <a:bodyPr/>
          <a:lstStyle>
            <a:lvl1pPr>
              <a:defRPr/>
            </a:lvl1pPr>
          </a:lstStyle>
          <a:p>
            <a:pPr>
              <a:defRPr/>
            </a:pPr>
            <a:fld id="{C99F21E5-DE69-454D-B8B7-43C128101514}" type="datetimeFigureOut">
              <a:rPr lang="he-IL"/>
              <a:pPr>
                <a:defRPr/>
              </a:pPr>
              <a:t>ד'/חשון/תשע"ט</a:t>
            </a:fld>
            <a:endParaRPr lang="he-IL"/>
          </a:p>
        </p:txBody>
      </p:sp>
      <p:sp>
        <p:nvSpPr>
          <p:cNvPr id="5" name="מציין מיקום של כותרת תחתונה 4"/>
          <p:cNvSpPr>
            <a:spLocks noGrp="1"/>
          </p:cNvSpPr>
          <p:nvPr>
            <p:ph type="ftr" sz="quarter" idx="11"/>
          </p:nvPr>
        </p:nvSpPr>
        <p:spPr/>
        <p:txBody>
          <a:bodyPr/>
          <a:lstStyle>
            <a:lvl1pPr>
              <a:defRPr/>
            </a:lvl1pPr>
          </a:lstStyle>
          <a:p>
            <a:pPr>
              <a:defRPr/>
            </a:pPr>
            <a:endParaRPr lang="he-IL"/>
          </a:p>
        </p:txBody>
      </p:sp>
      <p:sp>
        <p:nvSpPr>
          <p:cNvPr id="6" name="מציין מיקום של מספר שקופית 5"/>
          <p:cNvSpPr>
            <a:spLocks noGrp="1"/>
          </p:cNvSpPr>
          <p:nvPr>
            <p:ph type="sldNum" sz="quarter" idx="12"/>
          </p:nvPr>
        </p:nvSpPr>
        <p:spPr/>
        <p:txBody>
          <a:bodyPr/>
          <a:lstStyle>
            <a:lvl1pPr>
              <a:defRPr/>
            </a:lvl1pPr>
          </a:lstStyle>
          <a:p>
            <a:pPr>
              <a:defRPr/>
            </a:pPr>
            <a:fld id="{E75B2CAB-CA6B-44FE-AC6B-E50D2F00085D}" type="slidenum">
              <a:rPr lang="he-IL"/>
              <a:pPr>
                <a:defRPr/>
              </a:pPr>
              <a:t>‹#›</a:t>
            </a:fld>
            <a:endParaRPr lang="he-IL"/>
          </a:p>
        </p:txBody>
      </p:sp>
    </p:spTree>
    <p:extLst>
      <p:ext uri="{BB962C8B-B14F-4D97-AF65-F5344CB8AC3E}">
        <p14:creationId xmlns:p14="http://schemas.microsoft.com/office/powerpoint/2010/main" val="4118071150"/>
      </p:ext>
    </p:extLst>
  </p:cSld>
  <p:clrMapOvr>
    <a:masterClrMapping/>
  </p:clrMapOvr>
  <p:transition advClick="0">
    <p:split orient="vert"/>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a:t>לחץ כדי לערוך סגנון כותרת של תבנית בסיס</a:t>
            </a:r>
          </a:p>
        </p:txBody>
      </p:sp>
      <p:sp>
        <p:nvSpPr>
          <p:cNvPr id="3" name="מציין מיקום תוכן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תוכן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5" name="מציין מיקום של תאריך 3"/>
          <p:cNvSpPr>
            <a:spLocks noGrp="1"/>
          </p:cNvSpPr>
          <p:nvPr>
            <p:ph type="dt" sz="half" idx="10"/>
          </p:nvPr>
        </p:nvSpPr>
        <p:spPr/>
        <p:txBody>
          <a:bodyPr/>
          <a:lstStyle>
            <a:lvl1pPr>
              <a:defRPr/>
            </a:lvl1pPr>
          </a:lstStyle>
          <a:p>
            <a:pPr>
              <a:defRPr/>
            </a:pPr>
            <a:fld id="{68DE4F9C-76BC-48B5-BD25-B950CBE64634}" type="datetimeFigureOut">
              <a:rPr lang="he-IL"/>
              <a:pPr>
                <a:defRPr/>
              </a:pPr>
              <a:t>ד'/חשון/תשע"ט</a:t>
            </a:fld>
            <a:endParaRPr lang="he-IL"/>
          </a:p>
        </p:txBody>
      </p:sp>
      <p:sp>
        <p:nvSpPr>
          <p:cNvPr id="6" name="מציין מיקום של כותרת תחתונה 4"/>
          <p:cNvSpPr>
            <a:spLocks noGrp="1"/>
          </p:cNvSpPr>
          <p:nvPr>
            <p:ph type="ftr" sz="quarter" idx="11"/>
          </p:nvPr>
        </p:nvSpPr>
        <p:spPr/>
        <p:txBody>
          <a:bodyPr/>
          <a:lstStyle>
            <a:lvl1pPr>
              <a:defRPr/>
            </a:lvl1pPr>
          </a:lstStyle>
          <a:p>
            <a:pPr>
              <a:defRPr/>
            </a:pPr>
            <a:endParaRPr lang="he-IL"/>
          </a:p>
        </p:txBody>
      </p:sp>
      <p:sp>
        <p:nvSpPr>
          <p:cNvPr id="7" name="מציין מיקום של מספר שקופית 5"/>
          <p:cNvSpPr>
            <a:spLocks noGrp="1"/>
          </p:cNvSpPr>
          <p:nvPr>
            <p:ph type="sldNum" sz="quarter" idx="12"/>
          </p:nvPr>
        </p:nvSpPr>
        <p:spPr/>
        <p:txBody>
          <a:bodyPr/>
          <a:lstStyle>
            <a:lvl1pPr>
              <a:defRPr/>
            </a:lvl1pPr>
          </a:lstStyle>
          <a:p>
            <a:pPr>
              <a:defRPr/>
            </a:pPr>
            <a:fld id="{2B5C5407-F46C-4906-A785-2E91FBD7C28C}" type="slidenum">
              <a:rPr lang="he-IL"/>
              <a:pPr>
                <a:defRPr/>
              </a:pPr>
              <a:t>‹#›</a:t>
            </a:fld>
            <a:endParaRPr lang="he-IL"/>
          </a:p>
        </p:txBody>
      </p:sp>
    </p:spTree>
    <p:extLst>
      <p:ext uri="{BB962C8B-B14F-4D97-AF65-F5344CB8AC3E}">
        <p14:creationId xmlns:p14="http://schemas.microsoft.com/office/powerpoint/2010/main" val="895722532"/>
      </p:ext>
    </p:extLst>
  </p:cSld>
  <p:clrMapOvr>
    <a:masterClrMapping/>
  </p:clrMapOvr>
  <p:transition advClick="0">
    <p:split orient="vert"/>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lvl1pPr>
              <a:defRPr/>
            </a:lvl1pPr>
          </a:lstStyle>
          <a:p>
            <a:r>
              <a:rPr lang="he-IL"/>
              <a:t>לחץ כדי לערוך סגנון כותרת של תבנית בסיס</a:t>
            </a:r>
          </a:p>
        </p:txBody>
      </p:sp>
      <p:sp>
        <p:nvSpPr>
          <p:cNvPr id="3" name="מציין מיקום טקסט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4" name="מציין מיקום תוכן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5" name="מציין מיקום טקסט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6" name="מציין מיקום תוכן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7" name="מציין מיקום של תאריך 3"/>
          <p:cNvSpPr>
            <a:spLocks noGrp="1"/>
          </p:cNvSpPr>
          <p:nvPr>
            <p:ph type="dt" sz="half" idx="10"/>
          </p:nvPr>
        </p:nvSpPr>
        <p:spPr/>
        <p:txBody>
          <a:bodyPr/>
          <a:lstStyle>
            <a:lvl1pPr>
              <a:defRPr/>
            </a:lvl1pPr>
          </a:lstStyle>
          <a:p>
            <a:pPr>
              <a:defRPr/>
            </a:pPr>
            <a:fld id="{83100987-9FAA-4C22-BBB1-C928BC4D72E8}" type="datetimeFigureOut">
              <a:rPr lang="he-IL"/>
              <a:pPr>
                <a:defRPr/>
              </a:pPr>
              <a:t>ד'/חשון/תשע"ט</a:t>
            </a:fld>
            <a:endParaRPr lang="he-IL"/>
          </a:p>
        </p:txBody>
      </p:sp>
      <p:sp>
        <p:nvSpPr>
          <p:cNvPr id="8" name="מציין מיקום של כותרת תחתונה 4"/>
          <p:cNvSpPr>
            <a:spLocks noGrp="1"/>
          </p:cNvSpPr>
          <p:nvPr>
            <p:ph type="ftr" sz="quarter" idx="11"/>
          </p:nvPr>
        </p:nvSpPr>
        <p:spPr/>
        <p:txBody>
          <a:bodyPr/>
          <a:lstStyle>
            <a:lvl1pPr>
              <a:defRPr/>
            </a:lvl1pPr>
          </a:lstStyle>
          <a:p>
            <a:pPr>
              <a:defRPr/>
            </a:pPr>
            <a:endParaRPr lang="he-IL"/>
          </a:p>
        </p:txBody>
      </p:sp>
      <p:sp>
        <p:nvSpPr>
          <p:cNvPr id="9" name="מציין מיקום של מספר שקופית 5"/>
          <p:cNvSpPr>
            <a:spLocks noGrp="1"/>
          </p:cNvSpPr>
          <p:nvPr>
            <p:ph type="sldNum" sz="quarter" idx="12"/>
          </p:nvPr>
        </p:nvSpPr>
        <p:spPr/>
        <p:txBody>
          <a:bodyPr/>
          <a:lstStyle>
            <a:lvl1pPr>
              <a:defRPr/>
            </a:lvl1pPr>
          </a:lstStyle>
          <a:p>
            <a:pPr>
              <a:defRPr/>
            </a:pPr>
            <a:fld id="{05199570-569C-4F76-851B-21BF7BE8A663}" type="slidenum">
              <a:rPr lang="he-IL"/>
              <a:pPr>
                <a:defRPr/>
              </a:pPr>
              <a:t>‹#›</a:t>
            </a:fld>
            <a:endParaRPr lang="he-IL"/>
          </a:p>
        </p:txBody>
      </p:sp>
    </p:spTree>
    <p:extLst>
      <p:ext uri="{BB962C8B-B14F-4D97-AF65-F5344CB8AC3E}">
        <p14:creationId xmlns:p14="http://schemas.microsoft.com/office/powerpoint/2010/main" val="1775944698"/>
      </p:ext>
    </p:extLst>
  </p:cSld>
  <p:clrMapOvr>
    <a:masterClrMapping/>
  </p:clrMapOvr>
  <p:transition advClick="0">
    <p:split orient="vert"/>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a:t>לחץ כדי לערוך סגנון כותרת של תבנית בסיס</a:t>
            </a:r>
          </a:p>
        </p:txBody>
      </p:sp>
      <p:sp>
        <p:nvSpPr>
          <p:cNvPr id="3" name="מציין מיקום של תאריך 3"/>
          <p:cNvSpPr>
            <a:spLocks noGrp="1"/>
          </p:cNvSpPr>
          <p:nvPr>
            <p:ph type="dt" sz="half" idx="10"/>
          </p:nvPr>
        </p:nvSpPr>
        <p:spPr/>
        <p:txBody>
          <a:bodyPr/>
          <a:lstStyle>
            <a:lvl1pPr>
              <a:defRPr/>
            </a:lvl1pPr>
          </a:lstStyle>
          <a:p>
            <a:pPr>
              <a:defRPr/>
            </a:pPr>
            <a:fld id="{6BA67C24-CFF1-4C1F-9A87-D84A5C1AB959}" type="datetimeFigureOut">
              <a:rPr lang="he-IL"/>
              <a:pPr>
                <a:defRPr/>
              </a:pPr>
              <a:t>ד'/חשון/תשע"ט</a:t>
            </a:fld>
            <a:endParaRPr lang="he-IL"/>
          </a:p>
        </p:txBody>
      </p:sp>
      <p:sp>
        <p:nvSpPr>
          <p:cNvPr id="4" name="מציין מיקום של כותרת תחתונה 4"/>
          <p:cNvSpPr>
            <a:spLocks noGrp="1"/>
          </p:cNvSpPr>
          <p:nvPr>
            <p:ph type="ftr" sz="quarter" idx="11"/>
          </p:nvPr>
        </p:nvSpPr>
        <p:spPr/>
        <p:txBody>
          <a:bodyPr/>
          <a:lstStyle>
            <a:lvl1pPr>
              <a:defRPr/>
            </a:lvl1pPr>
          </a:lstStyle>
          <a:p>
            <a:pPr>
              <a:defRPr/>
            </a:pPr>
            <a:endParaRPr lang="he-IL"/>
          </a:p>
        </p:txBody>
      </p:sp>
      <p:sp>
        <p:nvSpPr>
          <p:cNvPr id="5" name="מציין מיקום של מספר שקופית 5"/>
          <p:cNvSpPr>
            <a:spLocks noGrp="1"/>
          </p:cNvSpPr>
          <p:nvPr>
            <p:ph type="sldNum" sz="quarter" idx="12"/>
          </p:nvPr>
        </p:nvSpPr>
        <p:spPr/>
        <p:txBody>
          <a:bodyPr/>
          <a:lstStyle>
            <a:lvl1pPr>
              <a:defRPr/>
            </a:lvl1pPr>
          </a:lstStyle>
          <a:p>
            <a:pPr>
              <a:defRPr/>
            </a:pPr>
            <a:fld id="{F5FE542B-FF63-418A-80FD-4B0B4A7E0148}" type="slidenum">
              <a:rPr lang="he-IL"/>
              <a:pPr>
                <a:defRPr/>
              </a:pPr>
              <a:t>‹#›</a:t>
            </a:fld>
            <a:endParaRPr lang="he-IL"/>
          </a:p>
        </p:txBody>
      </p:sp>
    </p:spTree>
    <p:extLst>
      <p:ext uri="{BB962C8B-B14F-4D97-AF65-F5344CB8AC3E}">
        <p14:creationId xmlns:p14="http://schemas.microsoft.com/office/powerpoint/2010/main" val="3359711678"/>
      </p:ext>
    </p:extLst>
  </p:cSld>
  <p:clrMapOvr>
    <a:masterClrMapping/>
  </p:clrMapOvr>
  <p:transition advClick="0">
    <p:split orient="vert"/>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3"/>
          <p:cNvSpPr>
            <a:spLocks noGrp="1"/>
          </p:cNvSpPr>
          <p:nvPr>
            <p:ph type="dt" sz="half" idx="10"/>
          </p:nvPr>
        </p:nvSpPr>
        <p:spPr/>
        <p:txBody>
          <a:bodyPr/>
          <a:lstStyle>
            <a:lvl1pPr>
              <a:defRPr/>
            </a:lvl1pPr>
          </a:lstStyle>
          <a:p>
            <a:pPr>
              <a:defRPr/>
            </a:pPr>
            <a:fld id="{C237A107-B03D-4DE8-942D-039176C40E9F}" type="datetimeFigureOut">
              <a:rPr lang="he-IL"/>
              <a:pPr>
                <a:defRPr/>
              </a:pPr>
              <a:t>ד'/חשון/תשע"ט</a:t>
            </a:fld>
            <a:endParaRPr lang="he-IL"/>
          </a:p>
        </p:txBody>
      </p:sp>
      <p:sp>
        <p:nvSpPr>
          <p:cNvPr id="3" name="מציין מיקום של כותרת תחתונה 4"/>
          <p:cNvSpPr>
            <a:spLocks noGrp="1"/>
          </p:cNvSpPr>
          <p:nvPr>
            <p:ph type="ftr" sz="quarter" idx="11"/>
          </p:nvPr>
        </p:nvSpPr>
        <p:spPr/>
        <p:txBody>
          <a:bodyPr/>
          <a:lstStyle>
            <a:lvl1pPr>
              <a:defRPr/>
            </a:lvl1pPr>
          </a:lstStyle>
          <a:p>
            <a:pPr>
              <a:defRPr/>
            </a:pPr>
            <a:endParaRPr lang="he-IL"/>
          </a:p>
        </p:txBody>
      </p:sp>
      <p:sp>
        <p:nvSpPr>
          <p:cNvPr id="4" name="מציין מיקום של מספר שקופית 5"/>
          <p:cNvSpPr>
            <a:spLocks noGrp="1"/>
          </p:cNvSpPr>
          <p:nvPr>
            <p:ph type="sldNum" sz="quarter" idx="12"/>
          </p:nvPr>
        </p:nvSpPr>
        <p:spPr/>
        <p:txBody>
          <a:bodyPr/>
          <a:lstStyle>
            <a:lvl1pPr>
              <a:defRPr/>
            </a:lvl1pPr>
          </a:lstStyle>
          <a:p>
            <a:pPr>
              <a:defRPr/>
            </a:pPr>
            <a:fld id="{65152380-AB6B-4670-B8BC-30AF1EECB31C}" type="slidenum">
              <a:rPr lang="he-IL"/>
              <a:pPr>
                <a:defRPr/>
              </a:pPr>
              <a:t>‹#›</a:t>
            </a:fld>
            <a:endParaRPr lang="he-IL"/>
          </a:p>
        </p:txBody>
      </p:sp>
    </p:spTree>
    <p:extLst>
      <p:ext uri="{BB962C8B-B14F-4D97-AF65-F5344CB8AC3E}">
        <p14:creationId xmlns:p14="http://schemas.microsoft.com/office/powerpoint/2010/main" val="1967117740"/>
      </p:ext>
    </p:extLst>
  </p:cSld>
  <p:clrMapOvr>
    <a:masterClrMapping/>
  </p:clrMapOvr>
  <p:transition advClick="0">
    <p:split orient="vert"/>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3050"/>
            <a:ext cx="3008313" cy="1162050"/>
          </a:xfrm>
        </p:spPr>
        <p:txBody>
          <a:bodyPr anchor="b"/>
          <a:lstStyle>
            <a:lvl1pPr algn="r">
              <a:defRPr sz="2000" b="1"/>
            </a:lvl1pPr>
          </a:lstStyle>
          <a:p>
            <a:r>
              <a:rPr lang="he-IL"/>
              <a:t>לחץ כדי לערוך סגנון כותרת של תבנית בסיס</a:t>
            </a:r>
          </a:p>
        </p:txBody>
      </p:sp>
      <p:sp>
        <p:nvSpPr>
          <p:cNvPr id="3" name="מציין מיקום תוכן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טקסט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a:t>לחץ כדי לערוך סגנונות טקסט של תבנית בסיס</a:t>
            </a:r>
          </a:p>
        </p:txBody>
      </p:sp>
      <p:sp>
        <p:nvSpPr>
          <p:cNvPr id="5" name="מציין מיקום של תאריך 3"/>
          <p:cNvSpPr>
            <a:spLocks noGrp="1"/>
          </p:cNvSpPr>
          <p:nvPr>
            <p:ph type="dt" sz="half" idx="10"/>
          </p:nvPr>
        </p:nvSpPr>
        <p:spPr/>
        <p:txBody>
          <a:bodyPr/>
          <a:lstStyle>
            <a:lvl1pPr>
              <a:defRPr/>
            </a:lvl1pPr>
          </a:lstStyle>
          <a:p>
            <a:pPr>
              <a:defRPr/>
            </a:pPr>
            <a:fld id="{A60CF84D-A5AF-4D69-8061-B24793B31DF2}" type="datetimeFigureOut">
              <a:rPr lang="he-IL"/>
              <a:pPr>
                <a:defRPr/>
              </a:pPr>
              <a:t>ד'/חשון/תשע"ט</a:t>
            </a:fld>
            <a:endParaRPr lang="he-IL"/>
          </a:p>
        </p:txBody>
      </p:sp>
      <p:sp>
        <p:nvSpPr>
          <p:cNvPr id="6" name="מציין מיקום של כותרת תחתונה 4"/>
          <p:cNvSpPr>
            <a:spLocks noGrp="1"/>
          </p:cNvSpPr>
          <p:nvPr>
            <p:ph type="ftr" sz="quarter" idx="11"/>
          </p:nvPr>
        </p:nvSpPr>
        <p:spPr/>
        <p:txBody>
          <a:bodyPr/>
          <a:lstStyle>
            <a:lvl1pPr>
              <a:defRPr/>
            </a:lvl1pPr>
          </a:lstStyle>
          <a:p>
            <a:pPr>
              <a:defRPr/>
            </a:pPr>
            <a:endParaRPr lang="he-IL"/>
          </a:p>
        </p:txBody>
      </p:sp>
      <p:sp>
        <p:nvSpPr>
          <p:cNvPr id="7" name="מציין מיקום של מספר שקופית 5"/>
          <p:cNvSpPr>
            <a:spLocks noGrp="1"/>
          </p:cNvSpPr>
          <p:nvPr>
            <p:ph type="sldNum" sz="quarter" idx="12"/>
          </p:nvPr>
        </p:nvSpPr>
        <p:spPr/>
        <p:txBody>
          <a:bodyPr/>
          <a:lstStyle>
            <a:lvl1pPr>
              <a:defRPr/>
            </a:lvl1pPr>
          </a:lstStyle>
          <a:p>
            <a:pPr>
              <a:defRPr/>
            </a:pPr>
            <a:fld id="{FDDEE8EF-6214-42F4-A9A8-9C38C3B567E8}" type="slidenum">
              <a:rPr lang="he-IL"/>
              <a:pPr>
                <a:defRPr/>
              </a:pPr>
              <a:t>‹#›</a:t>
            </a:fld>
            <a:endParaRPr lang="he-IL"/>
          </a:p>
        </p:txBody>
      </p:sp>
    </p:spTree>
    <p:extLst>
      <p:ext uri="{BB962C8B-B14F-4D97-AF65-F5344CB8AC3E}">
        <p14:creationId xmlns:p14="http://schemas.microsoft.com/office/powerpoint/2010/main" val="893828562"/>
      </p:ext>
    </p:extLst>
  </p:cSld>
  <p:clrMapOvr>
    <a:masterClrMapping/>
  </p:clrMapOvr>
  <p:transition advClick="0">
    <p:split orient="vert"/>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792288" y="4800600"/>
            <a:ext cx="5486400" cy="566738"/>
          </a:xfrm>
        </p:spPr>
        <p:txBody>
          <a:bodyPr anchor="b"/>
          <a:lstStyle>
            <a:lvl1pPr algn="r">
              <a:defRPr sz="2000" b="1"/>
            </a:lvl1pPr>
          </a:lstStyle>
          <a:p>
            <a:r>
              <a:rPr lang="he-IL"/>
              <a:t>לחץ כדי לערוך סגנון כותרת של תבנית בסיס</a:t>
            </a:r>
          </a:p>
        </p:txBody>
      </p:sp>
      <p:sp>
        <p:nvSpPr>
          <p:cNvPr id="3" name="מציין מיקום של תמונה 2"/>
          <p:cNvSpPr>
            <a:spLocks noGrp="1"/>
          </p:cNvSpPr>
          <p:nvPr>
            <p:ph type="pic" idx="1"/>
          </p:nvPr>
        </p:nvSpPr>
        <p:spPr>
          <a:xfrm>
            <a:off x="1792288" y="612775"/>
            <a:ext cx="5486400" cy="4114800"/>
          </a:xfrm>
        </p:spPr>
        <p:txBody>
          <a:bodyPr rtlCol="1">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he-IL" noProof="0"/>
          </a:p>
        </p:txBody>
      </p:sp>
      <p:sp>
        <p:nvSpPr>
          <p:cNvPr id="4" name="מציין מיקום טקסט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a:t>לחץ כדי לערוך סגנונות טקסט של תבנית בסיס</a:t>
            </a:r>
          </a:p>
        </p:txBody>
      </p:sp>
      <p:sp>
        <p:nvSpPr>
          <p:cNvPr id="5" name="מציין מיקום של תאריך 3"/>
          <p:cNvSpPr>
            <a:spLocks noGrp="1"/>
          </p:cNvSpPr>
          <p:nvPr>
            <p:ph type="dt" sz="half" idx="10"/>
          </p:nvPr>
        </p:nvSpPr>
        <p:spPr/>
        <p:txBody>
          <a:bodyPr/>
          <a:lstStyle>
            <a:lvl1pPr>
              <a:defRPr/>
            </a:lvl1pPr>
          </a:lstStyle>
          <a:p>
            <a:pPr>
              <a:defRPr/>
            </a:pPr>
            <a:fld id="{A39E5943-7AA2-4A79-B5C7-4043A579BD11}" type="datetimeFigureOut">
              <a:rPr lang="he-IL"/>
              <a:pPr>
                <a:defRPr/>
              </a:pPr>
              <a:t>ד'/חשון/תשע"ט</a:t>
            </a:fld>
            <a:endParaRPr lang="he-IL"/>
          </a:p>
        </p:txBody>
      </p:sp>
      <p:sp>
        <p:nvSpPr>
          <p:cNvPr id="6" name="מציין מיקום של כותרת תחתונה 4"/>
          <p:cNvSpPr>
            <a:spLocks noGrp="1"/>
          </p:cNvSpPr>
          <p:nvPr>
            <p:ph type="ftr" sz="quarter" idx="11"/>
          </p:nvPr>
        </p:nvSpPr>
        <p:spPr/>
        <p:txBody>
          <a:bodyPr/>
          <a:lstStyle>
            <a:lvl1pPr>
              <a:defRPr/>
            </a:lvl1pPr>
          </a:lstStyle>
          <a:p>
            <a:pPr>
              <a:defRPr/>
            </a:pPr>
            <a:endParaRPr lang="he-IL"/>
          </a:p>
        </p:txBody>
      </p:sp>
      <p:sp>
        <p:nvSpPr>
          <p:cNvPr id="7" name="מציין מיקום של מספר שקופית 5"/>
          <p:cNvSpPr>
            <a:spLocks noGrp="1"/>
          </p:cNvSpPr>
          <p:nvPr>
            <p:ph type="sldNum" sz="quarter" idx="12"/>
          </p:nvPr>
        </p:nvSpPr>
        <p:spPr/>
        <p:txBody>
          <a:bodyPr/>
          <a:lstStyle>
            <a:lvl1pPr>
              <a:defRPr/>
            </a:lvl1pPr>
          </a:lstStyle>
          <a:p>
            <a:pPr>
              <a:defRPr/>
            </a:pPr>
            <a:fld id="{C7FC86E7-AC59-4B04-A1A9-D0ED94F44AAE}" type="slidenum">
              <a:rPr lang="he-IL"/>
              <a:pPr>
                <a:defRPr/>
              </a:pPr>
              <a:t>‹#›</a:t>
            </a:fld>
            <a:endParaRPr lang="he-IL"/>
          </a:p>
        </p:txBody>
      </p:sp>
    </p:spTree>
    <p:extLst>
      <p:ext uri="{BB962C8B-B14F-4D97-AF65-F5344CB8AC3E}">
        <p14:creationId xmlns:p14="http://schemas.microsoft.com/office/powerpoint/2010/main" val="966843553"/>
      </p:ext>
    </p:extLst>
  </p:cSld>
  <p:clrMapOvr>
    <a:masterClrMapping/>
  </p:clrMapOvr>
  <p:transition advClick="0">
    <p:split orient="vert"/>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a:t>לחץ כדי לערוך סגנון כותרת של תבנית בסיס</a:t>
            </a:r>
          </a:p>
        </p:txBody>
      </p:sp>
      <p:sp>
        <p:nvSpPr>
          <p:cNvPr id="3" name="מציין מיקום של טקסט אנכי 2"/>
          <p:cNvSpPr>
            <a:spLocks noGrp="1"/>
          </p:cNvSpPr>
          <p:nvPr>
            <p:ph type="body" orient="vert" idx="1"/>
          </p:nvPr>
        </p:nvSpPr>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p:cNvSpPr>
            <a:spLocks noGrp="1"/>
          </p:cNvSpPr>
          <p:nvPr>
            <p:ph type="dt" sz="half" idx="10"/>
          </p:nvPr>
        </p:nvSpPr>
        <p:spPr/>
        <p:txBody>
          <a:bodyPr/>
          <a:lstStyle>
            <a:lvl1pPr>
              <a:defRPr/>
            </a:lvl1pPr>
          </a:lstStyle>
          <a:p>
            <a:pPr>
              <a:defRPr/>
            </a:pPr>
            <a:fld id="{F75F8595-CDC3-42AA-AA44-8D760F64F9F6}" type="datetimeFigureOut">
              <a:rPr lang="he-IL"/>
              <a:pPr>
                <a:defRPr/>
              </a:pPr>
              <a:t>ד'/חשון/תשע"ט</a:t>
            </a:fld>
            <a:endParaRPr lang="he-IL"/>
          </a:p>
        </p:txBody>
      </p:sp>
      <p:sp>
        <p:nvSpPr>
          <p:cNvPr id="5" name="מציין מיקום של כותרת תחתונה 4"/>
          <p:cNvSpPr>
            <a:spLocks noGrp="1"/>
          </p:cNvSpPr>
          <p:nvPr>
            <p:ph type="ftr" sz="quarter" idx="11"/>
          </p:nvPr>
        </p:nvSpPr>
        <p:spPr/>
        <p:txBody>
          <a:bodyPr/>
          <a:lstStyle>
            <a:lvl1pPr>
              <a:defRPr/>
            </a:lvl1pPr>
          </a:lstStyle>
          <a:p>
            <a:pPr>
              <a:defRPr/>
            </a:pPr>
            <a:endParaRPr lang="he-IL"/>
          </a:p>
        </p:txBody>
      </p:sp>
      <p:sp>
        <p:nvSpPr>
          <p:cNvPr id="6" name="מציין מיקום של מספר שקופית 5"/>
          <p:cNvSpPr>
            <a:spLocks noGrp="1"/>
          </p:cNvSpPr>
          <p:nvPr>
            <p:ph type="sldNum" sz="quarter" idx="12"/>
          </p:nvPr>
        </p:nvSpPr>
        <p:spPr/>
        <p:txBody>
          <a:bodyPr/>
          <a:lstStyle>
            <a:lvl1pPr>
              <a:defRPr/>
            </a:lvl1pPr>
          </a:lstStyle>
          <a:p>
            <a:pPr>
              <a:defRPr/>
            </a:pPr>
            <a:fld id="{9293C605-A625-49A3-ACE9-95389E9C0984}" type="slidenum">
              <a:rPr lang="he-IL"/>
              <a:pPr>
                <a:defRPr/>
              </a:pPr>
              <a:t>‹#›</a:t>
            </a:fld>
            <a:endParaRPr lang="he-IL"/>
          </a:p>
        </p:txBody>
      </p:sp>
    </p:spTree>
    <p:extLst>
      <p:ext uri="{BB962C8B-B14F-4D97-AF65-F5344CB8AC3E}">
        <p14:creationId xmlns:p14="http://schemas.microsoft.com/office/powerpoint/2010/main" val="3454076046"/>
      </p:ext>
    </p:extLst>
  </p:cSld>
  <p:clrMapOvr>
    <a:masterClrMapping/>
  </p:clrMapOvr>
  <p:transition advClick="0">
    <p:split orient="vert"/>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6629400" y="274638"/>
            <a:ext cx="2057400" cy="5851525"/>
          </a:xfrm>
        </p:spPr>
        <p:txBody>
          <a:bodyPr vert="eaVert"/>
          <a:lstStyle/>
          <a:p>
            <a:r>
              <a:rPr lang="he-IL"/>
              <a:t>לחץ כדי לערוך סגנון כותרת של תבנית בסיס</a:t>
            </a:r>
          </a:p>
        </p:txBody>
      </p:sp>
      <p:sp>
        <p:nvSpPr>
          <p:cNvPr id="3" name="מציין מיקום של טקסט אנכי 2"/>
          <p:cNvSpPr>
            <a:spLocks noGrp="1"/>
          </p:cNvSpPr>
          <p:nvPr>
            <p:ph type="body" orient="vert" idx="1"/>
          </p:nvPr>
        </p:nvSpPr>
        <p:spPr>
          <a:xfrm>
            <a:off x="457200" y="274638"/>
            <a:ext cx="6019800" cy="5851525"/>
          </a:xfrm>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p:cNvSpPr>
            <a:spLocks noGrp="1"/>
          </p:cNvSpPr>
          <p:nvPr>
            <p:ph type="dt" sz="half" idx="10"/>
          </p:nvPr>
        </p:nvSpPr>
        <p:spPr/>
        <p:txBody>
          <a:bodyPr/>
          <a:lstStyle>
            <a:lvl1pPr>
              <a:defRPr/>
            </a:lvl1pPr>
          </a:lstStyle>
          <a:p>
            <a:pPr>
              <a:defRPr/>
            </a:pPr>
            <a:fld id="{D50EDB8E-4653-4860-8122-06B9C812FB9A}" type="datetimeFigureOut">
              <a:rPr lang="he-IL"/>
              <a:pPr>
                <a:defRPr/>
              </a:pPr>
              <a:t>ד'/חשון/תשע"ט</a:t>
            </a:fld>
            <a:endParaRPr lang="he-IL"/>
          </a:p>
        </p:txBody>
      </p:sp>
      <p:sp>
        <p:nvSpPr>
          <p:cNvPr id="5" name="מציין מיקום של כותרת תחתונה 4"/>
          <p:cNvSpPr>
            <a:spLocks noGrp="1"/>
          </p:cNvSpPr>
          <p:nvPr>
            <p:ph type="ftr" sz="quarter" idx="11"/>
          </p:nvPr>
        </p:nvSpPr>
        <p:spPr/>
        <p:txBody>
          <a:bodyPr/>
          <a:lstStyle>
            <a:lvl1pPr>
              <a:defRPr/>
            </a:lvl1pPr>
          </a:lstStyle>
          <a:p>
            <a:pPr>
              <a:defRPr/>
            </a:pPr>
            <a:endParaRPr lang="he-IL"/>
          </a:p>
        </p:txBody>
      </p:sp>
      <p:sp>
        <p:nvSpPr>
          <p:cNvPr id="6" name="מציין מיקום של מספר שקופית 5"/>
          <p:cNvSpPr>
            <a:spLocks noGrp="1"/>
          </p:cNvSpPr>
          <p:nvPr>
            <p:ph type="sldNum" sz="quarter" idx="12"/>
          </p:nvPr>
        </p:nvSpPr>
        <p:spPr/>
        <p:txBody>
          <a:bodyPr/>
          <a:lstStyle>
            <a:lvl1pPr>
              <a:defRPr/>
            </a:lvl1pPr>
          </a:lstStyle>
          <a:p>
            <a:pPr>
              <a:defRPr/>
            </a:pPr>
            <a:fld id="{B55162A2-329E-4505-BBB6-A86E001F097C}" type="slidenum">
              <a:rPr lang="he-IL"/>
              <a:pPr>
                <a:defRPr/>
              </a:pPr>
              <a:t>‹#›</a:t>
            </a:fld>
            <a:endParaRPr lang="he-IL"/>
          </a:p>
        </p:txBody>
      </p:sp>
    </p:spTree>
    <p:extLst>
      <p:ext uri="{BB962C8B-B14F-4D97-AF65-F5344CB8AC3E}">
        <p14:creationId xmlns:p14="http://schemas.microsoft.com/office/powerpoint/2010/main" val="2192574564"/>
      </p:ext>
    </p:extLst>
  </p:cSld>
  <p:clrMapOvr>
    <a:masterClrMapping/>
  </p:clrMapOvr>
  <p:transition advClick="0">
    <p:split orient="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he-IL"/>
              <a:t>לחץ כדי לערוך סגנון כותרת של תבנית בסיס</a:t>
            </a:r>
          </a:p>
        </p:txBody>
      </p:sp>
      <p:sp>
        <p:nvSpPr>
          <p:cNvPr id="3" name="מציין מיקום טקסט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4E7438E1-117D-44FB-AC24-B79D899BA877}" type="datetimeFigureOut">
              <a:rPr lang="he-IL" smtClean="0"/>
              <a:t>ד'/חשון/תשע"ט</a:t>
            </a:fld>
            <a:endParaRPr lang="he-IL"/>
          </a:p>
        </p:txBody>
      </p:sp>
      <p:sp>
        <p:nvSpPr>
          <p:cNvPr id="5" name="מציין מיקום של כותרת תחתונה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he-IL"/>
          </a:p>
        </p:txBody>
      </p:sp>
      <p:sp>
        <p:nvSpPr>
          <p:cNvPr id="6" name="מציין מיקום של מספר שקופית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DAF22AC9-109E-4E4D-92F9-530E51D9A3A2}" type="slidenum">
              <a:rPr lang="he-IL" smtClean="0"/>
              <a:t>‹#›</a:t>
            </a:fld>
            <a:endParaRPr lang="he-I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p:split orient="vert"/>
  </p:transition>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314" name="מציין מיקום של כותרת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he-IL"/>
              <a:t>לחץ כדי לערוך סגנון כותרת של תבנית בסיס</a:t>
            </a:r>
          </a:p>
        </p:txBody>
      </p:sp>
      <p:sp>
        <p:nvSpPr>
          <p:cNvPr id="13315" name="מציין מיקום טקסט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fontAlgn="auto">
              <a:spcBef>
                <a:spcPts val="0"/>
              </a:spcBef>
              <a:spcAft>
                <a:spcPts val="0"/>
              </a:spcAft>
              <a:defRPr sz="1200" smtClean="0">
                <a:solidFill>
                  <a:prstClr val="black">
                    <a:tint val="75000"/>
                  </a:prstClr>
                </a:solidFill>
                <a:latin typeface="+mn-lt"/>
                <a:cs typeface="+mn-cs"/>
              </a:defRPr>
            </a:lvl1pPr>
          </a:lstStyle>
          <a:p>
            <a:pPr>
              <a:defRPr/>
            </a:pPr>
            <a:fld id="{E55DC270-A403-47DB-A9CC-D3AB6A0B5B24}" type="datetimeFigureOut">
              <a:rPr lang="he-IL"/>
              <a:pPr>
                <a:defRPr/>
              </a:pPr>
              <a:t>ד'/חשון/תשע"ט</a:t>
            </a:fld>
            <a:endParaRPr lang="he-IL"/>
          </a:p>
        </p:txBody>
      </p:sp>
      <p:sp>
        <p:nvSpPr>
          <p:cNvPr id="5" name="מציין מיקום של כותרת תחתונה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fontAlgn="auto">
              <a:spcBef>
                <a:spcPts val="0"/>
              </a:spcBef>
              <a:spcAft>
                <a:spcPts val="0"/>
              </a:spcAft>
              <a:defRPr sz="1200">
                <a:solidFill>
                  <a:prstClr val="black">
                    <a:tint val="75000"/>
                  </a:prstClr>
                </a:solidFill>
                <a:latin typeface="+mn-lt"/>
                <a:cs typeface="+mn-cs"/>
              </a:defRPr>
            </a:lvl1pPr>
          </a:lstStyle>
          <a:p>
            <a:pPr>
              <a:defRPr/>
            </a:pPr>
            <a:endParaRPr lang="he-IL"/>
          </a:p>
        </p:txBody>
      </p:sp>
      <p:sp>
        <p:nvSpPr>
          <p:cNvPr id="6" name="מציין מיקום של מספר שקופית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fontAlgn="auto">
              <a:spcBef>
                <a:spcPts val="0"/>
              </a:spcBef>
              <a:spcAft>
                <a:spcPts val="0"/>
              </a:spcAft>
              <a:defRPr sz="1200" smtClean="0">
                <a:solidFill>
                  <a:prstClr val="black">
                    <a:tint val="75000"/>
                  </a:prstClr>
                </a:solidFill>
                <a:latin typeface="+mn-lt"/>
                <a:cs typeface="+mn-cs"/>
              </a:defRPr>
            </a:lvl1pPr>
          </a:lstStyle>
          <a:p>
            <a:pPr>
              <a:defRPr/>
            </a:pPr>
            <a:fld id="{13E1DABB-7FD7-402C-95AD-F9A54890CD4A}" type="slidenum">
              <a:rPr lang="he-IL"/>
              <a:pPr>
                <a:defRPr/>
              </a:pPr>
              <a:t>‹#›</a:t>
            </a:fld>
            <a:endParaRPr lang="he-IL"/>
          </a:p>
        </p:txBody>
      </p:sp>
    </p:spTree>
    <p:extLst>
      <p:ext uri="{BB962C8B-B14F-4D97-AF65-F5344CB8AC3E}">
        <p14:creationId xmlns:p14="http://schemas.microsoft.com/office/powerpoint/2010/main" val="89252382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advClick="0">
    <p:split orient="vert"/>
  </p:transition>
  <p:txStyles>
    <p:titleStyle>
      <a:lvl1pPr algn="ctr" rtl="1" fontAlgn="base">
        <a:spcBef>
          <a:spcPct val="0"/>
        </a:spcBef>
        <a:spcAft>
          <a:spcPct val="0"/>
        </a:spcAft>
        <a:defRPr sz="4400" kern="1200">
          <a:solidFill>
            <a:schemeClr val="tx1"/>
          </a:solidFill>
          <a:latin typeface="+mj-lt"/>
          <a:ea typeface="+mj-ea"/>
          <a:cs typeface="+mj-cs"/>
        </a:defRPr>
      </a:lvl1pPr>
      <a:lvl2pPr algn="ctr" rtl="1" fontAlgn="base">
        <a:spcBef>
          <a:spcPct val="0"/>
        </a:spcBef>
        <a:spcAft>
          <a:spcPct val="0"/>
        </a:spcAft>
        <a:defRPr sz="4400">
          <a:solidFill>
            <a:schemeClr val="tx1"/>
          </a:solidFill>
          <a:latin typeface="Calibri" pitchFamily="34" charset="0"/>
          <a:cs typeface="Times New Roman" pitchFamily="18" charset="0"/>
        </a:defRPr>
      </a:lvl2pPr>
      <a:lvl3pPr algn="ctr" rtl="1" fontAlgn="base">
        <a:spcBef>
          <a:spcPct val="0"/>
        </a:spcBef>
        <a:spcAft>
          <a:spcPct val="0"/>
        </a:spcAft>
        <a:defRPr sz="4400">
          <a:solidFill>
            <a:schemeClr val="tx1"/>
          </a:solidFill>
          <a:latin typeface="Calibri" pitchFamily="34" charset="0"/>
          <a:cs typeface="Times New Roman" pitchFamily="18" charset="0"/>
        </a:defRPr>
      </a:lvl3pPr>
      <a:lvl4pPr algn="ctr" rtl="1" fontAlgn="base">
        <a:spcBef>
          <a:spcPct val="0"/>
        </a:spcBef>
        <a:spcAft>
          <a:spcPct val="0"/>
        </a:spcAft>
        <a:defRPr sz="4400">
          <a:solidFill>
            <a:schemeClr val="tx1"/>
          </a:solidFill>
          <a:latin typeface="Calibri" pitchFamily="34" charset="0"/>
          <a:cs typeface="Times New Roman" pitchFamily="18" charset="0"/>
        </a:defRPr>
      </a:lvl4pPr>
      <a:lvl5pPr algn="ctr" rtl="1" fontAlgn="base">
        <a:spcBef>
          <a:spcPct val="0"/>
        </a:spcBef>
        <a:spcAft>
          <a:spcPct val="0"/>
        </a:spcAft>
        <a:defRPr sz="4400">
          <a:solidFill>
            <a:schemeClr val="tx1"/>
          </a:solidFill>
          <a:latin typeface="Calibri" pitchFamily="34" charset="0"/>
          <a:cs typeface="Times New Roman" pitchFamily="18" charset="0"/>
        </a:defRPr>
      </a:lvl5pPr>
      <a:lvl6pPr marL="457200" algn="ctr" rtl="1" fontAlgn="base">
        <a:spcBef>
          <a:spcPct val="0"/>
        </a:spcBef>
        <a:spcAft>
          <a:spcPct val="0"/>
        </a:spcAft>
        <a:defRPr sz="4400">
          <a:solidFill>
            <a:schemeClr val="tx1"/>
          </a:solidFill>
          <a:latin typeface="Calibri" pitchFamily="34" charset="0"/>
          <a:cs typeface="Times New Roman" pitchFamily="18" charset="0"/>
        </a:defRPr>
      </a:lvl6pPr>
      <a:lvl7pPr marL="914400" algn="ctr" rtl="1" fontAlgn="base">
        <a:spcBef>
          <a:spcPct val="0"/>
        </a:spcBef>
        <a:spcAft>
          <a:spcPct val="0"/>
        </a:spcAft>
        <a:defRPr sz="4400">
          <a:solidFill>
            <a:schemeClr val="tx1"/>
          </a:solidFill>
          <a:latin typeface="Calibri" pitchFamily="34" charset="0"/>
          <a:cs typeface="Times New Roman" pitchFamily="18" charset="0"/>
        </a:defRPr>
      </a:lvl7pPr>
      <a:lvl8pPr marL="1371600" algn="ctr" rtl="1" fontAlgn="base">
        <a:spcBef>
          <a:spcPct val="0"/>
        </a:spcBef>
        <a:spcAft>
          <a:spcPct val="0"/>
        </a:spcAft>
        <a:defRPr sz="4400">
          <a:solidFill>
            <a:schemeClr val="tx1"/>
          </a:solidFill>
          <a:latin typeface="Calibri" pitchFamily="34" charset="0"/>
          <a:cs typeface="Times New Roman" pitchFamily="18" charset="0"/>
        </a:defRPr>
      </a:lvl8pPr>
      <a:lvl9pPr marL="1828800" algn="ctr" rtl="1" fontAlgn="base">
        <a:spcBef>
          <a:spcPct val="0"/>
        </a:spcBef>
        <a:spcAft>
          <a:spcPct val="0"/>
        </a:spcAft>
        <a:defRPr sz="4400">
          <a:solidFill>
            <a:schemeClr val="tx1"/>
          </a:solidFill>
          <a:latin typeface="Calibri" pitchFamily="34" charset="0"/>
          <a:cs typeface="Times New Roman" pitchFamily="18" charset="0"/>
        </a:defRPr>
      </a:lvl9pPr>
    </p:titleStyle>
    <p:bodyStyle>
      <a:lvl1pPr marL="342900" indent="-342900" algn="r" rtl="1"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r" rtl="1"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r" rtl="1"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r" rtl="1"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r" rtl="1"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hyperlink" Target="http://www.hemdatyamim.022.co.il/" TargetMode="Externa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7.jpeg"/><Relationship Id="rId5" Type="http://schemas.openxmlformats.org/officeDocument/2006/relationships/image" Target="../media/image6.jpeg"/><Relationship Id="rId10" Type="http://schemas.openxmlformats.org/officeDocument/2006/relationships/image" Target="../media/image10.jpeg"/><Relationship Id="rId4" Type="http://schemas.openxmlformats.org/officeDocument/2006/relationships/image" Target="../media/image5.jpeg"/><Relationship Id="rId9" Type="http://schemas.openxmlformats.org/officeDocument/2006/relationships/image" Target="../media/image9.jpeg"/></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2.xml"/><Relationship Id="rId5" Type="http://schemas.openxmlformats.org/officeDocument/2006/relationships/image" Target="../media/image13.jpeg"/><Relationship Id="rId4" Type="http://schemas.openxmlformats.org/officeDocument/2006/relationships/image" Target="../media/image12.jpeg"/></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16.jpe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12.xml"/><Relationship Id="rId5" Type="http://schemas.openxmlformats.org/officeDocument/2006/relationships/image" Target="../media/image16.jpeg"/><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19.jpeg"/></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4.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6.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2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4.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2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6.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2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8.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2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0.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3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2.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3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33.xml"/><Relationship Id="rId1" Type="http://schemas.openxmlformats.org/officeDocument/2006/relationships/slideLayout" Target="../slideLayouts/slideLayout12.xml"/><Relationship Id="rId4" Type="http://schemas.openxmlformats.org/officeDocument/2006/relationships/image" Target="../media/image22.jpeg"/></Relationships>
</file>

<file path=ppt/slides/_rels/slide3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4.xml"/><Relationship Id="rId1" Type="http://schemas.openxmlformats.org/officeDocument/2006/relationships/slideLayout" Target="../slideLayouts/slideLayout12.xml"/><Relationship Id="rId5" Type="http://schemas.openxmlformats.org/officeDocument/2006/relationships/image" Target="../media/image22.jpeg"/><Relationship Id="rId4" Type="http://schemas.openxmlformats.org/officeDocument/2006/relationships/image" Target="../media/image21.jpeg"/></Relationships>
</file>

<file path=ppt/slides/_rels/slide3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5.xml"/><Relationship Id="rId1" Type="http://schemas.openxmlformats.org/officeDocument/2006/relationships/slideLayout" Target="../slideLayouts/slideLayout12.xml"/><Relationship Id="rId4" Type="http://schemas.openxmlformats.org/officeDocument/2006/relationships/image" Target="../media/image24.jpeg"/></Relationships>
</file>

<file path=ppt/slides/_rels/slide3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6.xml"/><Relationship Id="rId1" Type="http://schemas.openxmlformats.org/officeDocument/2006/relationships/slideLayout" Target="../slideLayouts/slideLayout12.xml"/><Relationship Id="rId5" Type="http://schemas.openxmlformats.org/officeDocument/2006/relationships/image" Target="../media/image24.jpeg"/><Relationship Id="rId4" Type="http://schemas.openxmlformats.org/officeDocument/2006/relationships/image" Target="../media/image23.jpeg"/></Relationships>
</file>

<file path=ppt/slides/_rels/slide3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7.xml"/><Relationship Id="rId1" Type="http://schemas.openxmlformats.org/officeDocument/2006/relationships/slideLayout" Target="../slideLayouts/slideLayout12.xml"/><Relationship Id="rId4" Type="http://schemas.openxmlformats.org/officeDocument/2006/relationships/image" Target="../media/image26.jpeg"/></Relationships>
</file>

<file path=ppt/slides/_rels/slide3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8.xml"/><Relationship Id="rId1" Type="http://schemas.openxmlformats.org/officeDocument/2006/relationships/slideLayout" Target="../slideLayouts/slideLayout12.xml"/><Relationship Id="rId5" Type="http://schemas.openxmlformats.org/officeDocument/2006/relationships/image" Target="../media/image26.jpeg"/><Relationship Id="rId4" Type="http://schemas.openxmlformats.org/officeDocument/2006/relationships/image" Target="../media/image25.jpeg"/></Relationships>
</file>

<file path=ppt/slides/_rels/slide3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9.xml"/><Relationship Id="rId1" Type="http://schemas.openxmlformats.org/officeDocument/2006/relationships/slideLayout" Target="../slideLayouts/slideLayout12.xml"/><Relationship Id="rId4" Type="http://schemas.openxmlformats.org/officeDocument/2006/relationships/image" Target="../media/image28.jpeg"/></Relationships>
</file>

<file path=ppt/slides/_rels/slide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0.xml"/><Relationship Id="rId1" Type="http://schemas.openxmlformats.org/officeDocument/2006/relationships/slideLayout" Target="../slideLayouts/slideLayout12.xml"/><Relationship Id="rId5" Type="http://schemas.openxmlformats.org/officeDocument/2006/relationships/image" Target="../media/image28.jpeg"/><Relationship Id="rId4" Type="http://schemas.openxmlformats.org/officeDocument/2006/relationships/image" Target="../media/image27.jpeg"/></Relationships>
</file>

<file path=ppt/slides/_rels/slide4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1.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2.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4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3.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4.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4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5.xml"/><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46.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4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7.xml"/><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8.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4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9.xml"/><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0.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5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1.xml"/><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2.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5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3.xml"/><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4.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5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5.xml"/><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6.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5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7.xml"/><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8.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5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9.xml"/><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60.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6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61.xml"/><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62.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6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63.xml"/><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64.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6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5.xml"/><Relationship Id="rId1" Type="http://schemas.openxmlformats.org/officeDocument/2006/relationships/slideLayout" Target="../slideLayouts/slideLayout12.xml"/></Relationships>
</file>

<file path=ppt/slides/_rels/slide6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66.xml"/><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67.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6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68.xml"/><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69.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7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70.xml"/><Relationship Id="rId1" Type="http://schemas.openxmlformats.org/officeDocument/2006/relationships/slideLayout" Target="../slideLayouts/slideLayout12.xml"/></Relationships>
</file>

<file path=ppt/slides/_rels/slide7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71.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7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72.xml"/><Relationship Id="rId1" Type="http://schemas.openxmlformats.org/officeDocument/2006/relationships/slideLayout" Target="../slideLayouts/slideLayout12.xml"/></Relationships>
</file>

<file path=ppt/slides/_rels/slide7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73.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7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74.xml"/><Relationship Id="rId1" Type="http://schemas.openxmlformats.org/officeDocument/2006/relationships/slideLayout" Target="../slideLayouts/slideLayout12.xml"/></Relationships>
</file>

<file path=ppt/slides/_rels/slide7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75.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7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76.xml"/><Relationship Id="rId1" Type="http://schemas.openxmlformats.org/officeDocument/2006/relationships/slideLayout" Target="../slideLayouts/slideLayout12.xml"/></Relationships>
</file>

<file path=ppt/slides/_rels/slide7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77.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7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78.xml"/><Relationship Id="rId1" Type="http://schemas.openxmlformats.org/officeDocument/2006/relationships/slideLayout" Target="../slideLayouts/slideLayout12.xml"/></Relationships>
</file>

<file path=ppt/slides/_rels/slide7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79.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8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80.xml"/><Relationship Id="rId1" Type="http://schemas.openxmlformats.org/officeDocument/2006/relationships/slideLayout" Target="../slideLayouts/slideLayout12.xml"/></Relationships>
</file>

<file path=ppt/slides/_rels/slide8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81.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8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82.xml"/><Relationship Id="rId1" Type="http://schemas.openxmlformats.org/officeDocument/2006/relationships/slideLayout" Target="../slideLayouts/slideLayout12.xml"/></Relationships>
</file>

<file path=ppt/slides/_rels/slide8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83.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8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84.xml"/><Relationship Id="rId1" Type="http://schemas.openxmlformats.org/officeDocument/2006/relationships/slideLayout" Target="../slideLayouts/slideLayout12.xml"/></Relationships>
</file>

<file path=ppt/slides/_rels/slide8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85.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8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86.xml"/><Relationship Id="rId1" Type="http://schemas.openxmlformats.org/officeDocument/2006/relationships/slideLayout" Target="../slideLayouts/slideLayout12.xml"/></Relationships>
</file>

<file path=ppt/slides/_rels/slide8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87.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8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88.xml"/><Relationship Id="rId1" Type="http://schemas.openxmlformats.org/officeDocument/2006/relationships/slideLayout" Target="../slideLayouts/slideLayout12.xml"/></Relationships>
</file>

<file path=ppt/slides/_rels/slide8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89.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9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90.xml"/><Relationship Id="rId1" Type="http://schemas.openxmlformats.org/officeDocument/2006/relationships/slideLayout" Target="../slideLayouts/slideLayout12.xml"/></Relationships>
</file>

<file path=ppt/slides/_rels/slide91.xml.rels><?xml version="1.0" encoding="UTF-8" standalone="yes"?>
<Relationships xmlns="http://schemas.openxmlformats.org/package/2006/relationships"><Relationship Id="rId3" Type="http://schemas.openxmlformats.org/officeDocument/2006/relationships/image" Target="../media/image18.jpeg"/><Relationship Id="rId7" Type="http://schemas.openxmlformats.org/officeDocument/2006/relationships/image" Target="../media/image30.png"/><Relationship Id="rId2" Type="http://schemas.openxmlformats.org/officeDocument/2006/relationships/notesSlide" Target="../notesSlides/notesSlide91.xml"/><Relationship Id="rId1" Type="http://schemas.openxmlformats.org/officeDocument/2006/relationships/slideLayout" Target="../slideLayouts/slideLayout12.xml"/><Relationship Id="rId6" Type="http://schemas.openxmlformats.org/officeDocument/2006/relationships/hyperlink" Target="http://www.hemdatyamim.022.co.il/BRPortal/br/P102.jsp?arc=809944" TargetMode="External"/><Relationship Id="rId5" Type="http://schemas.openxmlformats.org/officeDocument/2006/relationships/image" Target="../media/image29.jpeg"/><Relationship Id="rId4" Type="http://schemas.openxmlformats.org/officeDocument/2006/relationships/hyperlink" Target="http://www.hemdatyamim.022.co.i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250825" y="188913"/>
            <a:ext cx="8642350"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28493" y="2708920"/>
            <a:ext cx="2016224" cy="20162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מלבן 3"/>
          <p:cNvSpPr/>
          <p:nvPr/>
        </p:nvSpPr>
        <p:spPr>
          <a:xfrm>
            <a:off x="2350605" y="277941"/>
            <a:ext cx="4572000" cy="5675913"/>
          </a:xfrm>
          <a:prstGeom prst="rect">
            <a:avLst/>
          </a:prstGeom>
        </p:spPr>
        <p:txBody>
          <a:bodyPr>
            <a:spAutoFit/>
          </a:bodyPr>
          <a:lstStyle/>
          <a:p>
            <a:pPr algn="ctr">
              <a:defRPr/>
            </a:pPr>
            <a:r>
              <a:rPr lang="he-IL" sz="4400" b="1" spc="20" dirty="0">
                <a:ln>
                  <a:solidFill>
                    <a:prstClr val="black">
                      <a:alpha val="25000"/>
                    </a:prstClr>
                  </a:solidFill>
                </a:ln>
                <a:solidFill>
                  <a:srgbClr val="C0504D">
                    <a:lumMod val="75000"/>
                    <a:alpha val="89000"/>
                  </a:srgbClr>
                </a:solidFill>
                <a:effectLst>
                  <a:glow rad="50800">
                    <a:srgbClr val="F79646">
                      <a:lumMod val="40000"/>
                      <a:lumOff val="60000"/>
                      <a:alpha val="42000"/>
                    </a:srgbClr>
                  </a:glow>
                </a:effectLst>
                <a:latin typeface="David" pitchFamily="34" charset="-79"/>
                <a:cs typeface="David" pitchFamily="34" charset="-79"/>
              </a:rPr>
              <a:t>מצגת </a:t>
            </a:r>
          </a:p>
          <a:p>
            <a:pPr algn="ctr">
              <a:lnSpc>
                <a:spcPts val="12000"/>
              </a:lnSpc>
              <a:defRPr/>
            </a:pPr>
            <a:r>
              <a:rPr lang="he-IL" sz="11500" b="1" spc="20" dirty="0">
                <a:ln>
                  <a:solidFill>
                    <a:prstClr val="black">
                      <a:alpha val="25000"/>
                    </a:prstClr>
                  </a:solidFill>
                </a:ln>
                <a:solidFill>
                  <a:srgbClr val="C0504D">
                    <a:lumMod val="75000"/>
                    <a:alpha val="89000"/>
                  </a:srgbClr>
                </a:solidFill>
                <a:effectLst>
                  <a:glow rad="50800">
                    <a:srgbClr val="F79646">
                      <a:lumMod val="40000"/>
                      <a:lumOff val="60000"/>
                      <a:alpha val="42000"/>
                    </a:srgbClr>
                  </a:glow>
                </a:effectLst>
                <a:latin typeface="David" pitchFamily="34" charset="-79"/>
                <a:cs typeface="David" pitchFamily="34" charset="-79"/>
              </a:rPr>
              <a:t>סוכות</a:t>
            </a:r>
          </a:p>
          <a:p>
            <a:pPr algn="ctr">
              <a:defRPr/>
            </a:pPr>
            <a:endParaRPr lang="he-IL" sz="4400" b="1" spc="20" dirty="0">
              <a:ln>
                <a:solidFill>
                  <a:prstClr val="black">
                    <a:alpha val="25000"/>
                  </a:prstClr>
                </a:solidFill>
              </a:ln>
              <a:solidFill>
                <a:srgbClr val="C0504D">
                  <a:lumMod val="75000"/>
                  <a:alpha val="89000"/>
                </a:srgbClr>
              </a:solidFill>
              <a:effectLst>
                <a:glow rad="50800">
                  <a:srgbClr val="F79646">
                    <a:lumMod val="40000"/>
                    <a:lumOff val="60000"/>
                    <a:alpha val="42000"/>
                  </a:srgbClr>
                </a:glow>
              </a:effectLst>
              <a:latin typeface="David" pitchFamily="34" charset="-79"/>
              <a:cs typeface="David" pitchFamily="34" charset="-79"/>
            </a:endParaRPr>
          </a:p>
          <a:p>
            <a:pPr algn="ctr">
              <a:defRPr/>
            </a:pPr>
            <a:endParaRPr lang="he-IL" sz="4400" b="1" spc="20" dirty="0">
              <a:ln>
                <a:solidFill>
                  <a:prstClr val="black">
                    <a:alpha val="25000"/>
                  </a:prstClr>
                </a:solidFill>
              </a:ln>
              <a:solidFill>
                <a:srgbClr val="C0504D">
                  <a:lumMod val="75000"/>
                  <a:alpha val="89000"/>
                </a:srgbClr>
              </a:solidFill>
              <a:effectLst>
                <a:glow rad="50800">
                  <a:srgbClr val="F79646">
                    <a:lumMod val="40000"/>
                    <a:lumOff val="60000"/>
                    <a:alpha val="42000"/>
                  </a:srgbClr>
                </a:glow>
              </a:effectLst>
              <a:latin typeface="David" pitchFamily="34" charset="-79"/>
              <a:cs typeface="David" pitchFamily="34" charset="-79"/>
            </a:endParaRPr>
          </a:p>
          <a:p>
            <a:pPr algn="ctr">
              <a:defRPr/>
            </a:pPr>
            <a:endParaRPr lang="he-IL" sz="4400" b="1" spc="20" dirty="0">
              <a:ln>
                <a:solidFill>
                  <a:prstClr val="black">
                    <a:alpha val="25000"/>
                  </a:prstClr>
                </a:solidFill>
              </a:ln>
              <a:solidFill>
                <a:srgbClr val="C0504D">
                  <a:lumMod val="75000"/>
                  <a:alpha val="89000"/>
                </a:srgbClr>
              </a:solidFill>
              <a:effectLst>
                <a:glow rad="50800">
                  <a:srgbClr val="F79646">
                    <a:lumMod val="40000"/>
                    <a:lumOff val="60000"/>
                    <a:alpha val="42000"/>
                  </a:srgbClr>
                </a:glow>
              </a:effectLst>
              <a:latin typeface="David" pitchFamily="34" charset="-79"/>
              <a:cs typeface="David" pitchFamily="34" charset="-79"/>
            </a:endParaRPr>
          </a:p>
          <a:p>
            <a:pPr algn="ctr">
              <a:defRPr/>
            </a:pPr>
            <a:endParaRPr lang="he-IL" sz="4400" b="1" spc="20" dirty="0">
              <a:ln>
                <a:solidFill>
                  <a:prstClr val="black">
                    <a:alpha val="25000"/>
                  </a:prstClr>
                </a:solidFill>
              </a:ln>
              <a:solidFill>
                <a:srgbClr val="C0504D">
                  <a:lumMod val="75000"/>
                  <a:alpha val="89000"/>
                </a:srgbClr>
              </a:solidFill>
              <a:effectLst>
                <a:glow rad="50800">
                  <a:srgbClr val="F79646">
                    <a:lumMod val="40000"/>
                    <a:lumOff val="60000"/>
                    <a:alpha val="42000"/>
                  </a:srgbClr>
                </a:glow>
              </a:effectLst>
              <a:latin typeface="David" pitchFamily="34" charset="-79"/>
              <a:cs typeface="David" pitchFamily="34" charset="-79"/>
            </a:endParaRPr>
          </a:p>
          <a:p>
            <a:pPr algn="ctr">
              <a:lnSpc>
                <a:spcPts val="120"/>
              </a:lnSpc>
              <a:defRPr/>
            </a:pPr>
            <a:r>
              <a:rPr lang="he-IL" sz="4400" b="1" spc="20" dirty="0">
                <a:ln>
                  <a:solidFill>
                    <a:prstClr val="black">
                      <a:alpha val="25000"/>
                    </a:prstClr>
                  </a:solidFill>
                </a:ln>
                <a:solidFill>
                  <a:srgbClr val="C0504D">
                    <a:lumMod val="75000"/>
                    <a:alpha val="89000"/>
                  </a:srgbClr>
                </a:solidFill>
                <a:effectLst>
                  <a:glow rad="50800">
                    <a:srgbClr val="F79646">
                      <a:lumMod val="40000"/>
                      <a:lumOff val="60000"/>
                      <a:alpha val="42000"/>
                    </a:srgbClr>
                  </a:glow>
                </a:effectLst>
                <a:latin typeface="David" pitchFamily="34" charset="-79"/>
                <a:cs typeface="David" pitchFamily="34" charset="-79"/>
              </a:rPr>
              <a:t>חזרה וסיכום</a:t>
            </a:r>
          </a:p>
          <a:p>
            <a:pPr algn="ctr">
              <a:defRPr/>
            </a:pPr>
            <a:endParaRPr lang="he-IL" sz="900" b="1" spc="20" dirty="0">
              <a:ln>
                <a:solidFill>
                  <a:prstClr val="black">
                    <a:alpha val="25000"/>
                  </a:prstClr>
                </a:solidFill>
              </a:ln>
              <a:solidFill>
                <a:srgbClr val="C0504D">
                  <a:lumMod val="75000"/>
                  <a:alpha val="89000"/>
                </a:srgbClr>
              </a:solidFill>
              <a:effectLst>
                <a:glow rad="50800">
                  <a:srgbClr val="F79646">
                    <a:lumMod val="40000"/>
                    <a:lumOff val="60000"/>
                    <a:alpha val="42000"/>
                  </a:srgbClr>
                </a:glow>
              </a:effectLst>
              <a:latin typeface="David" pitchFamily="34" charset="-79"/>
              <a:cs typeface="David" pitchFamily="34" charset="-79"/>
            </a:endParaRPr>
          </a:p>
          <a:p>
            <a:pPr algn="ctr">
              <a:defRPr/>
            </a:pPr>
            <a:endParaRPr lang="he-IL" sz="900" b="1" spc="20" dirty="0">
              <a:ln>
                <a:solidFill>
                  <a:prstClr val="black">
                    <a:alpha val="25000"/>
                  </a:prstClr>
                </a:solidFill>
              </a:ln>
              <a:solidFill>
                <a:srgbClr val="C0504D">
                  <a:lumMod val="75000"/>
                  <a:alpha val="89000"/>
                </a:srgbClr>
              </a:solidFill>
              <a:effectLst>
                <a:glow rad="50800">
                  <a:srgbClr val="F79646">
                    <a:lumMod val="40000"/>
                    <a:lumOff val="60000"/>
                    <a:alpha val="42000"/>
                  </a:srgbClr>
                </a:glow>
              </a:effectLst>
              <a:latin typeface="David" pitchFamily="34" charset="-79"/>
              <a:cs typeface="David" pitchFamily="34" charset="-79"/>
            </a:endParaRPr>
          </a:p>
          <a:p>
            <a:pPr algn="ctr">
              <a:defRPr/>
            </a:pPr>
            <a:r>
              <a:rPr lang="he-IL" sz="2400" b="1" spc="20" dirty="0">
                <a:ln>
                  <a:solidFill>
                    <a:prstClr val="black">
                      <a:alpha val="25000"/>
                    </a:prstClr>
                  </a:solidFill>
                </a:ln>
                <a:solidFill>
                  <a:srgbClr val="C0504D">
                    <a:lumMod val="75000"/>
                    <a:alpha val="89000"/>
                  </a:srgbClr>
                </a:solidFill>
                <a:effectLst>
                  <a:glow rad="50800">
                    <a:srgbClr val="F79646">
                      <a:lumMod val="40000"/>
                      <a:lumOff val="60000"/>
                      <a:alpha val="42000"/>
                    </a:srgbClr>
                  </a:glow>
                </a:effectLst>
                <a:latin typeface="David" pitchFamily="34" charset="-79"/>
                <a:cs typeface="David" pitchFamily="34" charset="-79"/>
              </a:rPr>
              <a:t>מאת: אמנון פרנקל</a:t>
            </a:r>
          </a:p>
        </p:txBody>
      </p:sp>
      <p:pic>
        <p:nvPicPr>
          <p:cNvPr id="15" name="Picture 2" descr="D:\DOC\!\!\אתר חמדת ימים\כריכה חמדת ימים חלק ב'.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5204" y="981075"/>
            <a:ext cx="1224508" cy="1735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Box 28"/>
          <p:cNvSpPr txBox="1">
            <a:spLocks noChangeArrowheads="1"/>
          </p:cNvSpPr>
          <p:nvPr/>
        </p:nvSpPr>
        <p:spPr bwMode="auto">
          <a:xfrm>
            <a:off x="539750" y="404813"/>
            <a:ext cx="1839913"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fontAlgn="base" hangingPunct="1">
              <a:spcBef>
                <a:spcPct val="0"/>
              </a:spcBef>
              <a:spcAft>
                <a:spcPct val="0"/>
              </a:spcAft>
            </a:pPr>
            <a:r>
              <a:rPr lang="he-IL" sz="1400" b="1" dirty="0">
                <a:solidFill>
                  <a:prstClr val="black"/>
                </a:solidFill>
              </a:rPr>
              <a:t>© חומרי עזר בהוראה מאתר </a:t>
            </a:r>
            <a:r>
              <a:rPr lang="he-IL" sz="1400" b="1" dirty="0">
                <a:solidFill>
                  <a:prstClr val="black"/>
                </a:solidFill>
                <a:hlinkClick r:id="rId5"/>
              </a:rPr>
              <a:t>חמדת ימים</a:t>
            </a:r>
            <a:endParaRPr lang="he-IL" sz="1400" b="1" dirty="0">
              <a:solidFill>
                <a:prstClr val="black"/>
              </a:solidFill>
            </a:endParaRPr>
          </a:p>
          <a:p>
            <a:pPr eaLnBrk="1" fontAlgn="base" hangingPunct="1">
              <a:spcBef>
                <a:spcPct val="0"/>
              </a:spcBef>
              <a:spcAft>
                <a:spcPct val="0"/>
              </a:spcAft>
            </a:pPr>
            <a:endParaRPr lang="he-IL" sz="1400" b="1" dirty="0">
              <a:solidFill>
                <a:prstClr val="black"/>
              </a:solidFill>
            </a:endParaRPr>
          </a:p>
        </p:txBody>
      </p:sp>
      <p:grpSp>
        <p:nvGrpSpPr>
          <p:cNvPr id="17" name="קבוצה 15"/>
          <p:cNvGrpSpPr>
            <a:grpSpLocks/>
          </p:cNvGrpSpPr>
          <p:nvPr/>
        </p:nvGrpSpPr>
        <p:grpSpPr bwMode="auto">
          <a:xfrm>
            <a:off x="303898" y="4869160"/>
            <a:ext cx="2539910" cy="1645097"/>
            <a:chOff x="4788024" y="2977708"/>
            <a:chExt cx="2481263" cy="1225550"/>
          </a:xfrm>
        </p:grpSpPr>
        <p:pic>
          <p:nvPicPr>
            <p:cNvPr id="19" name="Picture 2">
              <a:hlinkClick r:id="" action="ppaction://hlinkshowjump?jump=nextslide"/>
            </p:cNvPr>
            <p:cNvPicPr>
              <a:picLocks noChangeAspect="1" noChangeArrowheads="1"/>
            </p:cNvPicPr>
            <p:nvPr/>
          </p:nvPicPr>
          <p:blipFill>
            <a:blip r:embed="rId6"/>
            <a:srcRect/>
            <a:stretch>
              <a:fillRect/>
            </a:stretch>
          </p:blipFill>
          <p:spPr bwMode="auto">
            <a:xfrm>
              <a:off x="4788024" y="2977708"/>
              <a:ext cx="2481263" cy="1225550"/>
            </a:xfrm>
            <a:prstGeom prst="rect">
              <a:avLst/>
            </a:prstGeom>
            <a:noFill/>
            <a:ln w="9525">
              <a:noFill/>
              <a:miter lim="800000"/>
              <a:headEnd/>
              <a:tailEnd/>
            </a:ln>
          </p:spPr>
        </p:pic>
        <p:sp>
          <p:nvSpPr>
            <p:cNvPr id="20" name="TextBox 19">
              <a:hlinkClick r:id="" action="ppaction://hlinkshowjump?jump=nextslide"/>
            </p:cNvPr>
            <p:cNvSpPr txBox="1"/>
            <p:nvPr/>
          </p:nvSpPr>
          <p:spPr>
            <a:xfrm>
              <a:off x="5200563" y="3373151"/>
              <a:ext cx="1656184" cy="484905"/>
            </a:xfrm>
            <a:prstGeom prst="rect">
              <a:avLst/>
            </a:prstGeom>
            <a:noFill/>
          </p:spPr>
          <p:txBody>
            <a:bodyPr rtlCol="1">
              <a:spAutoFit/>
            </a:bodyPr>
            <a:lstStyle/>
            <a:p>
              <a:pPr algn="ctr">
                <a:defRPr/>
              </a:pPr>
              <a:r>
                <a:rPr lang="he-IL" sz="4000" b="1" spc="20" dirty="0">
                  <a:ln>
                    <a:solidFill>
                      <a:srgbClr val="1F497D"/>
                    </a:solidFill>
                  </a:ln>
                  <a:solidFill>
                    <a:srgbClr val="1F497D">
                      <a:lumMod val="75000"/>
                    </a:srgbClr>
                  </a:solidFill>
                  <a:latin typeface="David" pitchFamily="34" charset="-79"/>
                  <a:cs typeface="David" pitchFamily="34" charset="-79"/>
                </a:rPr>
                <a:t>התחל</a:t>
              </a:r>
            </a:p>
          </p:txBody>
        </p:sp>
      </p:grpSp>
      <p:sp>
        <p:nvSpPr>
          <p:cNvPr id="23" name="מלבן מעוגל 22"/>
          <p:cNvSpPr/>
          <p:nvPr/>
        </p:nvSpPr>
        <p:spPr>
          <a:xfrm>
            <a:off x="6660232" y="-747464"/>
            <a:ext cx="1799977" cy="1556450"/>
          </a:xfrm>
          <a:prstGeom prst="roundRect">
            <a:avLst>
              <a:gd name="adj" fmla="val 8118"/>
            </a:avLst>
          </a:prstGeom>
          <a:solidFill>
            <a:srgbClr val="0E8DF6"/>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108000" rIns="36000" bIns="108000" rtlCol="1" anchor="b" anchorCtr="0"/>
          <a:lstStyle/>
          <a:p>
            <a:pPr algn="ctr" fontAlgn="auto">
              <a:spcBef>
                <a:spcPts val="0"/>
              </a:spcBef>
              <a:spcAft>
                <a:spcPts val="0"/>
              </a:spcAft>
              <a:defRPr/>
            </a:pPr>
            <a:endParaRPr lang="he-IL" sz="1200" b="1" spc="20" dirty="0">
              <a:ln w="3175">
                <a:noFill/>
              </a:ln>
              <a:solidFill>
                <a:srgbClr val="FFFFFF"/>
              </a:solidFill>
              <a:effectLst>
                <a:glow>
                  <a:srgbClr val="DE6B0C">
                    <a:lumMod val="75000"/>
                  </a:srgbClr>
                </a:glow>
              </a:effectLst>
              <a:latin typeface="David" pitchFamily="34" charset="-79"/>
            </a:endParaRPr>
          </a:p>
          <a:p>
            <a:pPr algn="ctr" fontAlgn="auto">
              <a:spcBef>
                <a:spcPts val="0"/>
              </a:spcBef>
              <a:spcAft>
                <a:spcPts val="0"/>
              </a:spcAft>
              <a:defRPr/>
            </a:pPr>
            <a:r>
              <a:rPr lang="he-IL" sz="1200" b="1" spc="20" dirty="0">
                <a:ln w="3175">
                  <a:noFill/>
                </a:ln>
                <a:solidFill>
                  <a:srgbClr val="FFFFFF"/>
                </a:solidFill>
                <a:effectLst>
                  <a:glow>
                    <a:srgbClr val="DE6B0C">
                      <a:lumMod val="75000"/>
                    </a:srgbClr>
                  </a:glow>
                </a:effectLst>
                <a:latin typeface="David" pitchFamily="34" charset="-79"/>
              </a:rPr>
              <a:t>רשימת מספרי עמודים</a:t>
            </a:r>
          </a:p>
          <a:p>
            <a:pPr algn="ctr" fontAlgn="auto">
              <a:spcBef>
                <a:spcPts val="0"/>
              </a:spcBef>
              <a:spcAft>
                <a:spcPts val="0"/>
              </a:spcAft>
              <a:defRPr/>
            </a:pPr>
            <a:r>
              <a:rPr lang="he-IL" sz="1200" b="1" spc="20" dirty="0">
                <a:ln w="3175">
                  <a:noFill/>
                </a:ln>
                <a:solidFill>
                  <a:srgbClr val="FFFFFF"/>
                </a:solidFill>
                <a:effectLst>
                  <a:glow>
                    <a:srgbClr val="DE6B0C">
                      <a:lumMod val="75000"/>
                    </a:srgbClr>
                  </a:glow>
                </a:effectLst>
                <a:latin typeface="David" pitchFamily="34" charset="-79"/>
              </a:rPr>
              <a:t>בספר פניני הלכה סוכות</a:t>
            </a:r>
            <a:endParaRPr lang="he-IL" sz="500" b="1" spc="20" dirty="0">
              <a:ln w="3175">
                <a:noFill/>
              </a:ln>
              <a:solidFill>
                <a:srgbClr val="FFFFFF"/>
              </a:solidFill>
              <a:effectLst>
                <a:glow>
                  <a:srgbClr val="DE6B0C">
                    <a:lumMod val="75000"/>
                  </a:srgbClr>
                </a:glow>
              </a:effectLst>
              <a:latin typeface="David" pitchFamily="34" charset="-79"/>
            </a:endParaRPr>
          </a:p>
          <a:p>
            <a:pPr algn="ctr" fontAlgn="auto">
              <a:spcBef>
                <a:spcPts val="0"/>
              </a:spcBef>
              <a:spcAft>
                <a:spcPts val="0"/>
              </a:spcAft>
              <a:defRPr/>
            </a:pPr>
            <a:endParaRPr lang="he-IL" sz="400" b="1" spc="20" dirty="0">
              <a:ln w="3175">
                <a:noFill/>
              </a:ln>
              <a:solidFill>
                <a:srgbClr val="FFFFFF"/>
              </a:solidFill>
              <a:effectLst>
                <a:glow>
                  <a:srgbClr val="DE6B0C">
                    <a:lumMod val="75000"/>
                  </a:srgbClr>
                </a:glow>
              </a:effectLst>
              <a:latin typeface="David" pitchFamily="34" charset="-79"/>
            </a:endParaRPr>
          </a:p>
          <a:p>
            <a:pPr fontAlgn="auto">
              <a:spcBef>
                <a:spcPts val="0"/>
              </a:spcBef>
              <a:spcAft>
                <a:spcPts val="0"/>
              </a:spcAft>
              <a:defRPr/>
            </a:pPr>
            <a:r>
              <a:rPr lang="he-IL" sz="1200" spc="20" dirty="0">
                <a:ln w="3175">
                  <a:noFill/>
                </a:ln>
                <a:solidFill>
                  <a:srgbClr val="FFFFFF"/>
                </a:solidFill>
                <a:effectLst>
                  <a:glow>
                    <a:srgbClr val="DE6B0C">
                      <a:lumMod val="75000"/>
                    </a:srgbClr>
                  </a:glow>
                </a:effectLst>
                <a:latin typeface="David" pitchFamily="34" charset="-79"/>
              </a:rPr>
              <a:t>     לחץ לפתיחה</a:t>
            </a:r>
            <a:endParaRPr lang="he-IL" sz="1100" dirty="0">
              <a:solidFill>
                <a:srgbClr val="FFFFFF"/>
              </a:solidFill>
            </a:endParaRPr>
          </a:p>
        </p:txBody>
      </p:sp>
      <p:graphicFrame>
        <p:nvGraphicFramePr>
          <p:cNvPr id="24" name="Group 477"/>
          <p:cNvGraphicFramePr>
            <a:graphicFrameLocks noGrp="1"/>
          </p:cNvGraphicFramePr>
          <p:nvPr>
            <p:extLst>
              <p:ext uri="{D42A27DB-BD31-4B8C-83A1-F6EECF244321}">
                <p14:modId xmlns:p14="http://schemas.microsoft.com/office/powerpoint/2010/main" val="327679766"/>
              </p:ext>
            </p:extLst>
          </p:nvPr>
        </p:nvGraphicFramePr>
        <p:xfrm>
          <a:off x="6372200" y="764704"/>
          <a:ext cx="1295400" cy="5126520"/>
        </p:xfrm>
        <a:graphic>
          <a:graphicData uri="http://schemas.openxmlformats.org/drawingml/2006/table">
            <a:tbl>
              <a:tblPr rtl="1"/>
              <a:tblGrid>
                <a:gridCol w="647700">
                  <a:extLst>
                    <a:ext uri="{9D8B030D-6E8A-4147-A177-3AD203B41FA5}">
                      <a16:colId xmlns:a16="http://schemas.microsoft.com/office/drawing/2014/main" val="20000"/>
                    </a:ext>
                  </a:extLst>
                </a:gridCol>
                <a:gridCol w="647700">
                  <a:extLst>
                    <a:ext uri="{9D8B030D-6E8A-4147-A177-3AD203B41FA5}">
                      <a16:colId xmlns:a16="http://schemas.microsoft.com/office/drawing/2014/main" val="20001"/>
                    </a:ext>
                  </a:extLst>
                </a:gridCol>
              </a:tblGrid>
              <a:tr h="269875">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1600" b="1" i="0" u="none" strike="noStrike" cap="none" normalizeH="0" baseline="0" dirty="0">
                          <a:ln>
                            <a:noFill/>
                          </a:ln>
                          <a:solidFill>
                            <a:srgbClr val="17375E"/>
                          </a:solidFill>
                          <a:effectLst/>
                          <a:latin typeface="Calibri" pitchFamily="34" charset="0"/>
                          <a:cs typeface="David" pitchFamily="2" charset="-79"/>
                        </a:rPr>
                        <a:t>שאלה</a:t>
                      </a:r>
                      <a:endParaRPr kumimoji="0" lang="he-IL" sz="1800" b="1" i="0" u="none" strike="noStrike" cap="none" normalizeH="0" baseline="0" dirty="0">
                        <a:ln>
                          <a:noFill/>
                        </a:ln>
                        <a:solidFill>
                          <a:srgbClr val="17375E"/>
                        </a:solidFill>
                        <a:effectLst/>
                        <a:latin typeface="Calibri" pitchFamily="34" charset="0"/>
                        <a:cs typeface="David" pitchFamily="2" charset="-79"/>
                      </a:endParaRP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1600" b="1" i="0" u="none" strike="noStrike" cap="none" normalizeH="0" baseline="0">
                          <a:ln>
                            <a:noFill/>
                          </a:ln>
                          <a:solidFill>
                            <a:srgbClr val="17375E"/>
                          </a:solidFill>
                          <a:effectLst/>
                          <a:latin typeface="Calibri" pitchFamily="34" charset="0"/>
                          <a:cs typeface="David" pitchFamily="2" charset="-79"/>
                        </a:rPr>
                        <a:t>עמוד</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0"/>
                  </a:ext>
                </a:extLst>
              </a:tr>
              <a:tr h="187325">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24</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50</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1"/>
                  </a:ext>
                </a:extLst>
              </a:tr>
              <a:tr h="187325">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25</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36</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2"/>
                  </a:ext>
                </a:extLst>
              </a:tr>
              <a:tr h="187325">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26</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37</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3"/>
                  </a:ext>
                </a:extLst>
              </a:tr>
              <a:tr h="187325">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27</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defRPr/>
                      </a:pPr>
                      <a:r>
                        <a:rPr kumimoji="0" lang="he-IL" sz="900" b="1" i="0" u="none" strike="noStrike" cap="none" normalizeH="0" baseline="0" dirty="0">
                          <a:ln>
                            <a:noFill/>
                          </a:ln>
                          <a:solidFill>
                            <a:srgbClr val="7F7F7F"/>
                          </a:solidFill>
                          <a:effectLst/>
                          <a:latin typeface="Calibri" pitchFamily="34" charset="0"/>
                          <a:cs typeface="Arial" charset="0"/>
                        </a:rPr>
                        <a:t>52</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4"/>
                  </a:ext>
                </a:extLst>
              </a:tr>
              <a:tr h="187325">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28</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52</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5"/>
                  </a:ext>
                </a:extLst>
              </a:tr>
              <a:tr h="187325">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29</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52</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6"/>
                  </a:ext>
                </a:extLst>
              </a:tr>
              <a:tr h="187325">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30</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54</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7"/>
                  </a:ext>
                </a:extLst>
              </a:tr>
              <a:tr h="187325">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31</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56</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8"/>
                  </a:ext>
                </a:extLst>
              </a:tr>
              <a:tr h="187325">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32</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65</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9"/>
                  </a:ext>
                </a:extLst>
              </a:tr>
              <a:tr h="187325">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33</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65</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10"/>
                  </a:ext>
                </a:extLst>
              </a:tr>
              <a:tr h="187325">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34</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67</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11"/>
                  </a:ext>
                </a:extLst>
              </a:tr>
              <a:tr h="187325">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35</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61</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12"/>
                  </a:ext>
                </a:extLst>
              </a:tr>
              <a:tr h="187325">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36</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68</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13"/>
                  </a:ext>
                </a:extLst>
              </a:tr>
              <a:tr h="187325">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37</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70</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14"/>
                  </a:ext>
                </a:extLst>
              </a:tr>
              <a:tr h="187325">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38</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72</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15"/>
                  </a:ext>
                </a:extLst>
              </a:tr>
              <a:tr h="187325">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39</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73</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16"/>
                  </a:ext>
                </a:extLst>
              </a:tr>
              <a:tr h="187325">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40</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75</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17"/>
                  </a:ext>
                </a:extLst>
              </a:tr>
              <a:tr h="187325">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41</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62</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18"/>
                  </a:ext>
                </a:extLst>
              </a:tr>
              <a:tr h="187325">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42</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63</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19"/>
                  </a:ext>
                </a:extLst>
              </a:tr>
              <a:tr h="187325">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43</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64</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20"/>
                  </a:ext>
                </a:extLst>
              </a:tr>
              <a:tr h="187325">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44</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78</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21"/>
                  </a:ext>
                </a:extLst>
              </a:tr>
              <a:tr h="187325">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45</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86</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22"/>
                  </a:ext>
                </a:extLst>
              </a:tr>
              <a:tr h="187325">
                <a:tc>
                  <a:txBody>
                    <a:bodyPr/>
                    <a:lstStyle/>
                    <a:p>
                      <a:pPr marL="0" marR="0" lvl="0" indent="0" algn="ctr" defTabSz="914400" rtl="1" eaLnBrk="1" fontAlgn="base" latinLnBrk="0" hangingPunct="1">
                        <a:lnSpc>
                          <a:spcPct val="100000"/>
                        </a:lnSpc>
                        <a:spcBef>
                          <a:spcPct val="0"/>
                        </a:spcBef>
                        <a:spcAft>
                          <a:spcPct val="0"/>
                        </a:spcAft>
                        <a:buClrTx/>
                        <a:buSzTx/>
                        <a:buFontTx/>
                        <a:buNone/>
                        <a:tabLst/>
                      </a:pPr>
                      <a:endParaRPr kumimoji="0" lang="he-IL" sz="900" b="1" i="0" u="none" strike="noStrike" cap="none" normalizeH="0" baseline="0" dirty="0">
                        <a:ln>
                          <a:noFill/>
                        </a:ln>
                        <a:solidFill>
                          <a:srgbClr val="7F7F7F"/>
                        </a:solidFill>
                        <a:effectLst/>
                        <a:latin typeface="Calibri" pitchFamily="34" charset="0"/>
                        <a:cs typeface="Arial" charset="0"/>
                      </a:endParaRP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endParaRPr kumimoji="0" lang="he-IL" sz="900" b="1" i="0" u="none" strike="noStrike" cap="none" normalizeH="0" baseline="0" dirty="0">
                        <a:ln>
                          <a:noFill/>
                        </a:ln>
                        <a:solidFill>
                          <a:srgbClr val="7F7F7F"/>
                        </a:solidFill>
                        <a:effectLst/>
                        <a:latin typeface="Calibri" pitchFamily="34" charset="0"/>
                        <a:cs typeface="Arial" charset="0"/>
                      </a:endParaRP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23"/>
                  </a:ext>
                </a:extLst>
              </a:tr>
            </a:tbl>
          </a:graphicData>
        </a:graphic>
      </p:graphicFrame>
      <p:sp>
        <p:nvSpPr>
          <p:cNvPr id="25" name="מלבן 24"/>
          <p:cNvSpPr/>
          <p:nvPr/>
        </p:nvSpPr>
        <p:spPr>
          <a:xfrm>
            <a:off x="6423825" y="5691708"/>
            <a:ext cx="574675" cy="2032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36000" rtlCol="1" anchor="ctr"/>
          <a:lstStyle/>
          <a:p>
            <a:pPr algn="ctr" fontAlgn="auto">
              <a:spcBef>
                <a:spcPts val="0"/>
              </a:spcBef>
              <a:spcAft>
                <a:spcPts val="0"/>
              </a:spcAft>
              <a:defRPr/>
            </a:pPr>
            <a:r>
              <a:rPr lang="he-IL" dirty="0">
                <a:solidFill>
                  <a:prstClr val="white"/>
                </a:solidFill>
              </a:rPr>
              <a:t>סגור</a:t>
            </a:r>
          </a:p>
        </p:txBody>
      </p:sp>
      <p:sp>
        <p:nvSpPr>
          <p:cNvPr id="26" name="TextBox 25"/>
          <p:cNvSpPr txBox="1">
            <a:spLocks noChangeArrowheads="1"/>
          </p:cNvSpPr>
          <p:nvPr/>
        </p:nvSpPr>
        <p:spPr bwMode="auto">
          <a:xfrm>
            <a:off x="6496492" y="-435626"/>
            <a:ext cx="1803895" cy="1200329"/>
          </a:xfrm>
          <a:prstGeom prst="rect">
            <a:avLst/>
          </a:prstGeom>
          <a:solidFill>
            <a:srgbClr val="FFFFFF">
              <a:alpha val="0"/>
            </a:srgbClr>
          </a:solidFill>
          <a:ln w="9525">
            <a:noFill/>
            <a:miter lim="800000"/>
            <a:headEnd/>
            <a:tailEnd/>
          </a:ln>
        </p:spPr>
        <p:txBody>
          <a:bodyPr wrap="square">
            <a:spAutoFit/>
          </a:bodyPr>
          <a:lstStyle/>
          <a:p>
            <a:r>
              <a:rPr lang="he-IL" dirty="0">
                <a:solidFill>
                  <a:srgbClr val="FF6600">
                    <a:alpha val="0"/>
                  </a:srgbClr>
                </a:solidFill>
                <a:latin typeface="Calibri" pitchFamily="34" charset="0"/>
              </a:rPr>
              <a:t>שקוף</a:t>
            </a:r>
          </a:p>
          <a:p>
            <a:endParaRPr lang="he-IL" dirty="0">
              <a:solidFill>
                <a:srgbClr val="FF6600"/>
              </a:solidFill>
              <a:latin typeface="Calibri" pitchFamily="34" charset="0"/>
            </a:endParaRPr>
          </a:p>
          <a:p>
            <a:endParaRPr lang="he-IL" dirty="0">
              <a:solidFill>
                <a:srgbClr val="FF6600"/>
              </a:solidFill>
              <a:latin typeface="Calibri" pitchFamily="34" charset="0"/>
            </a:endParaRPr>
          </a:p>
          <a:p>
            <a:endParaRPr lang="he-IL" dirty="0">
              <a:solidFill>
                <a:srgbClr val="FF6600"/>
              </a:solidFill>
              <a:latin typeface="Calibri" pitchFamily="34" charset="0"/>
            </a:endParaRPr>
          </a:p>
        </p:txBody>
      </p:sp>
      <p:graphicFrame>
        <p:nvGraphicFramePr>
          <p:cNvPr id="27" name="Group 436"/>
          <p:cNvGraphicFramePr>
            <a:graphicFrameLocks noGrp="1"/>
          </p:cNvGraphicFramePr>
          <p:nvPr>
            <p:extLst>
              <p:ext uri="{D42A27DB-BD31-4B8C-83A1-F6EECF244321}">
                <p14:modId xmlns:p14="http://schemas.microsoft.com/office/powerpoint/2010/main" val="3261478204"/>
              </p:ext>
            </p:extLst>
          </p:nvPr>
        </p:nvGraphicFramePr>
        <p:xfrm>
          <a:off x="7739509" y="764704"/>
          <a:ext cx="1296987" cy="5126520"/>
        </p:xfrm>
        <a:graphic>
          <a:graphicData uri="http://schemas.openxmlformats.org/drawingml/2006/table">
            <a:tbl>
              <a:tblPr rtl="1"/>
              <a:tblGrid>
                <a:gridCol w="647700">
                  <a:extLst>
                    <a:ext uri="{9D8B030D-6E8A-4147-A177-3AD203B41FA5}">
                      <a16:colId xmlns:a16="http://schemas.microsoft.com/office/drawing/2014/main" val="20000"/>
                    </a:ext>
                  </a:extLst>
                </a:gridCol>
                <a:gridCol w="649287">
                  <a:extLst>
                    <a:ext uri="{9D8B030D-6E8A-4147-A177-3AD203B41FA5}">
                      <a16:colId xmlns:a16="http://schemas.microsoft.com/office/drawing/2014/main" val="20001"/>
                    </a:ext>
                  </a:extLst>
                </a:gridCol>
              </a:tblGrid>
              <a:tr h="269875">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1600" b="1" i="0" u="none" strike="noStrike" cap="none" normalizeH="0" baseline="0" dirty="0">
                          <a:ln>
                            <a:noFill/>
                          </a:ln>
                          <a:solidFill>
                            <a:srgbClr val="17375E"/>
                          </a:solidFill>
                          <a:effectLst/>
                          <a:latin typeface="Calibri" pitchFamily="34" charset="0"/>
                          <a:cs typeface="David" pitchFamily="2" charset="-79"/>
                        </a:rPr>
                        <a:t>שאלה</a:t>
                      </a:r>
                      <a:endParaRPr kumimoji="0" lang="he-IL" sz="1800" b="1" i="0" u="none" strike="noStrike" cap="none" normalizeH="0" baseline="0" dirty="0">
                        <a:ln>
                          <a:noFill/>
                        </a:ln>
                        <a:solidFill>
                          <a:srgbClr val="17375E"/>
                        </a:solidFill>
                        <a:effectLst/>
                        <a:latin typeface="Calibri" pitchFamily="34" charset="0"/>
                        <a:cs typeface="David" pitchFamily="2" charset="-79"/>
                      </a:endParaRP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1600" b="1" i="0" u="none" strike="noStrike" cap="none" normalizeH="0" baseline="0">
                          <a:ln>
                            <a:noFill/>
                          </a:ln>
                          <a:solidFill>
                            <a:srgbClr val="17375E"/>
                          </a:solidFill>
                          <a:effectLst/>
                          <a:latin typeface="Calibri" pitchFamily="34" charset="0"/>
                          <a:cs typeface="David" pitchFamily="2" charset="-79"/>
                        </a:rPr>
                        <a:t>עמוד</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0"/>
                  </a:ext>
                </a:extLst>
              </a:tr>
              <a:tr h="187325">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a:ln>
                            <a:noFill/>
                          </a:ln>
                          <a:solidFill>
                            <a:srgbClr val="7F7F7F"/>
                          </a:solidFill>
                          <a:effectLst/>
                          <a:latin typeface="Calibri" pitchFamily="34" charset="0"/>
                          <a:cs typeface="Arial" charset="0"/>
                        </a:rPr>
                        <a:t>1</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30</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1"/>
                  </a:ext>
                </a:extLst>
              </a:tr>
              <a:tr h="187325">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a:ln>
                            <a:noFill/>
                          </a:ln>
                          <a:solidFill>
                            <a:srgbClr val="7F7F7F"/>
                          </a:solidFill>
                          <a:effectLst/>
                          <a:latin typeface="Calibri" pitchFamily="34" charset="0"/>
                          <a:cs typeface="Arial" charset="0"/>
                        </a:rPr>
                        <a:t>2</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31</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2"/>
                  </a:ext>
                </a:extLst>
              </a:tr>
              <a:tr h="187325">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3</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33</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3"/>
                  </a:ext>
                </a:extLst>
              </a:tr>
              <a:tr h="187325">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a:ln>
                            <a:noFill/>
                          </a:ln>
                          <a:solidFill>
                            <a:srgbClr val="7F7F7F"/>
                          </a:solidFill>
                          <a:effectLst/>
                          <a:latin typeface="Calibri" pitchFamily="34" charset="0"/>
                          <a:cs typeface="Arial" charset="0"/>
                        </a:rPr>
                        <a:t>4</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34</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4"/>
                  </a:ext>
                </a:extLst>
              </a:tr>
              <a:tr h="187325">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a:ln>
                            <a:noFill/>
                          </a:ln>
                          <a:solidFill>
                            <a:srgbClr val="7F7F7F"/>
                          </a:solidFill>
                          <a:effectLst/>
                          <a:latin typeface="Calibri" pitchFamily="34" charset="0"/>
                          <a:cs typeface="Arial" charset="0"/>
                        </a:rPr>
                        <a:t>5</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35</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5"/>
                  </a:ext>
                </a:extLst>
              </a:tr>
              <a:tr h="187325">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a:ln>
                            <a:noFill/>
                          </a:ln>
                          <a:solidFill>
                            <a:srgbClr val="7F7F7F"/>
                          </a:solidFill>
                          <a:effectLst/>
                          <a:latin typeface="Calibri" pitchFamily="34" charset="0"/>
                          <a:cs typeface="Arial" charset="0"/>
                        </a:rPr>
                        <a:t>6</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35</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6"/>
                  </a:ext>
                </a:extLst>
              </a:tr>
              <a:tr h="187325">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a:ln>
                            <a:noFill/>
                          </a:ln>
                          <a:solidFill>
                            <a:srgbClr val="7F7F7F"/>
                          </a:solidFill>
                          <a:effectLst/>
                          <a:latin typeface="Calibri" pitchFamily="34" charset="0"/>
                          <a:cs typeface="Arial" charset="0"/>
                        </a:rPr>
                        <a:t>7</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48</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7"/>
                  </a:ext>
                </a:extLst>
              </a:tr>
              <a:tr h="187325">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a:ln>
                            <a:noFill/>
                          </a:ln>
                          <a:solidFill>
                            <a:srgbClr val="7F7F7F"/>
                          </a:solidFill>
                          <a:effectLst/>
                          <a:latin typeface="Calibri" pitchFamily="34" charset="0"/>
                          <a:cs typeface="Arial" charset="0"/>
                        </a:rPr>
                        <a:t>8</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44</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8"/>
                  </a:ext>
                </a:extLst>
              </a:tr>
              <a:tr h="187325">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9</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45</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9"/>
                  </a:ext>
                </a:extLst>
              </a:tr>
              <a:tr h="187325">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a:ln>
                            <a:noFill/>
                          </a:ln>
                          <a:solidFill>
                            <a:srgbClr val="7F7F7F"/>
                          </a:solidFill>
                          <a:effectLst/>
                          <a:latin typeface="Calibri" pitchFamily="34" charset="0"/>
                          <a:cs typeface="Arial" charset="0"/>
                        </a:rPr>
                        <a:t>10</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36</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10"/>
                  </a:ext>
                </a:extLst>
              </a:tr>
              <a:tr h="187325">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a:ln>
                            <a:noFill/>
                          </a:ln>
                          <a:solidFill>
                            <a:srgbClr val="7F7F7F"/>
                          </a:solidFill>
                          <a:effectLst/>
                          <a:latin typeface="Calibri" pitchFamily="34" charset="0"/>
                          <a:cs typeface="Arial" charset="0"/>
                        </a:rPr>
                        <a:t>11</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34</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11"/>
                  </a:ext>
                </a:extLst>
              </a:tr>
              <a:tr h="187325">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a:ln>
                            <a:noFill/>
                          </a:ln>
                          <a:solidFill>
                            <a:srgbClr val="7F7F7F"/>
                          </a:solidFill>
                          <a:effectLst/>
                          <a:latin typeface="Calibri" pitchFamily="34" charset="0"/>
                          <a:cs typeface="Arial" charset="0"/>
                        </a:rPr>
                        <a:t>12</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38</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12"/>
                  </a:ext>
                </a:extLst>
              </a:tr>
              <a:tr h="187325">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a:ln>
                            <a:noFill/>
                          </a:ln>
                          <a:solidFill>
                            <a:srgbClr val="7F7F7F"/>
                          </a:solidFill>
                          <a:effectLst/>
                          <a:latin typeface="Calibri" pitchFamily="34" charset="0"/>
                          <a:cs typeface="Arial" charset="0"/>
                        </a:rPr>
                        <a:t>13</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38</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13"/>
                  </a:ext>
                </a:extLst>
              </a:tr>
              <a:tr h="187325">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a:ln>
                            <a:noFill/>
                          </a:ln>
                          <a:solidFill>
                            <a:srgbClr val="7F7F7F"/>
                          </a:solidFill>
                          <a:effectLst/>
                          <a:latin typeface="Calibri" pitchFamily="34" charset="0"/>
                          <a:cs typeface="Arial" charset="0"/>
                        </a:rPr>
                        <a:t>14</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39</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14"/>
                  </a:ext>
                </a:extLst>
              </a:tr>
              <a:tr h="187325">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a:ln>
                            <a:noFill/>
                          </a:ln>
                          <a:solidFill>
                            <a:srgbClr val="7F7F7F"/>
                          </a:solidFill>
                          <a:effectLst/>
                          <a:latin typeface="Calibri" pitchFamily="34" charset="0"/>
                          <a:cs typeface="Arial" charset="0"/>
                        </a:rPr>
                        <a:t>15</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40</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15"/>
                  </a:ext>
                </a:extLst>
              </a:tr>
              <a:tr h="187325">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a:ln>
                            <a:noFill/>
                          </a:ln>
                          <a:solidFill>
                            <a:srgbClr val="7F7F7F"/>
                          </a:solidFill>
                          <a:effectLst/>
                          <a:latin typeface="Calibri" pitchFamily="34" charset="0"/>
                          <a:cs typeface="Arial" charset="0"/>
                        </a:rPr>
                        <a:t>16</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41</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16"/>
                  </a:ext>
                </a:extLst>
              </a:tr>
              <a:tr h="187325">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a:ln>
                            <a:noFill/>
                          </a:ln>
                          <a:solidFill>
                            <a:srgbClr val="7F7F7F"/>
                          </a:solidFill>
                          <a:effectLst/>
                          <a:latin typeface="Calibri" pitchFamily="34" charset="0"/>
                          <a:cs typeface="Arial" charset="0"/>
                        </a:rPr>
                        <a:t>17</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42</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17"/>
                  </a:ext>
                </a:extLst>
              </a:tr>
              <a:tr h="187325">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a:ln>
                            <a:noFill/>
                          </a:ln>
                          <a:solidFill>
                            <a:srgbClr val="7F7F7F"/>
                          </a:solidFill>
                          <a:effectLst/>
                          <a:latin typeface="Calibri" pitchFamily="34" charset="0"/>
                          <a:cs typeface="Arial" charset="0"/>
                        </a:rPr>
                        <a:t>18</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90</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18"/>
                  </a:ext>
                </a:extLst>
              </a:tr>
              <a:tr h="187325">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a:ln>
                            <a:noFill/>
                          </a:ln>
                          <a:solidFill>
                            <a:srgbClr val="7F7F7F"/>
                          </a:solidFill>
                          <a:effectLst/>
                          <a:latin typeface="Calibri" pitchFamily="34" charset="0"/>
                          <a:cs typeface="Arial" charset="0"/>
                        </a:rPr>
                        <a:t>19</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42</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19"/>
                  </a:ext>
                </a:extLst>
              </a:tr>
              <a:tr h="187325">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a:ln>
                            <a:noFill/>
                          </a:ln>
                          <a:solidFill>
                            <a:srgbClr val="7F7F7F"/>
                          </a:solidFill>
                          <a:effectLst/>
                          <a:latin typeface="Calibri" pitchFamily="34" charset="0"/>
                          <a:cs typeface="Arial" charset="0"/>
                        </a:rPr>
                        <a:t>20</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51</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20"/>
                  </a:ext>
                </a:extLst>
              </a:tr>
              <a:tr h="187325">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a:ln>
                            <a:noFill/>
                          </a:ln>
                          <a:solidFill>
                            <a:srgbClr val="7F7F7F"/>
                          </a:solidFill>
                          <a:effectLst/>
                          <a:latin typeface="Calibri" pitchFamily="34" charset="0"/>
                          <a:cs typeface="Arial" charset="0"/>
                        </a:rPr>
                        <a:t>21</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46</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21"/>
                  </a:ext>
                </a:extLst>
              </a:tr>
              <a:tr h="187325">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a:ln>
                            <a:noFill/>
                          </a:ln>
                          <a:solidFill>
                            <a:srgbClr val="7F7F7F"/>
                          </a:solidFill>
                          <a:effectLst/>
                          <a:latin typeface="Calibri" pitchFamily="34" charset="0"/>
                          <a:cs typeface="Arial" charset="0"/>
                        </a:rPr>
                        <a:t>22</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47</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22"/>
                  </a:ext>
                </a:extLst>
              </a:tr>
              <a:tr h="187325">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a:ln>
                            <a:noFill/>
                          </a:ln>
                          <a:solidFill>
                            <a:srgbClr val="7F7F7F"/>
                          </a:solidFill>
                          <a:effectLst/>
                          <a:latin typeface="Calibri" pitchFamily="34" charset="0"/>
                          <a:cs typeface="Arial" charset="0"/>
                        </a:rPr>
                        <a:t>23</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he-IL" sz="900" b="1" i="0" u="none" strike="noStrike" cap="none" normalizeH="0" baseline="0" dirty="0">
                          <a:ln>
                            <a:noFill/>
                          </a:ln>
                          <a:solidFill>
                            <a:srgbClr val="7F7F7F"/>
                          </a:solidFill>
                          <a:effectLst/>
                          <a:latin typeface="Calibri" pitchFamily="34" charset="0"/>
                          <a:cs typeface="Arial" charset="0"/>
                        </a:rPr>
                        <a:t>51</a:t>
                      </a:r>
                    </a:p>
                  </a:txBody>
                  <a:tcPr marL="0" marR="0" marT="36000" marB="3600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23"/>
                  </a:ext>
                </a:extLst>
              </a:tr>
            </a:tbl>
          </a:graphicData>
        </a:graphic>
      </p:graphicFrame>
      <p:sp>
        <p:nvSpPr>
          <p:cNvPr id="18" name="TextBox 17"/>
          <p:cNvSpPr txBox="1"/>
          <p:nvPr/>
        </p:nvSpPr>
        <p:spPr>
          <a:xfrm rot="16200000">
            <a:off x="6925742" y="442110"/>
            <a:ext cx="576064" cy="369332"/>
          </a:xfrm>
          <a:prstGeom prst="rect">
            <a:avLst/>
          </a:prstGeom>
          <a:noFill/>
        </p:spPr>
        <p:txBody>
          <a:bodyPr rtlCol="1">
            <a:spAutoFit/>
          </a:bodyPr>
          <a:lstStyle/>
          <a:p>
            <a:pPr algn="ctr" fontAlgn="auto">
              <a:spcBef>
                <a:spcPts val="0"/>
              </a:spcBef>
              <a:spcAft>
                <a:spcPts val="0"/>
              </a:spcAft>
              <a:defRPr/>
            </a:pPr>
            <a:r>
              <a:rPr lang="he-IL" spc="-200" dirty="0">
                <a:ln w="3175">
                  <a:noFill/>
                </a:ln>
                <a:solidFill>
                  <a:srgbClr val="FFFFFF"/>
                </a:solidFill>
                <a:effectLst>
                  <a:glow>
                    <a:srgbClr val="DE6B0C">
                      <a:lumMod val="75000"/>
                    </a:srgbClr>
                  </a:glow>
                </a:effectLst>
                <a:latin typeface="David" pitchFamily="34" charset="-79"/>
                <a:cs typeface="+mn-cs"/>
              </a:rPr>
              <a:t>&gt;&gt;</a:t>
            </a:r>
            <a:endParaRPr lang="he-IL" spc="-200" dirty="0">
              <a:solidFill>
                <a:prstClr val="black"/>
              </a:solidFill>
              <a:latin typeface="+mn-lt"/>
              <a:cs typeface="+mn-cs"/>
            </a:endParaRPr>
          </a:p>
        </p:txBody>
      </p:sp>
      <p:sp>
        <p:nvSpPr>
          <p:cNvPr id="2" name="TextBox 1"/>
          <p:cNvSpPr txBox="1"/>
          <p:nvPr/>
        </p:nvSpPr>
        <p:spPr>
          <a:xfrm>
            <a:off x="-252536" y="-99392"/>
            <a:ext cx="9649072" cy="7017306"/>
          </a:xfrm>
          <a:prstGeom prst="rect">
            <a:avLst/>
          </a:prstGeom>
          <a:solidFill>
            <a:schemeClr val="tx2">
              <a:lumMod val="40000"/>
              <a:lumOff val="60000"/>
            </a:schemeClr>
          </a:solidFill>
        </p:spPr>
        <p:txBody>
          <a:bodyPr wrap="square" rtlCol="1">
            <a:spAutoFit/>
          </a:bodyPr>
          <a:lstStyle/>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pPr algn="ctr"/>
            <a:r>
              <a:rPr lang="he-IL" dirty="0"/>
              <a:t>להפעלה לחץ 5</a:t>
            </a:r>
            <a:r>
              <a:rPr lang="en-US" dirty="0"/>
              <a:t>F</a:t>
            </a:r>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p:txBody>
      </p:sp>
    </p:spTree>
    <p:extLst>
      <p:ext uri="{BB962C8B-B14F-4D97-AF65-F5344CB8AC3E}">
        <p14:creationId xmlns:p14="http://schemas.microsoft.com/office/powerpoint/2010/main" val="1102104024"/>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anim calcmode="lin" valueType="num">
                                      <p:cBhvr>
                                        <p:cTn id="8" dur="500" fill="hold"/>
                                        <p:tgtEl>
                                          <p:spTgt spid="17"/>
                                        </p:tgtEl>
                                        <p:attrNameLst>
                                          <p:attrName>ppt_x</p:attrName>
                                        </p:attrNameLst>
                                      </p:cBhvr>
                                      <p:tavLst>
                                        <p:tav tm="0">
                                          <p:val>
                                            <p:strVal val="#ppt_x"/>
                                          </p:val>
                                        </p:tav>
                                        <p:tav tm="100000">
                                          <p:val>
                                            <p:strVal val="#ppt_x"/>
                                          </p:val>
                                        </p:tav>
                                      </p:tavLst>
                                    </p:anim>
                                    <p:anim calcmode="lin" valueType="num">
                                      <p:cBhvr>
                                        <p:cTn id="9" dur="500" fill="hold"/>
                                        <p:tgtEl>
                                          <p:spTgt spid="17"/>
                                        </p:tgtEl>
                                        <p:attrNameLst>
                                          <p:attrName>ppt_y</p:attrName>
                                        </p:attrNameLst>
                                      </p:cBhvr>
                                      <p:tavLst>
                                        <p:tav tm="0">
                                          <p:val>
                                            <p:strVal val="#ppt_y-.1"/>
                                          </p:val>
                                        </p:tav>
                                        <p:tav tm="100000">
                                          <p:val>
                                            <p:strVal val="#ppt_y"/>
                                          </p:val>
                                        </p:tav>
                                      </p:tavLst>
                                    </p:anim>
                                  </p:childTnLst>
                                </p:cTn>
                              </p:par>
                              <p:par>
                                <p:cTn id="10" presetID="2" presetClass="entr" presetSubtype="1" fill="hold" nodeType="with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additive="base">
                                        <p:cTn id="12" dur="500" fill="hold"/>
                                        <p:tgtEl>
                                          <p:spTgt spid="23"/>
                                        </p:tgtEl>
                                        <p:attrNameLst>
                                          <p:attrName>ppt_x</p:attrName>
                                        </p:attrNameLst>
                                      </p:cBhvr>
                                      <p:tavLst>
                                        <p:tav tm="0">
                                          <p:val>
                                            <p:strVal val="#ppt_x"/>
                                          </p:val>
                                        </p:tav>
                                        <p:tav tm="100000">
                                          <p:val>
                                            <p:strVal val="#ppt_x"/>
                                          </p:val>
                                        </p:tav>
                                      </p:tavLst>
                                    </p:anim>
                                    <p:anim calcmode="lin" valueType="num">
                                      <p:cBhvr additive="base">
                                        <p:cTn id="13" dur="500" fill="hold"/>
                                        <p:tgtEl>
                                          <p:spTgt spid="23"/>
                                        </p:tgtEl>
                                        <p:attrNameLst>
                                          <p:attrName>ppt_y</p:attrName>
                                        </p:attrNameLst>
                                      </p:cBhvr>
                                      <p:tavLst>
                                        <p:tav tm="0">
                                          <p:val>
                                            <p:strVal val="0-#ppt_h/2"/>
                                          </p:val>
                                        </p:tav>
                                        <p:tav tm="100000">
                                          <p:val>
                                            <p:strVal val="#ppt_y"/>
                                          </p:val>
                                        </p:tav>
                                      </p:tavLst>
                                    </p:anim>
                                  </p:childTnLst>
                                </p:cTn>
                              </p:par>
                              <p:par>
                                <p:cTn id="14" presetID="47" presetClass="entr" presetSubtype="0" fill="hold" nodeType="withEffect">
                                  <p:stCondLst>
                                    <p:cond delay="0"/>
                                  </p:stCondLst>
                                  <p:iterate type="lt">
                                    <p:tmPct val="0"/>
                                  </p:iterate>
                                  <p:childTnLst>
                                    <p:set>
                                      <p:cBhvr>
                                        <p:cTn id="15" dur="1" fill="hold">
                                          <p:stCondLst>
                                            <p:cond delay="0"/>
                                          </p:stCondLst>
                                        </p:cTn>
                                        <p:tgtEl>
                                          <p:spTgt spid="18"/>
                                        </p:tgtEl>
                                        <p:attrNameLst>
                                          <p:attrName>style.visibility</p:attrName>
                                        </p:attrNameLst>
                                      </p:cBhvr>
                                      <p:to>
                                        <p:strVal val="visible"/>
                                      </p:to>
                                    </p:set>
                                    <p:animEffect transition="in" filter="fade">
                                      <p:cBhvr>
                                        <p:cTn id="16" dur="1000"/>
                                        <p:tgtEl>
                                          <p:spTgt spid="18"/>
                                        </p:tgtEl>
                                      </p:cBhvr>
                                    </p:animEffect>
                                    <p:anim calcmode="lin" valueType="num">
                                      <p:cBhvr>
                                        <p:cTn id="17" dur="1000" fill="hold"/>
                                        <p:tgtEl>
                                          <p:spTgt spid="18"/>
                                        </p:tgtEl>
                                        <p:attrNameLst>
                                          <p:attrName>ppt_x</p:attrName>
                                        </p:attrNameLst>
                                      </p:cBhvr>
                                      <p:tavLst>
                                        <p:tav tm="0">
                                          <p:val>
                                            <p:strVal val="#ppt_x"/>
                                          </p:val>
                                        </p:tav>
                                        <p:tav tm="100000">
                                          <p:val>
                                            <p:strVal val="#ppt_x"/>
                                          </p:val>
                                        </p:tav>
                                      </p:tavLst>
                                    </p:anim>
                                    <p:anim calcmode="lin" valueType="num">
                                      <p:cBhvr>
                                        <p:cTn id="18" dur="1000" fill="hold"/>
                                        <p:tgtEl>
                                          <p:spTgt spid="18"/>
                                        </p:tgtEl>
                                        <p:attrNameLst>
                                          <p:attrName>ppt_y</p:attrName>
                                        </p:attrNameLst>
                                      </p:cBhvr>
                                      <p:tavLst>
                                        <p:tav tm="0">
                                          <p:val>
                                            <p:strVal val="#ppt_y-.1"/>
                                          </p:val>
                                        </p:tav>
                                        <p:tav tm="100000">
                                          <p:val>
                                            <p:strVal val="#ppt_y"/>
                                          </p:val>
                                        </p:tav>
                                      </p:tavLst>
                                    </p:anim>
                                  </p:childTnLst>
                                </p:cTn>
                              </p:par>
                            </p:childTnLst>
                          </p:cTn>
                        </p:par>
                        <p:par>
                          <p:cTn id="19" fill="hold">
                            <p:stCondLst>
                              <p:cond delay="1000"/>
                            </p:stCondLst>
                            <p:childTnLst>
                              <p:par>
                                <p:cTn id="20" presetID="34" presetClass="emph" presetSubtype="0" fill="hold" grpId="0" nodeType="afterEffect">
                                  <p:stCondLst>
                                    <p:cond delay="0"/>
                                  </p:stCondLst>
                                  <p:iterate type="lt">
                                    <p:tmPct val="0"/>
                                  </p:iterate>
                                  <p:childTnLst>
                                    <p:animMotion origin="layout" path="M 0.0 0.0 L 0.0 -0.07213" pathEditMode="relative" ptsTypes="">
                                      <p:cBhvr>
                                        <p:cTn id="21" dur="250" accel="50000" decel="50000" autoRev="1" fill="hold">
                                          <p:stCondLst>
                                            <p:cond delay="0"/>
                                          </p:stCondLst>
                                        </p:cTn>
                                        <p:tgtEl>
                                          <p:spTgt spid="18"/>
                                        </p:tgtEl>
                                        <p:attrNameLst>
                                          <p:attrName>ppt_x</p:attrName>
                                          <p:attrName>ppt_y</p:attrName>
                                        </p:attrNameLst>
                                      </p:cBhvr>
                                    </p:animMotion>
                                    <p:animRot by="1500000">
                                      <p:cBhvr>
                                        <p:cTn id="22" dur="125" fill="hold">
                                          <p:stCondLst>
                                            <p:cond delay="0"/>
                                          </p:stCondLst>
                                        </p:cTn>
                                        <p:tgtEl>
                                          <p:spTgt spid="18"/>
                                        </p:tgtEl>
                                        <p:attrNameLst>
                                          <p:attrName>r</p:attrName>
                                        </p:attrNameLst>
                                      </p:cBhvr>
                                    </p:animRot>
                                    <p:animRot by="-1500000">
                                      <p:cBhvr>
                                        <p:cTn id="23" dur="125" fill="hold">
                                          <p:stCondLst>
                                            <p:cond delay="125"/>
                                          </p:stCondLst>
                                        </p:cTn>
                                        <p:tgtEl>
                                          <p:spTgt spid="18"/>
                                        </p:tgtEl>
                                        <p:attrNameLst>
                                          <p:attrName>r</p:attrName>
                                        </p:attrNameLst>
                                      </p:cBhvr>
                                    </p:animRot>
                                    <p:animRot by="-1500000">
                                      <p:cBhvr>
                                        <p:cTn id="24" dur="125" fill="hold">
                                          <p:stCondLst>
                                            <p:cond delay="250"/>
                                          </p:stCondLst>
                                        </p:cTn>
                                        <p:tgtEl>
                                          <p:spTgt spid="18"/>
                                        </p:tgtEl>
                                        <p:attrNameLst>
                                          <p:attrName>r</p:attrName>
                                        </p:attrNameLst>
                                      </p:cBhvr>
                                    </p:animRot>
                                    <p:animRot by="1500000">
                                      <p:cBhvr>
                                        <p:cTn id="25" dur="125" fill="hold">
                                          <p:stCondLst>
                                            <p:cond delay="375"/>
                                          </p:stCondLst>
                                        </p:cTn>
                                        <p:tgtEl>
                                          <p:spTgt spid="18"/>
                                        </p:tgtEl>
                                        <p:attrNameLst>
                                          <p:attrName>r</p:attrName>
                                        </p:attrNameLst>
                                      </p:cBhvr>
                                    </p:animRot>
                                  </p:childTnLst>
                                </p:cTn>
                              </p:par>
                              <p:par>
                                <p:cTn id="26" presetID="32" presetClass="emph" presetSubtype="0" fill="hold" grpId="0" nodeType="withEffect">
                                  <p:stCondLst>
                                    <p:cond delay="0"/>
                                  </p:stCondLst>
                                  <p:childTnLst>
                                    <p:animRot by="120000">
                                      <p:cBhvr>
                                        <p:cTn id="27" dur="130" fill="hold">
                                          <p:stCondLst>
                                            <p:cond delay="0"/>
                                          </p:stCondLst>
                                        </p:cTn>
                                        <p:tgtEl>
                                          <p:spTgt spid="23"/>
                                        </p:tgtEl>
                                        <p:attrNameLst>
                                          <p:attrName>r</p:attrName>
                                        </p:attrNameLst>
                                      </p:cBhvr>
                                    </p:animRot>
                                    <p:animRot by="-240000">
                                      <p:cBhvr>
                                        <p:cTn id="28" dur="260" fill="hold">
                                          <p:stCondLst>
                                            <p:cond delay="260"/>
                                          </p:stCondLst>
                                        </p:cTn>
                                        <p:tgtEl>
                                          <p:spTgt spid="23"/>
                                        </p:tgtEl>
                                        <p:attrNameLst>
                                          <p:attrName>r</p:attrName>
                                        </p:attrNameLst>
                                      </p:cBhvr>
                                    </p:animRot>
                                    <p:animRot by="240000">
                                      <p:cBhvr>
                                        <p:cTn id="29" dur="260" fill="hold">
                                          <p:stCondLst>
                                            <p:cond delay="520"/>
                                          </p:stCondLst>
                                        </p:cTn>
                                        <p:tgtEl>
                                          <p:spTgt spid="23"/>
                                        </p:tgtEl>
                                        <p:attrNameLst>
                                          <p:attrName>r</p:attrName>
                                        </p:attrNameLst>
                                      </p:cBhvr>
                                    </p:animRot>
                                    <p:animRot by="-240000">
                                      <p:cBhvr>
                                        <p:cTn id="30" dur="260" fill="hold">
                                          <p:stCondLst>
                                            <p:cond delay="780"/>
                                          </p:stCondLst>
                                        </p:cTn>
                                        <p:tgtEl>
                                          <p:spTgt spid="23"/>
                                        </p:tgtEl>
                                        <p:attrNameLst>
                                          <p:attrName>r</p:attrName>
                                        </p:attrNameLst>
                                      </p:cBhvr>
                                    </p:animRot>
                                    <p:animRot by="120000">
                                      <p:cBhvr>
                                        <p:cTn id="31" dur="260" fill="hold">
                                          <p:stCondLst>
                                            <p:cond delay="1040"/>
                                          </p:stCondLst>
                                        </p:cTn>
                                        <p:tgtEl>
                                          <p:spTgt spid="2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2" restart="whenNotActive" fill="hold" evtFilter="cancelBubble" nodeType="interactiveSeq">
                <p:stCondLst>
                  <p:cond evt="onClick" delay="0">
                    <p:tgtEl>
                      <p:spTgt spid="26"/>
                    </p:tgtEl>
                  </p:cond>
                </p:stCondLst>
                <p:endSync evt="end" delay="0">
                  <p:rtn val="all"/>
                </p:endSync>
                <p:childTnLst>
                  <p:par>
                    <p:cTn id="33" fill="hold">
                      <p:stCondLst>
                        <p:cond delay="0"/>
                      </p:stCondLst>
                      <p:childTnLst>
                        <p:par>
                          <p:cTn id="34" fill="hold">
                            <p:stCondLst>
                              <p:cond delay="0"/>
                            </p:stCondLst>
                            <p:childTnLst>
                              <p:par>
                                <p:cTn id="35" presetID="1" presetClass="exit" presetSubtype="0" fill="hold" grpId="0" nodeType="withEffect">
                                  <p:stCondLst>
                                    <p:cond delay="0"/>
                                  </p:stCondLst>
                                  <p:childTnLst>
                                    <p:set>
                                      <p:cBhvr>
                                        <p:cTn id="36" dur="1" fill="hold">
                                          <p:stCondLst>
                                            <p:cond delay="0"/>
                                          </p:stCondLst>
                                        </p:cTn>
                                        <p:tgtEl>
                                          <p:spTgt spid="26"/>
                                        </p:tgtEl>
                                        <p:attrNameLst>
                                          <p:attrName>style.visibility</p:attrName>
                                        </p:attrNameLst>
                                      </p:cBhvr>
                                      <p:to>
                                        <p:strVal val="hidden"/>
                                      </p:to>
                                    </p:set>
                                  </p:childTnLst>
                                </p:cTn>
                              </p:par>
                              <p:par>
                                <p:cTn id="37" presetID="2" presetClass="exit" presetSubtype="1" fill="hold" nodeType="withEffect">
                                  <p:stCondLst>
                                    <p:cond delay="0"/>
                                  </p:stCondLst>
                                  <p:childTnLst>
                                    <p:anim calcmode="lin" valueType="num">
                                      <p:cBhvr additive="base">
                                        <p:cTn id="38" dur="500"/>
                                        <p:tgtEl>
                                          <p:spTgt spid="23"/>
                                        </p:tgtEl>
                                        <p:attrNameLst>
                                          <p:attrName>ppt_x</p:attrName>
                                        </p:attrNameLst>
                                      </p:cBhvr>
                                      <p:tavLst>
                                        <p:tav tm="0">
                                          <p:val>
                                            <p:strVal val="ppt_x"/>
                                          </p:val>
                                        </p:tav>
                                        <p:tav tm="100000">
                                          <p:val>
                                            <p:strVal val="ppt_x"/>
                                          </p:val>
                                        </p:tav>
                                      </p:tavLst>
                                    </p:anim>
                                    <p:anim calcmode="lin" valueType="num">
                                      <p:cBhvr additive="base">
                                        <p:cTn id="39" dur="500"/>
                                        <p:tgtEl>
                                          <p:spTgt spid="23"/>
                                        </p:tgtEl>
                                        <p:attrNameLst>
                                          <p:attrName>ppt_y</p:attrName>
                                        </p:attrNameLst>
                                      </p:cBhvr>
                                      <p:tavLst>
                                        <p:tav tm="0">
                                          <p:val>
                                            <p:strVal val="ppt_y"/>
                                          </p:val>
                                        </p:tav>
                                        <p:tav tm="100000">
                                          <p:val>
                                            <p:strVal val="0-ppt_h/2"/>
                                          </p:val>
                                        </p:tav>
                                      </p:tavLst>
                                    </p:anim>
                                    <p:set>
                                      <p:cBhvr>
                                        <p:cTn id="40" dur="1" fill="hold">
                                          <p:stCondLst>
                                            <p:cond delay="499"/>
                                          </p:stCondLst>
                                        </p:cTn>
                                        <p:tgtEl>
                                          <p:spTgt spid="23"/>
                                        </p:tgtEl>
                                        <p:attrNameLst>
                                          <p:attrName>style.visibility</p:attrName>
                                        </p:attrNameLst>
                                      </p:cBhvr>
                                      <p:to>
                                        <p:strVal val="hidden"/>
                                      </p:to>
                                    </p:set>
                                  </p:childTnLst>
                                </p:cTn>
                              </p:par>
                              <p:par>
                                <p:cTn id="41" presetID="2" presetClass="entr" presetSubtype="2" fill="hold" nodeType="with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additive="base">
                                        <p:cTn id="43" dur="500" fill="hold"/>
                                        <p:tgtEl>
                                          <p:spTgt spid="27"/>
                                        </p:tgtEl>
                                        <p:attrNameLst>
                                          <p:attrName>ppt_x</p:attrName>
                                        </p:attrNameLst>
                                      </p:cBhvr>
                                      <p:tavLst>
                                        <p:tav tm="0">
                                          <p:val>
                                            <p:strVal val="1+#ppt_w/2"/>
                                          </p:val>
                                        </p:tav>
                                        <p:tav tm="100000">
                                          <p:val>
                                            <p:strVal val="#ppt_x"/>
                                          </p:val>
                                        </p:tav>
                                      </p:tavLst>
                                    </p:anim>
                                    <p:anim calcmode="lin" valueType="num">
                                      <p:cBhvr additive="base">
                                        <p:cTn id="44" dur="500" fill="hold"/>
                                        <p:tgtEl>
                                          <p:spTgt spid="27"/>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24"/>
                                        </p:tgtEl>
                                        <p:attrNameLst>
                                          <p:attrName>style.visibility</p:attrName>
                                        </p:attrNameLst>
                                      </p:cBhvr>
                                      <p:to>
                                        <p:strVal val="visible"/>
                                      </p:to>
                                    </p:set>
                                    <p:anim calcmode="lin" valueType="num">
                                      <p:cBhvr additive="base">
                                        <p:cTn id="47" dur="500" fill="hold"/>
                                        <p:tgtEl>
                                          <p:spTgt spid="24"/>
                                        </p:tgtEl>
                                        <p:attrNameLst>
                                          <p:attrName>ppt_x</p:attrName>
                                        </p:attrNameLst>
                                      </p:cBhvr>
                                      <p:tavLst>
                                        <p:tav tm="0">
                                          <p:val>
                                            <p:strVal val="1+#ppt_w/2"/>
                                          </p:val>
                                        </p:tav>
                                        <p:tav tm="100000">
                                          <p:val>
                                            <p:strVal val="#ppt_x"/>
                                          </p:val>
                                        </p:tav>
                                      </p:tavLst>
                                    </p:anim>
                                    <p:anim calcmode="lin" valueType="num">
                                      <p:cBhvr additive="base">
                                        <p:cTn id="48" dur="500" fill="hold"/>
                                        <p:tgtEl>
                                          <p:spTgt spid="24"/>
                                        </p:tgtEl>
                                        <p:attrNameLst>
                                          <p:attrName>ppt_y</p:attrName>
                                        </p:attrNameLst>
                                      </p:cBhvr>
                                      <p:tavLst>
                                        <p:tav tm="0">
                                          <p:val>
                                            <p:strVal val="#ppt_y"/>
                                          </p:val>
                                        </p:tav>
                                        <p:tav tm="100000">
                                          <p:val>
                                            <p:strVal val="#ppt_y"/>
                                          </p:val>
                                        </p:tav>
                                      </p:tavLst>
                                    </p:anim>
                                  </p:childTnLst>
                                </p:cTn>
                              </p:par>
                              <p:par>
                                <p:cTn id="49" presetID="10" presetClass="entr" presetSubtype="0" fill="hold" grpId="1" nodeType="withEffect">
                                  <p:stCondLst>
                                    <p:cond delay="300"/>
                                  </p:stCondLst>
                                  <p:childTnLst>
                                    <p:set>
                                      <p:cBhvr>
                                        <p:cTn id="50" dur="1" fill="hold">
                                          <p:stCondLst>
                                            <p:cond delay="0"/>
                                          </p:stCondLst>
                                        </p:cTn>
                                        <p:tgtEl>
                                          <p:spTgt spid="25"/>
                                        </p:tgtEl>
                                        <p:attrNameLst>
                                          <p:attrName>style.visibility</p:attrName>
                                        </p:attrNameLst>
                                      </p:cBhvr>
                                      <p:to>
                                        <p:strVal val="visible"/>
                                      </p:to>
                                    </p:set>
                                    <p:animEffect transition="in" filter="fade">
                                      <p:cBhvr>
                                        <p:cTn id="51" dur="800"/>
                                        <p:tgtEl>
                                          <p:spTgt spid="25"/>
                                        </p:tgtEl>
                                      </p:cBhvr>
                                    </p:animEffect>
                                  </p:childTnLst>
                                </p:cTn>
                              </p:par>
                              <p:par>
                                <p:cTn id="52" presetID="2" presetClass="exit" presetSubtype="1" fill="hold" nodeType="withEffect">
                                  <p:stCondLst>
                                    <p:cond delay="100"/>
                                  </p:stCondLst>
                                  <p:iterate type="lt">
                                    <p:tmPct val="0"/>
                                  </p:iterate>
                                  <p:childTnLst>
                                    <p:anim calcmode="lin" valueType="num">
                                      <p:cBhvr additive="base">
                                        <p:cTn id="53" dur="500"/>
                                        <p:tgtEl>
                                          <p:spTgt spid="18"/>
                                        </p:tgtEl>
                                        <p:attrNameLst>
                                          <p:attrName>ppt_x</p:attrName>
                                        </p:attrNameLst>
                                      </p:cBhvr>
                                      <p:tavLst>
                                        <p:tav tm="0">
                                          <p:val>
                                            <p:strVal val="ppt_x"/>
                                          </p:val>
                                        </p:tav>
                                        <p:tav tm="100000">
                                          <p:val>
                                            <p:strVal val="ppt_x"/>
                                          </p:val>
                                        </p:tav>
                                      </p:tavLst>
                                    </p:anim>
                                    <p:anim calcmode="lin" valueType="num">
                                      <p:cBhvr additive="base">
                                        <p:cTn id="54" dur="500"/>
                                        <p:tgtEl>
                                          <p:spTgt spid="18"/>
                                        </p:tgtEl>
                                        <p:attrNameLst>
                                          <p:attrName>ppt_y</p:attrName>
                                        </p:attrNameLst>
                                      </p:cBhvr>
                                      <p:tavLst>
                                        <p:tav tm="0">
                                          <p:val>
                                            <p:strVal val="ppt_y"/>
                                          </p:val>
                                        </p:tav>
                                        <p:tav tm="100000">
                                          <p:val>
                                            <p:strVal val="0-ppt_h/2"/>
                                          </p:val>
                                        </p:tav>
                                      </p:tavLst>
                                    </p:anim>
                                    <p:set>
                                      <p:cBhvr>
                                        <p:cTn id="55"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26"/>
                  </p:tgtEl>
                </p:cond>
              </p:nextCondLst>
            </p:seq>
            <p:seq concurrent="1" nextAc="seek">
              <p:cTn id="56" restart="whenNotActive" fill="hold" evtFilter="cancelBubble" nodeType="interactiveSeq">
                <p:stCondLst>
                  <p:cond evt="onClick" delay="0">
                    <p:tgtEl>
                      <p:spTgt spid="25"/>
                    </p:tgtEl>
                  </p:cond>
                </p:stCondLst>
                <p:endSync evt="end" delay="0">
                  <p:rtn val="all"/>
                </p:endSync>
                <p:childTnLst>
                  <p:par>
                    <p:cTn id="57" fill="hold">
                      <p:stCondLst>
                        <p:cond delay="0"/>
                      </p:stCondLst>
                      <p:childTnLst>
                        <p:par>
                          <p:cTn id="58" fill="hold">
                            <p:stCondLst>
                              <p:cond delay="0"/>
                            </p:stCondLst>
                            <p:childTnLst>
                              <p:par>
                                <p:cTn id="59" presetID="2" presetClass="exit" presetSubtype="2" fill="hold" nodeType="withEffect">
                                  <p:stCondLst>
                                    <p:cond delay="0"/>
                                  </p:stCondLst>
                                  <p:childTnLst>
                                    <p:anim calcmode="lin" valueType="num">
                                      <p:cBhvr additive="base">
                                        <p:cTn id="60" dur="500"/>
                                        <p:tgtEl>
                                          <p:spTgt spid="24"/>
                                        </p:tgtEl>
                                        <p:attrNameLst>
                                          <p:attrName>ppt_x</p:attrName>
                                        </p:attrNameLst>
                                      </p:cBhvr>
                                      <p:tavLst>
                                        <p:tav tm="0">
                                          <p:val>
                                            <p:strVal val="ppt_x"/>
                                          </p:val>
                                        </p:tav>
                                        <p:tav tm="100000">
                                          <p:val>
                                            <p:strVal val="1+ppt_w/2"/>
                                          </p:val>
                                        </p:tav>
                                      </p:tavLst>
                                    </p:anim>
                                    <p:anim calcmode="lin" valueType="num">
                                      <p:cBhvr additive="base">
                                        <p:cTn id="61" dur="500"/>
                                        <p:tgtEl>
                                          <p:spTgt spid="24"/>
                                        </p:tgtEl>
                                        <p:attrNameLst>
                                          <p:attrName>ppt_y</p:attrName>
                                        </p:attrNameLst>
                                      </p:cBhvr>
                                      <p:tavLst>
                                        <p:tav tm="0">
                                          <p:val>
                                            <p:strVal val="ppt_y"/>
                                          </p:val>
                                        </p:tav>
                                        <p:tav tm="100000">
                                          <p:val>
                                            <p:strVal val="ppt_y"/>
                                          </p:val>
                                        </p:tav>
                                      </p:tavLst>
                                    </p:anim>
                                    <p:set>
                                      <p:cBhvr>
                                        <p:cTn id="62" dur="1" fill="hold">
                                          <p:stCondLst>
                                            <p:cond delay="499"/>
                                          </p:stCondLst>
                                        </p:cTn>
                                        <p:tgtEl>
                                          <p:spTgt spid="24"/>
                                        </p:tgtEl>
                                        <p:attrNameLst>
                                          <p:attrName>style.visibility</p:attrName>
                                        </p:attrNameLst>
                                      </p:cBhvr>
                                      <p:to>
                                        <p:strVal val="hidden"/>
                                      </p:to>
                                    </p:set>
                                  </p:childTnLst>
                                </p:cTn>
                              </p:par>
                              <p:par>
                                <p:cTn id="63" presetID="2" presetClass="exit" presetSubtype="2" fill="hold" nodeType="withEffect">
                                  <p:stCondLst>
                                    <p:cond delay="0"/>
                                  </p:stCondLst>
                                  <p:childTnLst>
                                    <p:anim calcmode="lin" valueType="num">
                                      <p:cBhvr additive="base">
                                        <p:cTn id="64" dur="500"/>
                                        <p:tgtEl>
                                          <p:spTgt spid="27"/>
                                        </p:tgtEl>
                                        <p:attrNameLst>
                                          <p:attrName>ppt_x</p:attrName>
                                        </p:attrNameLst>
                                      </p:cBhvr>
                                      <p:tavLst>
                                        <p:tav tm="0">
                                          <p:val>
                                            <p:strVal val="ppt_x"/>
                                          </p:val>
                                        </p:tav>
                                        <p:tav tm="100000">
                                          <p:val>
                                            <p:strVal val="1+ppt_w/2"/>
                                          </p:val>
                                        </p:tav>
                                      </p:tavLst>
                                    </p:anim>
                                    <p:anim calcmode="lin" valueType="num">
                                      <p:cBhvr additive="base">
                                        <p:cTn id="65" dur="500"/>
                                        <p:tgtEl>
                                          <p:spTgt spid="27"/>
                                        </p:tgtEl>
                                        <p:attrNameLst>
                                          <p:attrName>ppt_y</p:attrName>
                                        </p:attrNameLst>
                                      </p:cBhvr>
                                      <p:tavLst>
                                        <p:tav tm="0">
                                          <p:val>
                                            <p:strVal val="ppt_y"/>
                                          </p:val>
                                        </p:tav>
                                        <p:tav tm="100000">
                                          <p:val>
                                            <p:strVal val="ppt_y"/>
                                          </p:val>
                                        </p:tav>
                                      </p:tavLst>
                                    </p:anim>
                                    <p:set>
                                      <p:cBhvr>
                                        <p:cTn id="66" dur="1" fill="hold">
                                          <p:stCondLst>
                                            <p:cond delay="499"/>
                                          </p:stCondLst>
                                        </p:cTn>
                                        <p:tgtEl>
                                          <p:spTgt spid="2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0"/>
                                          </p:stCondLst>
                                        </p:cTn>
                                        <p:tgtEl>
                                          <p:spTgt spid="25"/>
                                        </p:tgtEl>
                                        <p:attrNameLst>
                                          <p:attrName>style.visibility</p:attrName>
                                        </p:attrNameLst>
                                      </p:cBhvr>
                                      <p:to>
                                        <p:strVal val="hidden"/>
                                      </p:to>
                                    </p:set>
                                  </p:childTnLst>
                                </p:cTn>
                              </p:par>
                              <p:par>
                                <p:cTn id="69" presetID="2" presetClass="entr" presetSubtype="1" fill="hold" nodeType="withEffect">
                                  <p:stCondLst>
                                    <p:cond delay="0"/>
                                  </p:stCondLst>
                                  <p:childTnLst>
                                    <p:set>
                                      <p:cBhvr>
                                        <p:cTn id="70" dur="1" fill="hold">
                                          <p:stCondLst>
                                            <p:cond delay="0"/>
                                          </p:stCondLst>
                                        </p:cTn>
                                        <p:tgtEl>
                                          <p:spTgt spid="23"/>
                                        </p:tgtEl>
                                        <p:attrNameLst>
                                          <p:attrName>style.visibility</p:attrName>
                                        </p:attrNameLst>
                                      </p:cBhvr>
                                      <p:to>
                                        <p:strVal val="visible"/>
                                      </p:to>
                                    </p:set>
                                    <p:anim calcmode="lin" valueType="num">
                                      <p:cBhvr additive="base">
                                        <p:cTn id="71" dur="500" fill="hold"/>
                                        <p:tgtEl>
                                          <p:spTgt spid="23"/>
                                        </p:tgtEl>
                                        <p:attrNameLst>
                                          <p:attrName>ppt_x</p:attrName>
                                        </p:attrNameLst>
                                      </p:cBhvr>
                                      <p:tavLst>
                                        <p:tav tm="0">
                                          <p:val>
                                            <p:strVal val="#ppt_x"/>
                                          </p:val>
                                        </p:tav>
                                        <p:tav tm="100000">
                                          <p:val>
                                            <p:strVal val="#ppt_x"/>
                                          </p:val>
                                        </p:tav>
                                      </p:tavLst>
                                    </p:anim>
                                    <p:anim calcmode="lin" valueType="num">
                                      <p:cBhvr additive="base">
                                        <p:cTn id="72" dur="500" fill="hold"/>
                                        <p:tgtEl>
                                          <p:spTgt spid="23"/>
                                        </p:tgtEl>
                                        <p:attrNameLst>
                                          <p:attrName>ppt_y</p:attrName>
                                        </p:attrNameLst>
                                      </p:cBhvr>
                                      <p:tavLst>
                                        <p:tav tm="0">
                                          <p:val>
                                            <p:strVal val="0-#ppt_h/2"/>
                                          </p:val>
                                        </p:tav>
                                        <p:tav tm="100000">
                                          <p:val>
                                            <p:strVal val="#ppt_y"/>
                                          </p:val>
                                        </p:tav>
                                      </p:tavLst>
                                    </p:anim>
                                  </p:childTnLst>
                                </p:cTn>
                              </p:par>
                              <p:par>
                                <p:cTn id="73" presetID="2" presetClass="entr" presetSubtype="1" fill="hold" grpId="1" nodeType="withEffect">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cBhvr additive="base">
                                        <p:cTn id="75" dur="500" fill="hold"/>
                                        <p:tgtEl>
                                          <p:spTgt spid="26"/>
                                        </p:tgtEl>
                                        <p:attrNameLst>
                                          <p:attrName>ppt_x</p:attrName>
                                        </p:attrNameLst>
                                      </p:cBhvr>
                                      <p:tavLst>
                                        <p:tav tm="0">
                                          <p:val>
                                            <p:strVal val="#ppt_x"/>
                                          </p:val>
                                        </p:tav>
                                        <p:tav tm="100000">
                                          <p:val>
                                            <p:strVal val="#ppt_x"/>
                                          </p:val>
                                        </p:tav>
                                      </p:tavLst>
                                    </p:anim>
                                    <p:anim calcmode="lin" valueType="num">
                                      <p:cBhvr additive="base">
                                        <p:cTn id="76" dur="500" fill="hold"/>
                                        <p:tgtEl>
                                          <p:spTgt spid="26"/>
                                        </p:tgtEl>
                                        <p:attrNameLst>
                                          <p:attrName>ppt_y</p:attrName>
                                        </p:attrNameLst>
                                      </p:cBhvr>
                                      <p:tavLst>
                                        <p:tav tm="0">
                                          <p:val>
                                            <p:strVal val="0-#ppt_h/2"/>
                                          </p:val>
                                        </p:tav>
                                        <p:tav tm="100000">
                                          <p:val>
                                            <p:strVal val="#ppt_y"/>
                                          </p:val>
                                        </p:tav>
                                      </p:tavLst>
                                    </p:anim>
                                  </p:childTnLst>
                                </p:cTn>
                              </p:par>
                              <p:par>
                                <p:cTn id="77" presetID="2" presetClass="entr" presetSubtype="1" fill="hold" nodeType="withEffect">
                                  <p:stCondLst>
                                    <p:cond delay="0"/>
                                  </p:stCondLst>
                                  <p:iterate type="lt">
                                    <p:tmPct val="0"/>
                                  </p:iterate>
                                  <p:childTnLst>
                                    <p:set>
                                      <p:cBhvr>
                                        <p:cTn id="78" dur="1" fill="hold">
                                          <p:stCondLst>
                                            <p:cond delay="0"/>
                                          </p:stCondLst>
                                        </p:cTn>
                                        <p:tgtEl>
                                          <p:spTgt spid="18"/>
                                        </p:tgtEl>
                                        <p:attrNameLst>
                                          <p:attrName>style.visibility</p:attrName>
                                        </p:attrNameLst>
                                      </p:cBhvr>
                                      <p:to>
                                        <p:strVal val="visible"/>
                                      </p:to>
                                    </p:set>
                                    <p:anim calcmode="lin" valueType="num">
                                      <p:cBhvr additive="base">
                                        <p:cTn id="79" dur="500" fill="hold"/>
                                        <p:tgtEl>
                                          <p:spTgt spid="18"/>
                                        </p:tgtEl>
                                        <p:attrNameLst>
                                          <p:attrName>ppt_x</p:attrName>
                                        </p:attrNameLst>
                                      </p:cBhvr>
                                      <p:tavLst>
                                        <p:tav tm="0">
                                          <p:val>
                                            <p:strVal val="#ppt_x"/>
                                          </p:val>
                                        </p:tav>
                                        <p:tav tm="100000">
                                          <p:val>
                                            <p:strVal val="#ppt_x"/>
                                          </p:val>
                                        </p:tav>
                                      </p:tavLst>
                                    </p:anim>
                                    <p:anim calcmode="lin" valueType="num">
                                      <p:cBhvr additive="base">
                                        <p:cTn id="80" dur="500" fill="hold"/>
                                        <p:tgtEl>
                                          <p:spTgt spid="18"/>
                                        </p:tgtEl>
                                        <p:attrNameLst>
                                          <p:attrName>ppt_y</p:attrName>
                                        </p:attrNameLst>
                                      </p:cBhvr>
                                      <p:tavLst>
                                        <p:tav tm="0">
                                          <p:val>
                                            <p:strVal val="0-#ppt_h/2"/>
                                          </p:val>
                                        </p:tav>
                                        <p:tav tm="100000">
                                          <p:val>
                                            <p:strVal val="#ppt_y"/>
                                          </p:val>
                                        </p:tav>
                                      </p:tavLst>
                                    </p:anim>
                                  </p:childTnLst>
                                </p:cTn>
                              </p:par>
                              <p:par>
                                <p:cTn id="81" presetID="34" presetClass="emph" presetSubtype="0" fill="hold" grpId="1" nodeType="withEffect">
                                  <p:stCondLst>
                                    <p:cond delay="0"/>
                                  </p:stCondLst>
                                  <p:iterate type="lt">
                                    <p:tmPct val="1000"/>
                                  </p:iterate>
                                  <p:childTnLst>
                                    <p:animMotion origin="layout" path="M 0.0 0.0 L 0.0 -0.07213" pathEditMode="relative" ptsTypes="">
                                      <p:cBhvr>
                                        <p:cTn id="82" dur="250" accel="50000" decel="50000" autoRev="1" fill="hold">
                                          <p:stCondLst>
                                            <p:cond delay="0"/>
                                          </p:stCondLst>
                                        </p:cTn>
                                        <p:tgtEl>
                                          <p:spTgt spid="18"/>
                                        </p:tgtEl>
                                        <p:attrNameLst>
                                          <p:attrName>ppt_x</p:attrName>
                                          <p:attrName>ppt_y</p:attrName>
                                        </p:attrNameLst>
                                      </p:cBhvr>
                                    </p:animMotion>
                                    <p:animRot by="1500000">
                                      <p:cBhvr>
                                        <p:cTn id="83" dur="125" fill="hold">
                                          <p:stCondLst>
                                            <p:cond delay="0"/>
                                          </p:stCondLst>
                                        </p:cTn>
                                        <p:tgtEl>
                                          <p:spTgt spid="18"/>
                                        </p:tgtEl>
                                        <p:attrNameLst>
                                          <p:attrName>r</p:attrName>
                                        </p:attrNameLst>
                                      </p:cBhvr>
                                    </p:animRot>
                                    <p:animRot by="-1500000">
                                      <p:cBhvr>
                                        <p:cTn id="84" dur="125" fill="hold">
                                          <p:stCondLst>
                                            <p:cond delay="125"/>
                                          </p:stCondLst>
                                        </p:cTn>
                                        <p:tgtEl>
                                          <p:spTgt spid="18"/>
                                        </p:tgtEl>
                                        <p:attrNameLst>
                                          <p:attrName>r</p:attrName>
                                        </p:attrNameLst>
                                      </p:cBhvr>
                                    </p:animRot>
                                    <p:animRot by="-1500000">
                                      <p:cBhvr>
                                        <p:cTn id="85" dur="125" fill="hold">
                                          <p:stCondLst>
                                            <p:cond delay="250"/>
                                          </p:stCondLst>
                                        </p:cTn>
                                        <p:tgtEl>
                                          <p:spTgt spid="18"/>
                                        </p:tgtEl>
                                        <p:attrNameLst>
                                          <p:attrName>r</p:attrName>
                                        </p:attrNameLst>
                                      </p:cBhvr>
                                    </p:animRot>
                                    <p:animRot by="1500000">
                                      <p:cBhvr>
                                        <p:cTn id="86" dur="125" fill="hold">
                                          <p:stCondLst>
                                            <p:cond delay="375"/>
                                          </p:stCondLst>
                                        </p:cTn>
                                        <p:tgtEl>
                                          <p:spTgt spid="18"/>
                                        </p:tgtEl>
                                        <p:attrNameLst>
                                          <p:attrName>r</p:attrName>
                                        </p:attrNameLst>
                                      </p:cBhvr>
                                    </p:animRot>
                                  </p:childTnLst>
                                </p:cTn>
                              </p:par>
                            </p:childTnLst>
                          </p:cTn>
                        </p:par>
                      </p:childTnLst>
                    </p:cTn>
                  </p:par>
                </p:childTnLst>
              </p:cTn>
              <p:nextCondLst>
                <p:cond evt="onClick" delay="0">
                  <p:tgtEl>
                    <p:spTgt spid="25"/>
                  </p:tgtEl>
                </p:cond>
              </p:nextCondLst>
            </p:seq>
            <p:seq concurrent="1" nextAc="seek">
              <p:cTn id="87" restart="whenNotActive" fill="hold" evtFilter="cancelBubble" nodeType="interactiveSeq">
                <p:stCondLst>
                  <p:cond evt="onClick" delay="0">
                    <p:tgtEl>
                      <p:spTgt spid="2"/>
                    </p:tgtEl>
                  </p:cond>
                </p:stCondLst>
                <p:endSync evt="end" delay="0">
                  <p:rtn val="all"/>
                </p:endSync>
                <p:childTnLst>
                  <p:par>
                    <p:cTn id="88" fill="hold">
                      <p:stCondLst>
                        <p:cond delay="0"/>
                      </p:stCondLst>
                      <p:childTnLst>
                        <p:par>
                          <p:cTn id="89" fill="hold">
                            <p:stCondLst>
                              <p:cond delay="0"/>
                            </p:stCondLst>
                            <p:childTnLst>
                              <p:par>
                                <p:cTn id="90" presetID="1" presetClass="entr" presetSubtype="0" fill="hold" grpId="0" nodeType="clickEffect">
                                  <p:stCondLst>
                                    <p:cond delay="0"/>
                                  </p:stCondLst>
                                  <p:childTnLst>
                                    <p:set>
                                      <p:cBhvr>
                                        <p:cTn id="91" dur="1" fill="hold">
                                          <p:stCondLst>
                                            <p:cond delay="0"/>
                                          </p:stCondLst>
                                        </p:cTn>
                                        <p:tgtEl>
                                          <p:spTgt spid="2"/>
                                        </p:tgtEl>
                                        <p:attrNameLst>
                                          <p:attrName>style.visibility</p:attrName>
                                        </p:attrNameLst>
                                      </p:cBhvr>
                                      <p:to>
                                        <p:strVal val="visible"/>
                                      </p:to>
                                    </p:set>
                                  </p:childTnLst>
                                </p:cTn>
                              </p:par>
                            </p:childTnLst>
                          </p:cTn>
                        </p:par>
                        <p:par>
                          <p:cTn id="92" fill="hold">
                            <p:stCondLst>
                              <p:cond delay="0"/>
                            </p:stCondLst>
                            <p:childTnLst>
                              <p:par>
                                <p:cTn id="93" presetID="1" presetClass="exit" presetSubtype="0" fill="hold" grpId="1" nodeType="afterEffect">
                                  <p:stCondLst>
                                    <p:cond delay="0"/>
                                  </p:stCondLst>
                                  <p:childTnLst>
                                    <p:set>
                                      <p:cBhvr>
                                        <p:cTn id="94" dur="1" fill="hold">
                                          <p:stCondLst>
                                            <p:cond delay="0"/>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2"/>
                  </p:tgtEl>
                </p:cond>
              </p:nextCondLst>
            </p:seq>
          </p:childTnLst>
        </p:cTn>
      </p:par>
    </p:tnLst>
    <p:bldLst>
      <p:bldP spid="23" grpId="0" animBg="1"/>
      <p:bldP spid="25" grpId="0" animBg="1"/>
      <p:bldP spid="25" grpId="1" animBg="1"/>
      <p:bldP spid="26" grpId="0" animBg="1"/>
      <p:bldP spid="26" grpId="1" animBg="1"/>
      <p:bldP spid="18" grpId="0"/>
      <p:bldP spid="18" grpId="1"/>
      <p:bldP spid="2" grpId="0" animBg="1"/>
      <p:bldP spid="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2" name="כותרת 1"/>
          <p:cNvSpPr>
            <a:spLocks noGrp="1"/>
          </p:cNvSpPr>
          <p:nvPr>
            <p:ph type="ctrTitle"/>
          </p:nvPr>
        </p:nvSpPr>
        <p:spPr/>
        <p:txBody>
          <a:bodyPr/>
          <a:lstStyle/>
          <a:p>
            <a:r>
              <a:rPr lang="he-IL" dirty="0"/>
              <a:t> </a:t>
            </a:r>
          </a:p>
        </p:txBody>
      </p:sp>
      <p:pic>
        <p:nvPicPr>
          <p:cNvPr id="8" name="תמונה 7">
            <a:extLst>
              <a:ext uri="{FF2B5EF4-FFF2-40B4-BE49-F238E27FC236}">
                <a16:creationId xmlns:a16="http://schemas.microsoft.com/office/drawing/2014/main" id="{3D56B1D7-D717-40A5-99BD-DA9A6ADB64C8}"/>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5870298" y="4077385"/>
            <a:ext cx="3806558" cy="2854919"/>
          </a:xfrm>
          <a:prstGeom prst="rect">
            <a:avLst/>
          </a:prstGeom>
        </p:spPr>
      </p:pic>
      <p:pic>
        <p:nvPicPr>
          <p:cNvPr id="19" name="תמונה 18">
            <a:extLst>
              <a:ext uri="{FF2B5EF4-FFF2-40B4-BE49-F238E27FC236}">
                <a16:creationId xmlns:a16="http://schemas.microsoft.com/office/drawing/2014/main" id="{5945A76B-A073-44D5-BCC1-D9646F63EA2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711" y="2098684"/>
            <a:ext cx="3555584" cy="4740778"/>
          </a:xfrm>
          <a:prstGeom prst="rect">
            <a:avLst/>
          </a:prstGeom>
        </p:spPr>
      </p:pic>
      <p:pic>
        <p:nvPicPr>
          <p:cNvPr id="25" name="תמונה 24">
            <a:extLst>
              <a:ext uri="{FF2B5EF4-FFF2-40B4-BE49-F238E27FC236}">
                <a16:creationId xmlns:a16="http://schemas.microsoft.com/office/drawing/2014/main" id="{1D7D04B2-80B1-4DF9-A63A-FD2E2537D8CE}"/>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3458840" y="5166523"/>
            <a:ext cx="2773887" cy="2080415"/>
          </a:xfrm>
          <a:prstGeom prst="rect">
            <a:avLst/>
          </a:prstGeom>
        </p:spPr>
      </p:pic>
      <p:pic>
        <p:nvPicPr>
          <p:cNvPr id="27" name="תמונה 26">
            <a:extLst>
              <a:ext uri="{FF2B5EF4-FFF2-40B4-BE49-F238E27FC236}">
                <a16:creationId xmlns:a16="http://schemas.microsoft.com/office/drawing/2014/main" id="{AC391C32-8F79-4601-8762-E456AB8DB069}"/>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5583504" y="-48370"/>
            <a:ext cx="3604622" cy="4118030"/>
          </a:xfrm>
          <a:prstGeom prst="rect">
            <a:avLst/>
          </a:prstGeom>
        </p:spPr>
      </p:pic>
      <p:pic>
        <p:nvPicPr>
          <p:cNvPr id="13" name="תמונה 12">
            <a:extLst>
              <a:ext uri="{FF2B5EF4-FFF2-40B4-BE49-F238E27FC236}">
                <a16:creationId xmlns:a16="http://schemas.microsoft.com/office/drawing/2014/main" id="{A71CC436-C53B-4827-B7C2-4E1570A95641}"/>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a:stretch/>
        </p:blipFill>
        <p:spPr>
          <a:xfrm>
            <a:off x="2931637" y="2513129"/>
            <a:ext cx="3589422" cy="3028833"/>
          </a:xfrm>
          <a:prstGeom prst="rect">
            <a:avLst/>
          </a:prstGeom>
        </p:spPr>
      </p:pic>
      <p:grpSp>
        <p:nvGrpSpPr>
          <p:cNvPr id="5" name="קבוצה 15"/>
          <p:cNvGrpSpPr>
            <a:grpSpLocks/>
          </p:cNvGrpSpPr>
          <p:nvPr/>
        </p:nvGrpSpPr>
        <p:grpSpPr bwMode="auto">
          <a:xfrm>
            <a:off x="1443518" y="5312673"/>
            <a:ext cx="2072322" cy="1526789"/>
            <a:chOff x="4788024" y="2977708"/>
            <a:chExt cx="2481263" cy="1225550"/>
          </a:xfrm>
        </p:grpSpPr>
        <p:pic>
          <p:nvPicPr>
            <p:cNvPr id="6" name="Picture 2">
              <a:hlinkClick r:id="" action="ppaction://hlinkshowjump?jump=nextslide"/>
            </p:cNvPr>
            <p:cNvPicPr>
              <a:picLocks noChangeAspect="1" noChangeArrowheads="1"/>
            </p:cNvPicPr>
            <p:nvPr/>
          </p:nvPicPr>
          <p:blipFill>
            <a:blip r:embed="rId8"/>
            <a:srcRect/>
            <a:stretch>
              <a:fillRect/>
            </a:stretch>
          </p:blipFill>
          <p:spPr bwMode="auto">
            <a:xfrm>
              <a:off x="4788024" y="2977708"/>
              <a:ext cx="2481263" cy="1225550"/>
            </a:xfrm>
            <a:prstGeom prst="rect">
              <a:avLst/>
            </a:prstGeom>
            <a:noFill/>
            <a:ln w="9525">
              <a:noFill/>
              <a:miter lim="800000"/>
              <a:headEnd/>
              <a:tailEnd/>
            </a:ln>
          </p:spPr>
        </p:pic>
        <p:sp>
          <p:nvSpPr>
            <p:cNvPr id="7" name="TextBox 6">
              <a:hlinkClick r:id="" action="ppaction://hlinkshowjump?jump=nextslide"/>
            </p:cNvPr>
            <p:cNvSpPr txBox="1"/>
            <p:nvPr/>
          </p:nvSpPr>
          <p:spPr>
            <a:xfrm>
              <a:off x="5200563" y="3373151"/>
              <a:ext cx="1656185" cy="454570"/>
            </a:xfrm>
            <a:prstGeom prst="rect">
              <a:avLst/>
            </a:prstGeom>
            <a:noFill/>
          </p:spPr>
          <p:txBody>
            <a:bodyPr rtlCol="1">
              <a:spAutoFit/>
            </a:bodyPr>
            <a:lstStyle/>
            <a:p>
              <a:pPr algn="ctr">
                <a:defRPr/>
              </a:pPr>
              <a:r>
                <a:rPr lang="he-IL" sz="3600" b="1" spc="20" dirty="0">
                  <a:ln>
                    <a:solidFill>
                      <a:srgbClr val="1F497D"/>
                    </a:solidFill>
                  </a:ln>
                  <a:solidFill>
                    <a:srgbClr val="1F497D">
                      <a:lumMod val="75000"/>
                    </a:srgbClr>
                  </a:solidFill>
                  <a:latin typeface="David" pitchFamily="34" charset="-79"/>
                  <a:cs typeface="David" pitchFamily="34" charset="-79"/>
                </a:rPr>
                <a:t>המשך</a:t>
              </a:r>
            </a:p>
          </p:txBody>
        </p:sp>
      </p:grpSp>
      <p:pic>
        <p:nvPicPr>
          <p:cNvPr id="21" name="תמונה 20">
            <a:extLst>
              <a:ext uri="{FF2B5EF4-FFF2-40B4-BE49-F238E27FC236}">
                <a16:creationId xmlns:a16="http://schemas.microsoft.com/office/drawing/2014/main" id="{21E2CC4A-81DA-4402-B07B-0D844AE3143A}"/>
              </a:ext>
            </a:extLst>
          </p:cNvPr>
          <p:cNvPicPr>
            <a:picLocks noChangeAspect="1"/>
          </p:cNvPicPr>
          <p:nvPr/>
        </p:nvPicPr>
        <p:blipFill rotWithShape="1">
          <a:blip r:embed="rId9" cstate="print">
            <a:extLst>
              <a:ext uri="{28A0092B-C50C-407E-A947-70E740481C1C}">
                <a14:useLocalDpi xmlns:a14="http://schemas.microsoft.com/office/drawing/2010/main"/>
              </a:ext>
            </a:extLst>
          </a:blip>
          <a:srcRect/>
          <a:stretch/>
        </p:blipFill>
        <p:spPr>
          <a:xfrm>
            <a:off x="3088733" y="-48370"/>
            <a:ext cx="2519530" cy="3189338"/>
          </a:xfrm>
          <a:prstGeom prst="rect">
            <a:avLst/>
          </a:prstGeom>
        </p:spPr>
      </p:pic>
      <p:pic>
        <p:nvPicPr>
          <p:cNvPr id="17" name="תמונה 16">
            <a:extLst>
              <a:ext uri="{FF2B5EF4-FFF2-40B4-BE49-F238E27FC236}">
                <a16:creationId xmlns:a16="http://schemas.microsoft.com/office/drawing/2014/main" id="{C29BC9E8-DF38-42E6-864D-BCD8E53ED4A9}"/>
              </a:ext>
            </a:extLst>
          </p:cNvPr>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a:off x="-69009" y="-74303"/>
            <a:ext cx="3209084" cy="4278778"/>
          </a:xfrm>
          <a:prstGeom prst="rect">
            <a:avLst/>
          </a:prstGeom>
        </p:spPr>
      </p:pic>
      <p:sp>
        <p:nvSpPr>
          <p:cNvPr id="12" name="TextBox 11"/>
          <p:cNvSpPr txBox="1"/>
          <p:nvPr/>
        </p:nvSpPr>
        <p:spPr>
          <a:xfrm>
            <a:off x="618356" y="2307467"/>
            <a:ext cx="8071049" cy="1323439"/>
          </a:xfrm>
          <a:prstGeom prst="rect">
            <a:avLst/>
          </a:prstGeom>
          <a:noFill/>
        </p:spPr>
        <p:txBody>
          <a:bodyPr rtlCol="1">
            <a:spAutoFit/>
          </a:bodyPr>
          <a:lstStyle/>
          <a:p>
            <a:pPr algn="ctr">
              <a:defRPr/>
            </a:pPr>
            <a:r>
              <a:rPr lang="he-IL" sz="8000" b="1" spc="20" dirty="0">
                <a:ln w="12700">
                  <a:solidFill>
                    <a:srgbClr val="9BBB59">
                      <a:lumMod val="50000"/>
                      <a:alpha val="80000"/>
                    </a:srgbClr>
                  </a:solidFill>
                </a:ln>
                <a:solidFill>
                  <a:srgbClr val="009231"/>
                </a:solidFill>
                <a:effectLst>
                  <a:glow rad="139700">
                    <a:schemeClr val="accent3">
                      <a:lumMod val="40000"/>
                      <a:lumOff val="60000"/>
                      <a:alpha val="93000"/>
                    </a:schemeClr>
                  </a:glow>
                </a:effectLst>
                <a:latin typeface="David" pitchFamily="34" charset="-79"/>
                <a:cs typeface="David" pitchFamily="34" charset="-79"/>
              </a:rPr>
              <a:t>הלכות סוכה</a:t>
            </a:r>
          </a:p>
        </p:txBody>
      </p:sp>
      <p:sp>
        <p:nvSpPr>
          <p:cNvPr id="4" name="TextBox 3">
            <a:extLst>
              <a:ext uri="{FF2B5EF4-FFF2-40B4-BE49-F238E27FC236}">
                <a16:creationId xmlns:a16="http://schemas.microsoft.com/office/drawing/2014/main" id="{431425B9-2B3A-4BED-A88F-B376E52FF2FA}"/>
              </a:ext>
            </a:extLst>
          </p:cNvPr>
          <p:cNvSpPr txBox="1"/>
          <p:nvPr/>
        </p:nvSpPr>
        <p:spPr>
          <a:xfrm>
            <a:off x="-26126" y="6604018"/>
            <a:ext cx="2818178" cy="261610"/>
          </a:xfrm>
          <a:prstGeom prst="rect">
            <a:avLst/>
          </a:prstGeom>
          <a:noFill/>
        </p:spPr>
        <p:txBody>
          <a:bodyPr wrap="square" rtlCol="1">
            <a:spAutoFit/>
          </a:bodyPr>
          <a:lstStyle/>
          <a:p>
            <a:pPr algn="l"/>
            <a:r>
              <a:rPr lang="he-IL" sz="1050" dirty="0">
                <a:latin typeface="David" panose="020E0502060401010101" pitchFamily="34" charset="-79"/>
                <a:cs typeface="David" panose="020E0502060401010101" pitchFamily="34" charset="-79"/>
              </a:rPr>
              <a:t>הצילומים בעמוד זה: לביא צוקרמן וישי </a:t>
            </a:r>
            <a:r>
              <a:rPr lang="he-IL" sz="1050" dirty="0" err="1">
                <a:latin typeface="David" panose="020E0502060401010101" pitchFamily="34" charset="-79"/>
                <a:cs typeface="David" panose="020E0502060401010101" pitchFamily="34" charset="-79"/>
              </a:rPr>
              <a:t>נסימי</a:t>
            </a:r>
            <a:endParaRPr lang="he-IL" sz="1050" dirty="0">
              <a:latin typeface="David" panose="020E0502060401010101" pitchFamily="34" charset="-79"/>
              <a:cs typeface="David" panose="020E0502060401010101" pitchFamily="34" charset="-79"/>
            </a:endParaRPr>
          </a:p>
        </p:txBody>
      </p:sp>
    </p:spTree>
    <p:extLst>
      <p:ext uri="{BB962C8B-B14F-4D97-AF65-F5344CB8AC3E}">
        <p14:creationId xmlns:p14="http://schemas.microsoft.com/office/powerpoint/2010/main" val="2599993120"/>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250825" y="188913"/>
            <a:ext cx="8642350"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932150" y="1268761"/>
            <a:ext cx="7456274" cy="792087"/>
          </a:xfrm>
        </p:spPr>
        <p:txBody>
          <a:bodyPr rtlCol="1">
            <a:noAutofit/>
          </a:bodyPr>
          <a:lstStyle/>
          <a:p>
            <a:pPr algn="r" fontAlgn="auto">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מהן המידות המינימליות של הסוכה?</a:t>
            </a:r>
          </a:p>
        </p:txBody>
      </p:sp>
      <p:sp>
        <p:nvSpPr>
          <p:cNvPr id="11" name="Text Box 4"/>
          <p:cNvSpPr txBox="1">
            <a:spLocks noChangeArrowheads="1"/>
          </p:cNvSpPr>
          <p:nvPr/>
        </p:nvSpPr>
        <p:spPr bwMode="auto">
          <a:xfrm>
            <a:off x="458788" y="2349500"/>
            <a:ext cx="8002588" cy="503984"/>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ארבעה על ארבעה טפחים בגובה עשר אמות.</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1. סוכה קטנה</a:t>
            </a:r>
          </a:p>
        </p:txBody>
      </p:sp>
      <p:sp>
        <p:nvSpPr>
          <p:cNvPr id="13" name="Text Box 4">
            <a:hlinkClick r:id="" action="ppaction://hlinkshowjump?jump=nextslide"/>
          </p:cNvPr>
          <p:cNvSpPr txBox="1">
            <a:spLocks noChangeArrowheads="1"/>
          </p:cNvSpPr>
          <p:nvPr/>
        </p:nvSpPr>
        <p:spPr bwMode="auto">
          <a:xfrm>
            <a:off x="251520" y="3140968"/>
            <a:ext cx="8195568"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שבעה על שבעה טפחים בגובה עשרה טפחים.</a:t>
            </a:r>
          </a:p>
        </p:txBody>
      </p:sp>
      <p:sp>
        <p:nvSpPr>
          <p:cNvPr id="14" name="Text Box 4"/>
          <p:cNvSpPr txBox="1">
            <a:spLocks noChangeArrowheads="1"/>
          </p:cNvSpPr>
          <p:nvPr/>
        </p:nvSpPr>
        <p:spPr bwMode="auto">
          <a:xfrm>
            <a:off x="458788" y="4005064"/>
            <a:ext cx="7988300" cy="887413"/>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גובה עשרה טפחים, אורך שבעה טפחים,</a:t>
            </a:r>
          </a:p>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	רוחב כלשהו.</a:t>
            </a:r>
          </a:p>
        </p:txBody>
      </p:sp>
      <p:sp>
        <p:nvSpPr>
          <p:cNvPr id="18" name="TextBox 17"/>
          <p:cNvSpPr txBox="1"/>
          <p:nvPr/>
        </p:nvSpPr>
        <p:spPr>
          <a:xfrm>
            <a:off x="3131840" y="5229200"/>
            <a:ext cx="3024336" cy="584775"/>
          </a:xfrm>
          <a:prstGeom prst="rect">
            <a:avLst/>
          </a:prstGeom>
          <a:noFill/>
        </p:spPr>
        <p:txBody>
          <a:bodyPr rtlCol="1">
            <a:spAutoFit/>
          </a:bodyPr>
          <a:lstStyle/>
          <a:p>
            <a:pPr algn="ctr">
              <a:defRPr/>
            </a:pPr>
            <a:r>
              <a:rPr lang="he-IL" sz="3200" b="1" spc="30" dirty="0">
                <a:ln>
                  <a:solidFill>
                    <a:srgbClr val="7C3838"/>
                  </a:solidFill>
                </a:ln>
                <a:solidFill>
                  <a:srgbClr val="9D1E05"/>
                </a:solidFill>
                <a:effectLst>
                  <a:glow rad="38100">
                    <a:srgbClr val="FEE6F7">
                      <a:alpha val="18000"/>
                    </a:srgbClr>
                  </a:glow>
                </a:effectLst>
                <a:latin typeface="David" pitchFamily="34" charset="-79"/>
                <a:cs typeface="David" pitchFamily="34" charset="-79"/>
              </a:rPr>
              <a:t>טעות, נסה שנית.</a:t>
            </a:r>
          </a:p>
        </p:txBody>
      </p:sp>
      <p:pic>
        <p:nvPicPr>
          <p:cNvPr id="1026" name="Picture 2" descr="C:\Documents and Settings\משפחת פרנקל\שולחן העבודה\סורק אברהם\2.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67544" y="4853088"/>
            <a:ext cx="2427143" cy="1625356"/>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C:\Documents and Settings\משפחת פרנקל\שולחן העבודה\סורק אברהם\2.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23885" y="2452893"/>
            <a:ext cx="6020076" cy="4031393"/>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07504" y="6268842"/>
            <a:ext cx="1440160" cy="215444"/>
          </a:xfrm>
          <a:prstGeom prst="rect">
            <a:avLst/>
          </a:prstGeom>
          <a:noFill/>
        </p:spPr>
        <p:txBody>
          <a:bodyPr wrap="square" rtlCol="1">
            <a:spAutoFit/>
          </a:bodyPr>
          <a:lstStyle/>
          <a:p>
            <a:r>
              <a:rPr lang="he-IL" sz="800" b="1" dirty="0">
                <a:effectLst>
                  <a:glow rad="63500">
                    <a:schemeClr val="bg2">
                      <a:alpha val="40000"/>
                    </a:schemeClr>
                  </a:glow>
                </a:effectLst>
              </a:rPr>
              <a:t>להגדלה / הקטנה - לחץ</a:t>
            </a:r>
          </a:p>
        </p:txBody>
      </p:sp>
      <p:sp>
        <p:nvSpPr>
          <p:cNvPr id="4" name="TextBox 3"/>
          <p:cNvSpPr txBox="1"/>
          <p:nvPr/>
        </p:nvSpPr>
        <p:spPr>
          <a:xfrm>
            <a:off x="-177192" y="4511604"/>
            <a:ext cx="3449712" cy="2308324"/>
          </a:xfrm>
          <a:prstGeom prst="rect">
            <a:avLst/>
          </a:prstGeom>
          <a:noFill/>
        </p:spPr>
        <p:txBody>
          <a:bodyPr wrap="square" rtlCol="1">
            <a:spAutoFit/>
          </a:bodyPr>
          <a:lstStyle/>
          <a:p>
            <a:r>
              <a:rPr lang="he-IL" dirty="0">
                <a:solidFill>
                  <a:schemeClr val="tx1">
                    <a:alpha val="0"/>
                  </a:schemeClr>
                </a:solidFill>
              </a:rPr>
              <a:t>שקוף קטן</a:t>
            </a:r>
          </a:p>
          <a:p>
            <a:endParaRPr lang="he-IL" dirty="0"/>
          </a:p>
          <a:p>
            <a:endParaRPr lang="he-IL" dirty="0"/>
          </a:p>
          <a:p>
            <a:endParaRPr lang="he-IL" dirty="0"/>
          </a:p>
          <a:p>
            <a:endParaRPr lang="he-IL" dirty="0"/>
          </a:p>
          <a:p>
            <a:endParaRPr lang="he-IL" dirty="0"/>
          </a:p>
          <a:p>
            <a:endParaRPr lang="he-IL" dirty="0"/>
          </a:p>
          <a:p>
            <a:endParaRPr lang="he-IL" dirty="0"/>
          </a:p>
        </p:txBody>
      </p:sp>
      <p:pic>
        <p:nvPicPr>
          <p:cNvPr id="17" name="Picture 2" descr="C:\Documents and Settings\משפחת פרנקל\שולחן העבודה\סורק אברהם\14.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994992" y="361941"/>
            <a:ext cx="5185520" cy="3453522"/>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p:cNvSpPr txBox="1"/>
          <p:nvPr/>
        </p:nvSpPr>
        <p:spPr>
          <a:xfrm>
            <a:off x="-26908" y="-129158"/>
            <a:ext cx="9152353" cy="7017306"/>
          </a:xfrm>
          <a:prstGeom prst="rect">
            <a:avLst/>
          </a:prstGeom>
          <a:noFill/>
        </p:spPr>
        <p:txBody>
          <a:bodyPr wrap="square" rtlCol="1">
            <a:spAutoFit/>
          </a:bodyPr>
          <a:lstStyle/>
          <a:p>
            <a:r>
              <a:rPr lang="he-IL" dirty="0">
                <a:solidFill>
                  <a:schemeClr val="tx1">
                    <a:alpha val="0"/>
                  </a:schemeClr>
                </a:solidFill>
              </a:rPr>
              <a:t>שקוף גדול</a:t>
            </a:r>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p:txBody>
      </p:sp>
      <p:sp>
        <p:nvSpPr>
          <p:cNvPr id="19" name="מלבן מעוגל 18"/>
          <p:cNvSpPr/>
          <p:nvPr/>
        </p:nvSpPr>
        <p:spPr>
          <a:xfrm>
            <a:off x="-3461725" y="2996952"/>
            <a:ext cx="3929269" cy="824895"/>
          </a:xfrm>
          <a:prstGeom prst="roundRect">
            <a:avLst/>
          </a:prstGeom>
          <a:solidFill>
            <a:srgbClr val="0070C0"/>
          </a:solidFill>
          <a:ln w="19050">
            <a:solidFill>
              <a:srgbClr val="006EC0"/>
            </a:solidFill>
          </a:ln>
        </p:spPr>
        <p:style>
          <a:lnRef idx="2">
            <a:schemeClr val="accent1">
              <a:shade val="50000"/>
            </a:schemeClr>
          </a:lnRef>
          <a:fillRef idx="1">
            <a:schemeClr val="accent1"/>
          </a:fillRef>
          <a:effectRef idx="0">
            <a:schemeClr val="accent1"/>
          </a:effectRef>
          <a:fontRef idx="minor">
            <a:schemeClr val="lt1"/>
          </a:fontRef>
        </p:style>
        <p:txBody>
          <a:bodyPr rIns="0" rtlCol="1" anchor="ctr"/>
          <a:lstStyle/>
          <a:p>
            <a:r>
              <a:rPr lang="he-IL" sz="1100" dirty="0">
                <a:solidFill>
                  <a:srgbClr val="FFFFFF"/>
                </a:solidFill>
              </a:rPr>
              <a:t>הוראות</a:t>
            </a:r>
            <a:endParaRPr lang="he-IL" dirty="0">
              <a:solidFill>
                <a:srgbClr val="FFFFFF"/>
              </a:solidFill>
            </a:endParaRPr>
          </a:p>
          <a:p>
            <a:pPr algn="ctr"/>
            <a:endParaRPr lang="he-IL" dirty="0"/>
          </a:p>
        </p:txBody>
      </p:sp>
      <p:sp>
        <p:nvSpPr>
          <p:cNvPr id="20" name="TextBox 19"/>
          <p:cNvSpPr txBox="1"/>
          <p:nvPr/>
        </p:nvSpPr>
        <p:spPr>
          <a:xfrm>
            <a:off x="-132078" y="3350650"/>
            <a:ext cx="592220" cy="369332"/>
          </a:xfrm>
          <a:prstGeom prst="rect">
            <a:avLst/>
          </a:prstGeom>
          <a:noFill/>
        </p:spPr>
        <p:txBody>
          <a:bodyPr wrap="square" rtlCol="1">
            <a:spAutoFit/>
          </a:bodyPr>
          <a:lstStyle/>
          <a:p>
            <a:pPr algn="ctr"/>
            <a:r>
              <a:rPr lang="he-IL" b="1" spc="-210" dirty="0">
                <a:solidFill>
                  <a:srgbClr val="000000"/>
                </a:solidFill>
              </a:rPr>
              <a:t>&lt;&lt;</a:t>
            </a:r>
          </a:p>
        </p:txBody>
      </p:sp>
      <p:sp>
        <p:nvSpPr>
          <p:cNvPr id="21" name="TextBox 20"/>
          <p:cNvSpPr txBox="1"/>
          <p:nvPr/>
        </p:nvSpPr>
        <p:spPr>
          <a:xfrm>
            <a:off x="-551618" y="-435002"/>
            <a:ext cx="10009112" cy="7571303"/>
          </a:xfrm>
          <a:prstGeom prst="rect">
            <a:avLst/>
          </a:prstGeom>
          <a:solidFill>
            <a:srgbClr val="000000">
              <a:alpha val="50000"/>
            </a:srgbClr>
          </a:solidFill>
        </p:spPr>
        <p:txBody>
          <a:bodyPr wrap="square" rtlCol="1">
            <a:spAutoFit/>
          </a:bodyPr>
          <a:lstStyle/>
          <a:p>
            <a:r>
              <a:rPr lang="he-IL" dirty="0">
                <a:solidFill>
                  <a:schemeClr val="tx1">
                    <a:alpha val="0"/>
                  </a:schemeClr>
                </a:solidFill>
              </a:rPr>
              <a:t>שחור</a:t>
            </a:r>
          </a:p>
          <a:p>
            <a:endParaRPr lang="he-IL" dirty="0">
              <a:solidFill>
                <a:schemeClr val="tx1">
                  <a:alpha val="0"/>
                </a:schemeClr>
              </a:solidFill>
            </a:endParaRPr>
          </a:p>
          <a:p>
            <a:endParaRPr lang="he-IL" dirty="0">
              <a:solidFill>
                <a:schemeClr val="tx1">
                  <a:alpha val="0"/>
                </a:schemeClr>
              </a:solidFill>
            </a:endParaRPr>
          </a:p>
          <a:p>
            <a:endParaRPr lang="he-IL" dirty="0">
              <a:solidFill>
                <a:schemeClr val="tx1">
                  <a:alpha val="0"/>
                </a:schemeClr>
              </a:solidFill>
            </a:endParaRPr>
          </a:p>
          <a:p>
            <a:endParaRPr lang="he-IL" dirty="0">
              <a:solidFill>
                <a:schemeClr val="tx1">
                  <a:alpha val="0"/>
                </a:schemeClr>
              </a:solidFill>
            </a:endParaRPr>
          </a:p>
          <a:p>
            <a:endParaRPr lang="he-IL" dirty="0">
              <a:solidFill>
                <a:schemeClr val="tx1">
                  <a:alpha val="0"/>
                </a:schemeClr>
              </a:solidFill>
            </a:endParaRPr>
          </a:p>
          <a:p>
            <a:endParaRPr lang="he-IL" dirty="0">
              <a:solidFill>
                <a:schemeClr val="tx1">
                  <a:alpha val="0"/>
                </a:schemeClr>
              </a:solidFill>
            </a:endParaRPr>
          </a:p>
          <a:p>
            <a:endParaRPr lang="he-IL" dirty="0">
              <a:solidFill>
                <a:schemeClr val="tx1">
                  <a:alpha val="0"/>
                </a:schemeClr>
              </a:solidFill>
            </a:endParaRPr>
          </a:p>
          <a:p>
            <a:endParaRPr lang="he-IL" dirty="0">
              <a:solidFill>
                <a:schemeClr val="tx1">
                  <a:alpha val="0"/>
                </a:schemeClr>
              </a:solidFill>
            </a:endParaRPr>
          </a:p>
          <a:p>
            <a:endParaRPr lang="he-IL" dirty="0">
              <a:solidFill>
                <a:schemeClr val="tx1">
                  <a:alpha val="0"/>
                </a:schemeClr>
              </a:solidFill>
            </a:endParaRPr>
          </a:p>
          <a:p>
            <a:endParaRPr lang="he-IL" dirty="0">
              <a:solidFill>
                <a:schemeClr val="tx1">
                  <a:alpha val="0"/>
                </a:schemeClr>
              </a:solidFill>
            </a:endParaRPr>
          </a:p>
          <a:p>
            <a:endParaRPr lang="he-IL" dirty="0">
              <a:solidFill>
                <a:schemeClr val="tx1">
                  <a:alpha val="0"/>
                </a:schemeClr>
              </a:solidFill>
            </a:endParaRPr>
          </a:p>
          <a:p>
            <a:endParaRPr lang="he-IL" dirty="0">
              <a:solidFill>
                <a:schemeClr val="tx1">
                  <a:alpha val="0"/>
                </a:schemeClr>
              </a:solidFill>
            </a:endParaRPr>
          </a:p>
          <a:p>
            <a:endParaRPr lang="he-IL" dirty="0">
              <a:solidFill>
                <a:schemeClr val="tx1">
                  <a:alpha val="0"/>
                </a:schemeClr>
              </a:solidFill>
            </a:endParaRPr>
          </a:p>
          <a:p>
            <a:endParaRPr lang="he-IL" dirty="0">
              <a:solidFill>
                <a:schemeClr val="tx1">
                  <a:alpha val="0"/>
                </a:schemeClr>
              </a:solidFill>
            </a:endParaRPr>
          </a:p>
          <a:p>
            <a:endParaRPr lang="he-IL" dirty="0">
              <a:solidFill>
                <a:schemeClr val="tx1">
                  <a:alpha val="0"/>
                </a:schemeClr>
              </a:solidFill>
            </a:endParaRPr>
          </a:p>
          <a:p>
            <a:endParaRPr lang="he-IL" dirty="0">
              <a:solidFill>
                <a:schemeClr val="tx1">
                  <a:alpha val="0"/>
                </a:schemeClr>
              </a:solidFill>
            </a:endParaRPr>
          </a:p>
          <a:p>
            <a:endParaRPr lang="he-IL" dirty="0">
              <a:solidFill>
                <a:schemeClr val="tx1">
                  <a:alpha val="0"/>
                </a:schemeClr>
              </a:solidFill>
            </a:endParaRPr>
          </a:p>
          <a:p>
            <a:endParaRPr lang="he-IL" dirty="0">
              <a:solidFill>
                <a:schemeClr val="tx1">
                  <a:alpha val="0"/>
                </a:schemeClr>
              </a:solidFill>
            </a:endParaRPr>
          </a:p>
          <a:p>
            <a:endParaRPr lang="he-IL" dirty="0">
              <a:solidFill>
                <a:schemeClr val="tx1">
                  <a:alpha val="0"/>
                </a:schemeClr>
              </a:solidFill>
            </a:endParaRPr>
          </a:p>
          <a:p>
            <a:endParaRPr lang="he-IL" dirty="0">
              <a:solidFill>
                <a:schemeClr val="tx1">
                  <a:alpha val="0"/>
                </a:schemeClr>
              </a:solidFill>
            </a:endParaRPr>
          </a:p>
          <a:p>
            <a:endParaRPr lang="he-IL" dirty="0">
              <a:solidFill>
                <a:schemeClr val="tx1">
                  <a:alpha val="0"/>
                </a:schemeClr>
              </a:solidFill>
            </a:endParaRPr>
          </a:p>
          <a:p>
            <a:endParaRPr lang="he-IL" dirty="0">
              <a:solidFill>
                <a:schemeClr val="tx1">
                  <a:alpha val="0"/>
                </a:schemeClr>
              </a:solidFill>
            </a:endParaRPr>
          </a:p>
          <a:p>
            <a:endParaRPr lang="he-IL" dirty="0">
              <a:solidFill>
                <a:schemeClr val="tx1">
                  <a:alpha val="0"/>
                </a:schemeClr>
              </a:solidFill>
            </a:endParaRPr>
          </a:p>
          <a:p>
            <a:endParaRPr lang="he-IL" dirty="0">
              <a:solidFill>
                <a:schemeClr val="tx1">
                  <a:alpha val="0"/>
                </a:schemeClr>
              </a:solidFill>
            </a:endParaRPr>
          </a:p>
          <a:p>
            <a:endParaRPr lang="he-IL" dirty="0">
              <a:solidFill>
                <a:schemeClr val="tx1">
                  <a:alpha val="0"/>
                </a:schemeClr>
              </a:solidFill>
            </a:endParaRPr>
          </a:p>
          <a:p>
            <a:endParaRPr lang="he-IL" dirty="0">
              <a:solidFill>
                <a:schemeClr val="tx1">
                  <a:alpha val="0"/>
                </a:schemeClr>
              </a:solidFill>
            </a:endParaRPr>
          </a:p>
        </p:txBody>
      </p:sp>
      <p:sp>
        <p:nvSpPr>
          <p:cNvPr id="22" name="מלבן מעוגל 21"/>
          <p:cNvSpPr/>
          <p:nvPr/>
        </p:nvSpPr>
        <p:spPr>
          <a:xfrm>
            <a:off x="654947" y="3501008"/>
            <a:ext cx="2994581" cy="1944216"/>
          </a:xfrm>
          <a:prstGeom prst="roundRect">
            <a:avLst/>
          </a:prstGeom>
          <a:gradFill>
            <a:gsLst>
              <a:gs pos="26300">
                <a:srgbClr val="A7504E"/>
              </a:gs>
              <a:gs pos="100000">
                <a:schemeClr val="accent2">
                  <a:lumMod val="60000"/>
                  <a:lumOff val="40000"/>
                </a:schemeClr>
              </a:gs>
              <a:gs pos="0">
                <a:schemeClr val="accent2">
                  <a:lumMod val="75000"/>
                </a:schemeClr>
              </a:gs>
            </a:gsLst>
            <a:lin ang="13500000" scaled="0"/>
          </a:gra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2400" b="1" dirty="0">
                <a:solidFill>
                  <a:schemeClr val="accent3">
                    <a:lumMod val="40000"/>
                    <a:lumOff val="60000"/>
                  </a:schemeClr>
                </a:solidFill>
                <a:cs typeface="David" pitchFamily="2" charset="-79"/>
              </a:rPr>
              <a:t>לחץ בעזרת העכבר</a:t>
            </a:r>
          </a:p>
          <a:p>
            <a:pPr algn="ctr"/>
            <a:r>
              <a:rPr lang="he-IL" sz="2400" b="1" dirty="0">
                <a:solidFill>
                  <a:schemeClr val="accent3">
                    <a:lumMod val="40000"/>
                    <a:lumOff val="60000"/>
                  </a:schemeClr>
                </a:solidFill>
                <a:cs typeface="David" pitchFamily="2" charset="-79"/>
              </a:rPr>
              <a:t>על התשובה הנכונה</a:t>
            </a:r>
          </a:p>
          <a:p>
            <a:pPr algn="ctr"/>
            <a:r>
              <a:rPr lang="he-IL" sz="1400" dirty="0">
                <a:solidFill>
                  <a:schemeClr val="accent3">
                    <a:lumMod val="40000"/>
                    <a:lumOff val="60000"/>
                  </a:schemeClr>
                </a:solidFill>
                <a:cs typeface="David" pitchFamily="2" charset="-79"/>
              </a:rPr>
              <a:t>(להצגת סמן לייזר - לחץ והחזק </a:t>
            </a:r>
          </a:p>
          <a:p>
            <a:pPr algn="ctr"/>
            <a:r>
              <a:rPr lang="en-US" sz="1400" dirty="0">
                <a:solidFill>
                  <a:schemeClr val="accent3">
                    <a:lumMod val="40000"/>
                    <a:lumOff val="60000"/>
                  </a:schemeClr>
                </a:solidFill>
                <a:cs typeface="David" pitchFamily="2" charset="-79"/>
              </a:rPr>
              <a:t>Ctrl </a:t>
            </a:r>
            <a:r>
              <a:rPr lang="he-IL" sz="1400" dirty="0">
                <a:solidFill>
                  <a:schemeClr val="accent3">
                    <a:lumMod val="40000"/>
                    <a:lumOff val="60000"/>
                  </a:schemeClr>
                </a:solidFill>
                <a:cs typeface="David" pitchFamily="2" charset="-79"/>
              </a:rPr>
              <a:t> + לחצן העכבר)</a:t>
            </a:r>
          </a:p>
          <a:p>
            <a:pPr algn="ctr"/>
            <a:endParaRPr lang="he-IL" sz="400" b="1" dirty="0">
              <a:solidFill>
                <a:schemeClr val="accent3">
                  <a:lumMod val="40000"/>
                  <a:lumOff val="60000"/>
                </a:schemeClr>
              </a:solidFill>
              <a:cs typeface="David" pitchFamily="2" charset="-79"/>
            </a:endParaRPr>
          </a:p>
          <a:p>
            <a:pPr algn="ctr"/>
            <a:endParaRPr lang="he-IL" sz="600" b="1" dirty="0">
              <a:solidFill>
                <a:schemeClr val="accent3">
                  <a:lumMod val="40000"/>
                  <a:lumOff val="60000"/>
                </a:schemeClr>
              </a:solidFill>
              <a:cs typeface="David" pitchFamily="2" charset="-79"/>
            </a:endParaRPr>
          </a:p>
          <a:p>
            <a:pPr algn="ctr"/>
            <a:endParaRPr lang="he-IL" b="1" dirty="0">
              <a:solidFill>
                <a:schemeClr val="accent3">
                  <a:lumMod val="40000"/>
                  <a:lumOff val="60000"/>
                </a:schemeClr>
              </a:solidFill>
              <a:cs typeface="David" pitchFamily="2" charset="-79"/>
            </a:endParaRPr>
          </a:p>
        </p:txBody>
      </p:sp>
      <p:sp>
        <p:nvSpPr>
          <p:cNvPr id="23" name="מלבן מעוגל 22"/>
          <p:cNvSpPr/>
          <p:nvPr/>
        </p:nvSpPr>
        <p:spPr>
          <a:xfrm>
            <a:off x="1642514" y="4941168"/>
            <a:ext cx="1019445" cy="383173"/>
          </a:xfrm>
          <a:prstGeom prst="roundRect">
            <a:avLst/>
          </a:prstGeom>
          <a:solidFill>
            <a:srgbClr val="0070C0"/>
          </a:solidFill>
          <a:ln w="19050">
            <a:solidFill>
              <a:srgbClr val="006EC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dirty="0">
                <a:solidFill>
                  <a:srgbClr val="FFFFFF"/>
                </a:solidFill>
              </a:rPr>
              <a:t>אישור</a:t>
            </a:r>
          </a:p>
        </p:txBody>
      </p:sp>
      <p:sp>
        <p:nvSpPr>
          <p:cNvPr id="5" name="TextBox 4"/>
          <p:cNvSpPr txBox="1"/>
          <p:nvPr/>
        </p:nvSpPr>
        <p:spPr>
          <a:xfrm>
            <a:off x="2555776" y="6165304"/>
            <a:ext cx="3826989" cy="261610"/>
          </a:xfrm>
          <a:prstGeom prst="rect">
            <a:avLst/>
          </a:prstGeom>
          <a:noFill/>
        </p:spPr>
        <p:txBody>
          <a:bodyPr wrap="square" rtlCol="1">
            <a:spAutoFit/>
          </a:bodyPr>
          <a:lstStyle/>
          <a:p>
            <a:r>
              <a:rPr lang="he-IL" sz="1100" b="1" dirty="0"/>
              <a:t>התמונות באדיבות הרב </a:t>
            </a:r>
            <a:r>
              <a:rPr lang="he-IL" sz="1100" b="1" dirty="0" err="1"/>
              <a:t>קובלסקי</a:t>
            </a:r>
            <a:r>
              <a:rPr lang="he-IL" sz="1100" b="1" dirty="0"/>
              <a:t> </a:t>
            </a:r>
            <a:r>
              <a:rPr lang="he-IL" sz="1100" b="1" dirty="0" err="1"/>
              <a:t>שליט"א</a:t>
            </a:r>
            <a:r>
              <a:rPr lang="he-IL" sz="1100" b="1" dirty="0"/>
              <a:t> - "מאורות הדף היומי"</a:t>
            </a:r>
            <a:endParaRPr lang="en-US" sz="1100" b="1" dirty="0"/>
          </a:p>
        </p:txBody>
      </p:sp>
    </p:spTree>
    <p:extLst>
      <p:ext uri="{BB962C8B-B14F-4D97-AF65-F5344CB8AC3E}">
        <p14:creationId xmlns:p14="http://schemas.microsoft.com/office/powerpoint/2010/main" val="710652258"/>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100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0-#ppt_w/2"/>
                                          </p:val>
                                        </p:tav>
                                        <p:tav tm="100000">
                                          <p:val>
                                            <p:strVal val="#ppt_x"/>
                                          </p:val>
                                        </p:tav>
                                      </p:tavLst>
                                    </p:anim>
                                    <p:anim calcmode="lin" valueType="num">
                                      <p:cBhvr additive="base">
                                        <p:cTn id="8" dur="500" fill="hold"/>
                                        <p:tgtEl>
                                          <p:spTgt spid="19"/>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100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500" fill="hold"/>
                                        <p:tgtEl>
                                          <p:spTgt spid="20"/>
                                        </p:tgtEl>
                                        <p:attrNameLst>
                                          <p:attrName>ppt_x</p:attrName>
                                        </p:attrNameLst>
                                      </p:cBhvr>
                                      <p:tavLst>
                                        <p:tav tm="0">
                                          <p:val>
                                            <p:strVal val="0-#ppt_w/2"/>
                                          </p:val>
                                        </p:tav>
                                        <p:tav tm="100000">
                                          <p:val>
                                            <p:strVal val="#ppt_x"/>
                                          </p:val>
                                        </p:tav>
                                      </p:tavLst>
                                    </p:anim>
                                    <p:anim calcmode="lin" valueType="num">
                                      <p:cBhvr additive="base">
                                        <p:cTn id="12" dur="500" fill="hold"/>
                                        <p:tgtEl>
                                          <p:spTgt spid="20"/>
                                        </p:tgtEl>
                                        <p:attrNameLst>
                                          <p:attrName>ppt_y</p:attrName>
                                        </p:attrNameLst>
                                      </p:cBhvr>
                                      <p:tavLst>
                                        <p:tav tm="0">
                                          <p:val>
                                            <p:strVal val="#ppt_y"/>
                                          </p:val>
                                        </p:tav>
                                        <p:tav tm="100000">
                                          <p:val>
                                            <p:strVal val="#ppt_y"/>
                                          </p:val>
                                        </p:tav>
                                      </p:tavLst>
                                    </p:anim>
                                  </p:childTnLst>
                                </p:cTn>
                              </p:par>
                              <p:par>
                                <p:cTn id="13" presetID="45" presetClass="entr" presetSubtype="0" fill="hold" grpId="1" nodeType="withEffect">
                                  <p:stCondLst>
                                    <p:cond delay="1000"/>
                                  </p:stCondLst>
                                  <p:childTnLst>
                                    <p:set>
                                      <p:cBhvr>
                                        <p:cTn id="14" dur="1" fill="hold">
                                          <p:stCondLst>
                                            <p:cond delay="0"/>
                                          </p:stCondLst>
                                        </p:cTn>
                                        <p:tgtEl>
                                          <p:spTgt spid="20"/>
                                        </p:tgtEl>
                                        <p:attrNameLst>
                                          <p:attrName>style.visibility</p:attrName>
                                        </p:attrNameLst>
                                      </p:cBhvr>
                                      <p:to>
                                        <p:strVal val="visible"/>
                                      </p:to>
                                    </p:set>
                                    <p:animEffect transition="in" filter="fade">
                                      <p:cBhvr>
                                        <p:cTn id="15" dur="1500"/>
                                        <p:tgtEl>
                                          <p:spTgt spid="20"/>
                                        </p:tgtEl>
                                      </p:cBhvr>
                                    </p:animEffect>
                                    <p:anim calcmode="lin" valueType="num">
                                      <p:cBhvr>
                                        <p:cTn id="16" dur="1500" fill="hold"/>
                                        <p:tgtEl>
                                          <p:spTgt spid="20"/>
                                        </p:tgtEl>
                                        <p:attrNameLst>
                                          <p:attrName>ppt_w</p:attrName>
                                        </p:attrNameLst>
                                      </p:cBhvr>
                                      <p:tavLst>
                                        <p:tav tm="0" fmla="#ppt_w*sin(2.5*pi*$)">
                                          <p:val>
                                            <p:fltVal val="0"/>
                                          </p:val>
                                        </p:tav>
                                        <p:tav tm="100000">
                                          <p:val>
                                            <p:fltVal val="1"/>
                                          </p:val>
                                        </p:tav>
                                      </p:tavLst>
                                    </p:anim>
                                    <p:anim calcmode="lin" valueType="num">
                                      <p:cBhvr>
                                        <p:cTn id="17" dur="1500" fill="hold"/>
                                        <p:tgtEl>
                                          <p:spTgt spid="20"/>
                                        </p:tgtEl>
                                        <p:attrNameLst>
                                          <p:attrName>ppt_h</p:attrName>
                                        </p:attrNameLst>
                                      </p:cBhvr>
                                      <p:tavLst>
                                        <p:tav tm="0">
                                          <p:val>
                                            <p:strVal val="#ppt_h"/>
                                          </p:val>
                                        </p:tav>
                                        <p:tav tm="100000">
                                          <p:val>
                                            <p:strVal val="#ppt_h"/>
                                          </p:val>
                                        </p:tav>
                                      </p:tavLst>
                                    </p:anim>
                                  </p:childTnLst>
                                </p:cTn>
                              </p:par>
                            </p:childTnLst>
                          </p:cTn>
                        </p:par>
                        <p:par>
                          <p:cTn id="18" fill="hold">
                            <p:stCondLst>
                              <p:cond delay="2500"/>
                            </p:stCondLst>
                            <p:childTnLst>
                              <p:par>
                                <p:cTn id="19" presetID="32" presetClass="emph" presetSubtype="0" fill="hold" grpId="1" nodeType="afterEffect">
                                  <p:stCondLst>
                                    <p:cond delay="1100"/>
                                  </p:stCondLst>
                                  <p:childTnLst>
                                    <p:animRot by="120000">
                                      <p:cBhvr>
                                        <p:cTn id="20" dur="130" fill="hold">
                                          <p:stCondLst>
                                            <p:cond delay="0"/>
                                          </p:stCondLst>
                                        </p:cTn>
                                        <p:tgtEl>
                                          <p:spTgt spid="19"/>
                                        </p:tgtEl>
                                        <p:attrNameLst>
                                          <p:attrName>r</p:attrName>
                                        </p:attrNameLst>
                                      </p:cBhvr>
                                    </p:animRot>
                                    <p:animRot by="-240000">
                                      <p:cBhvr>
                                        <p:cTn id="21" dur="260" fill="hold">
                                          <p:stCondLst>
                                            <p:cond delay="260"/>
                                          </p:stCondLst>
                                        </p:cTn>
                                        <p:tgtEl>
                                          <p:spTgt spid="19"/>
                                        </p:tgtEl>
                                        <p:attrNameLst>
                                          <p:attrName>r</p:attrName>
                                        </p:attrNameLst>
                                      </p:cBhvr>
                                    </p:animRot>
                                    <p:animRot by="240000">
                                      <p:cBhvr>
                                        <p:cTn id="22" dur="260" fill="hold">
                                          <p:stCondLst>
                                            <p:cond delay="520"/>
                                          </p:stCondLst>
                                        </p:cTn>
                                        <p:tgtEl>
                                          <p:spTgt spid="19"/>
                                        </p:tgtEl>
                                        <p:attrNameLst>
                                          <p:attrName>r</p:attrName>
                                        </p:attrNameLst>
                                      </p:cBhvr>
                                    </p:animRot>
                                    <p:animRot by="-240000">
                                      <p:cBhvr>
                                        <p:cTn id="23" dur="260" fill="hold">
                                          <p:stCondLst>
                                            <p:cond delay="780"/>
                                          </p:stCondLst>
                                        </p:cTn>
                                        <p:tgtEl>
                                          <p:spTgt spid="19"/>
                                        </p:tgtEl>
                                        <p:attrNameLst>
                                          <p:attrName>r</p:attrName>
                                        </p:attrNameLst>
                                      </p:cBhvr>
                                    </p:animRot>
                                    <p:animRot by="120000">
                                      <p:cBhvr>
                                        <p:cTn id="24" dur="260" fill="hold">
                                          <p:stCondLst>
                                            <p:cond delay="1040"/>
                                          </p:stCondLst>
                                        </p:cTn>
                                        <p:tgtEl>
                                          <p:spTgt spid="19"/>
                                        </p:tgtEl>
                                        <p:attrNameLst>
                                          <p:attrName>r</p:attrName>
                                        </p:attrNameLst>
                                      </p:cBhvr>
                                    </p:animRot>
                                  </p:childTnLst>
                                </p:cTn>
                              </p:par>
                            </p:childTnLst>
                          </p:cTn>
                        </p:par>
                        <p:par>
                          <p:cTn id="25" fill="hold">
                            <p:stCondLst>
                              <p:cond delay="4900"/>
                            </p:stCondLst>
                            <p:childTnLst>
                              <p:par>
                                <p:cTn id="26" presetID="32" presetClass="emph" presetSubtype="0" fill="hold" grpId="4" nodeType="afterEffect">
                                  <p:stCondLst>
                                    <p:cond delay="3600"/>
                                  </p:stCondLst>
                                  <p:childTnLst>
                                    <p:animRot by="120000">
                                      <p:cBhvr>
                                        <p:cTn id="27" dur="130" fill="hold">
                                          <p:stCondLst>
                                            <p:cond delay="0"/>
                                          </p:stCondLst>
                                        </p:cTn>
                                        <p:tgtEl>
                                          <p:spTgt spid="19"/>
                                        </p:tgtEl>
                                        <p:attrNameLst>
                                          <p:attrName>r</p:attrName>
                                        </p:attrNameLst>
                                      </p:cBhvr>
                                    </p:animRot>
                                    <p:animRot by="-240000">
                                      <p:cBhvr>
                                        <p:cTn id="28" dur="260" fill="hold">
                                          <p:stCondLst>
                                            <p:cond delay="260"/>
                                          </p:stCondLst>
                                        </p:cTn>
                                        <p:tgtEl>
                                          <p:spTgt spid="19"/>
                                        </p:tgtEl>
                                        <p:attrNameLst>
                                          <p:attrName>r</p:attrName>
                                        </p:attrNameLst>
                                      </p:cBhvr>
                                    </p:animRot>
                                    <p:animRot by="240000">
                                      <p:cBhvr>
                                        <p:cTn id="29" dur="260" fill="hold">
                                          <p:stCondLst>
                                            <p:cond delay="520"/>
                                          </p:stCondLst>
                                        </p:cTn>
                                        <p:tgtEl>
                                          <p:spTgt spid="19"/>
                                        </p:tgtEl>
                                        <p:attrNameLst>
                                          <p:attrName>r</p:attrName>
                                        </p:attrNameLst>
                                      </p:cBhvr>
                                    </p:animRot>
                                    <p:animRot by="-240000">
                                      <p:cBhvr>
                                        <p:cTn id="30" dur="260" fill="hold">
                                          <p:stCondLst>
                                            <p:cond delay="780"/>
                                          </p:stCondLst>
                                        </p:cTn>
                                        <p:tgtEl>
                                          <p:spTgt spid="19"/>
                                        </p:tgtEl>
                                        <p:attrNameLst>
                                          <p:attrName>r</p:attrName>
                                        </p:attrNameLst>
                                      </p:cBhvr>
                                    </p:animRot>
                                    <p:animRot by="120000">
                                      <p:cBhvr>
                                        <p:cTn id="31" dur="260" fill="hold">
                                          <p:stCondLst>
                                            <p:cond delay="1040"/>
                                          </p:stCondLst>
                                        </p:cTn>
                                        <p:tgtEl>
                                          <p:spTgt spid="1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2" restart="whenNotActive" fill="hold" evtFilter="cancelBubble" nodeType="interactiveSeq">
                <p:stCondLst>
                  <p:cond evt="onClick" delay="0">
                    <p:tgtEl>
                      <p:spTgt spid="11"/>
                    </p:tgtEl>
                  </p:cond>
                </p:stCondLst>
                <p:endSync evt="end" delay="0">
                  <p:rtn val="all"/>
                </p:endSync>
                <p:childTnLst>
                  <p:par>
                    <p:cTn id="33" fill="hold">
                      <p:stCondLst>
                        <p:cond delay="0"/>
                      </p:stCondLst>
                      <p:childTnLst>
                        <p:par>
                          <p:cTn id="34" fill="hold">
                            <p:stCondLst>
                              <p:cond delay="0"/>
                            </p:stCondLst>
                            <p:childTnLst>
                              <p:par>
                                <p:cTn id="35" presetID="16" presetClass="emph" presetSubtype="0" fill="hold" grpId="0" nodeType="withEffect">
                                  <p:stCondLst>
                                    <p:cond delay="0"/>
                                  </p:stCondLst>
                                  <p:iterate type="lt">
                                    <p:tmPct val="4000"/>
                                  </p:iterate>
                                  <p:childTnLst>
                                    <p:set>
                                      <p:cBhvr override="childStyle">
                                        <p:cTn id="36" dur="500" fill="hold"/>
                                        <p:tgtEl>
                                          <p:spTgt spid="11"/>
                                        </p:tgtEl>
                                        <p:attrNameLst>
                                          <p:attrName>style.color</p:attrName>
                                        </p:attrNameLst>
                                      </p:cBhvr>
                                      <p:to>
                                        <p:clrVal>
                                          <a:srgbClr val="938953"/>
                                        </p:clrVal>
                                      </p:to>
                                    </p:set>
                                    <p:set>
                                      <p:cBhvr>
                                        <p:cTn id="37" dur="500" fill="hold"/>
                                        <p:tgtEl>
                                          <p:spTgt spid="11"/>
                                        </p:tgtEl>
                                        <p:attrNameLst>
                                          <p:attrName>fillcolor</p:attrName>
                                        </p:attrNameLst>
                                      </p:cBhvr>
                                      <p:to>
                                        <p:clrVal>
                                          <a:srgbClr val="938953"/>
                                        </p:clrVal>
                                      </p:to>
                                    </p:set>
                                    <p:set>
                                      <p:cBhvr>
                                        <p:cTn id="38" dur="500" fill="hold"/>
                                        <p:tgtEl>
                                          <p:spTgt spid="11"/>
                                        </p:tgtEl>
                                        <p:attrNameLst>
                                          <p:attrName>fill.type</p:attrName>
                                        </p:attrNameLst>
                                      </p:cBhvr>
                                      <p:to>
                                        <p:strVal val="solid"/>
                                      </p:to>
                                    </p:set>
                                  </p:childTnLst>
                                </p:cTn>
                              </p:par>
                              <p:par>
                                <p:cTn id="39" presetID="47" presetClass="entr" presetSubtype="0" fill="hold" nodeType="with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500"/>
                                        <p:tgtEl>
                                          <p:spTgt spid="18"/>
                                        </p:tgtEl>
                                      </p:cBhvr>
                                    </p:animEffect>
                                    <p:anim calcmode="lin" valueType="num">
                                      <p:cBhvr>
                                        <p:cTn id="42" dur="500" fill="hold"/>
                                        <p:tgtEl>
                                          <p:spTgt spid="18"/>
                                        </p:tgtEl>
                                        <p:attrNameLst>
                                          <p:attrName>ppt_x</p:attrName>
                                        </p:attrNameLst>
                                      </p:cBhvr>
                                      <p:tavLst>
                                        <p:tav tm="0">
                                          <p:val>
                                            <p:strVal val="#ppt_x"/>
                                          </p:val>
                                        </p:tav>
                                        <p:tav tm="100000">
                                          <p:val>
                                            <p:strVal val="#ppt_x"/>
                                          </p:val>
                                        </p:tav>
                                      </p:tavLst>
                                    </p:anim>
                                    <p:anim calcmode="lin" valueType="num">
                                      <p:cBhvr>
                                        <p:cTn id="43"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1"/>
                  </p:tgtEl>
                </p:cond>
              </p:nextCondLst>
            </p:seq>
            <p:seq concurrent="1" nextAc="seek">
              <p:cTn id="44" restart="whenNotActive" fill="hold" evtFilter="cancelBubble" nodeType="interactiveSeq">
                <p:stCondLst>
                  <p:cond evt="onClick" delay="0">
                    <p:tgtEl>
                      <p:spTgt spid="14"/>
                    </p:tgtEl>
                  </p:cond>
                </p:stCondLst>
                <p:endSync evt="end" delay="0">
                  <p:rtn val="all"/>
                </p:endSync>
                <p:childTnLst>
                  <p:par>
                    <p:cTn id="45" fill="hold">
                      <p:stCondLst>
                        <p:cond delay="0"/>
                      </p:stCondLst>
                      <p:childTnLst>
                        <p:par>
                          <p:cTn id="46" fill="hold">
                            <p:stCondLst>
                              <p:cond delay="0"/>
                            </p:stCondLst>
                            <p:childTnLst>
                              <p:par>
                                <p:cTn id="47" presetID="16" presetClass="emph" presetSubtype="0" fill="hold" grpId="0" nodeType="withEffect">
                                  <p:stCondLst>
                                    <p:cond delay="0"/>
                                  </p:stCondLst>
                                  <p:iterate type="lt">
                                    <p:tmPct val="4000"/>
                                  </p:iterate>
                                  <p:childTnLst>
                                    <p:set>
                                      <p:cBhvr override="childStyle">
                                        <p:cTn id="48" dur="500" fill="hold"/>
                                        <p:tgtEl>
                                          <p:spTgt spid="14"/>
                                        </p:tgtEl>
                                        <p:attrNameLst>
                                          <p:attrName>style.color</p:attrName>
                                        </p:attrNameLst>
                                      </p:cBhvr>
                                      <p:to>
                                        <p:clrVal>
                                          <a:srgbClr val="938953"/>
                                        </p:clrVal>
                                      </p:to>
                                    </p:set>
                                    <p:set>
                                      <p:cBhvr>
                                        <p:cTn id="49" dur="500" fill="hold"/>
                                        <p:tgtEl>
                                          <p:spTgt spid="14"/>
                                        </p:tgtEl>
                                        <p:attrNameLst>
                                          <p:attrName>fillcolor</p:attrName>
                                        </p:attrNameLst>
                                      </p:cBhvr>
                                      <p:to>
                                        <p:clrVal>
                                          <a:srgbClr val="938953"/>
                                        </p:clrVal>
                                      </p:to>
                                    </p:set>
                                    <p:set>
                                      <p:cBhvr>
                                        <p:cTn id="50" dur="500" fill="hold"/>
                                        <p:tgtEl>
                                          <p:spTgt spid="14"/>
                                        </p:tgtEl>
                                        <p:attrNameLst>
                                          <p:attrName>fill.type</p:attrName>
                                        </p:attrNameLst>
                                      </p:cBhvr>
                                      <p:to>
                                        <p:strVal val="solid"/>
                                      </p:to>
                                    </p:set>
                                  </p:childTnLst>
                                </p:cTn>
                              </p:par>
                              <p:par>
                                <p:cTn id="51" presetID="47" presetClass="entr" presetSubtype="0" fill="hold" grpId="0" nodeType="with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fade">
                                      <p:cBhvr>
                                        <p:cTn id="53" dur="500"/>
                                        <p:tgtEl>
                                          <p:spTgt spid="18"/>
                                        </p:tgtEl>
                                      </p:cBhvr>
                                    </p:animEffect>
                                    <p:anim calcmode="lin" valueType="num">
                                      <p:cBhvr>
                                        <p:cTn id="54" dur="500" fill="hold"/>
                                        <p:tgtEl>
                                          <p:spTgt spid="18"/>
                                        </p:tgtEl>
                                        <p:attrNameLst>
                                          <p:attrName>ppt_x</p:attrName>
                                        </p:attrNameLst>
                                      </p:cBhvr>
                                      <p:tavLst>
                                        <p:tav tm="0">
                                          <p:val>
                                            <p:strVal val="#ppt_x"/>
                                          </p:val>
                                        </p:tav>
                                        <p:tav tm="100000">
                                          <p:val>
                                            <p:strVal val="#ppt_x"/>
                                          </p:val>
                                        </p:tav>
                                      </p:tavLst>
                                    </p:anim>
                                    <p:anim calcmode="lin" valueType="num">
                                      <p:cBhvr>
                                        <p:cTn id="55"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4"/>
                  </p:tgtEl>
                </p:cond>
              </p:nextCondLst>
            </p:seq>
            <p:seq concurrent="1" nextAc="seek">
              <p:cTn id="56" restart="whenNotActive" fill="hold" evtFilter="cancelBubble" nodeType="interactiveSeq">
                <p:stCondLst>
                  <p:cond evt="onClick" delay="0">
                    <p:tgtEl>
                      <p:spTgt spid="4"/>
                    </p:tgtEl>
                  </p:cond>
                </p:stCondLst>
                <p:endSync evt="end" delay="0">
                  <p:rtn val="all"/>
                </p:endSync>
                <p:childTnLst>
                  <p:par>
                    <p:cTn id="57" fill="hold">
                      <p:stCondLst>
                        <p:cond delay="0"/>
                      </p:stCondLst>
                      <p:childTnLst>
                        <p:par>
                          <p:cTn id="58" fill="hold">
                            <p:stCondLst>
                              <p:cond delay="0"/>
                            </p:stCondLst>
                            <p:childTnLst>
                              <p:par>
                                <p:cTn id="59" presetID="2" presetClass="entr" presetSubtype="12" fill="hold" nodeType="with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500" fill="hold"/>
                                        <p:tgtEl>
                                          <p:spTgt spid="15"/>
                                        </p:tgtEl>
                                        <p:attrNameLst>
                                          <p:attrName>ppt_x</p:attrName>
                                        </p:attrNameLst>
                                      </p:cBhvr>
                                      <p:tavLst>
                                        <p:tav tm="0">
                                          <p:val>
                                            <p:strVal val="0-#ppt_w/2"/>
                                          </p:val>
                                        </p:tav>
                                        <p:tav tm="100000">
                                          <p:val>
                                            <p:strVal val="#ppt_x"/>
                                          </p:val>
                                        </p:tav>
                                      </p:tavLst>
                                    </p:anim>
                                    <p:anim calcmode="lin" valueType="num">
                                      <p:cBhvr additive="base">
                                        <p:cTn id="62" dur="500" fill="hold"/>
                                        <p:tgtEl>
                                          <p:spTgt spid="15"/>
                                        </p:tgtEl>
                                        <p:attrNameLst>
                                          <p:attrName>ppt_y</p:attrName>
                                        </p:attrNameLst>
                                      </p:cBhvr>
                                      <p:tavLst>
                                        <p:tav tm="0">
                                          <p:val>
                                            <p:strVal val="1+#ppt_h/2"/>
                                          </p:val>
                                        </p:tav>
                                        <p:tav tm="100000">
                                          <p:val>
                                            <p:strVal val="#ppt_y"/>
                                          </p:val>
                                        </p:tav>
                                      </p:tavLst>
                                    </p:anim>
                                  </p:childTnLst>
                                </p:cTn>
                              </p:par>
                              <p:par>
                                <p:cTn id="63" presetID="2" presetClass="exit" presetSubtype="12" fill="hold" nodeType="withEffect">
                                  <p:stCondLst>
                                    <p:cond delay="0"/>
                                  </p:stCondLst>
                                  <p:childTnLst>
                                    <p:anim calcmode="lin" valueType="num">
                                      <p:cBhvr additive="base">
                                        <p:cTn id="64" dur="500"/>
                                        <p:tgtEl>
                                          <p:spTgt spid="1026"/>
                                        </p:tgtEl>
                                        <p:attrNameLst>
                                          <p:attrName>ppt_x</p:attrName>
                                        </p:attrNameLst>
                                      </p:cBhvr>
                                      <p:tavLst>
                                        <p:tav tm="0">
                                          <p:val>
                                            <p:strVal val="ppt_x"/>
                                          </p:val>
                                        </p:tav>
                                        <p:tav tm="100000">
                                          <p:val>
                                            <p:strVal val="0-ppt_w/2"/>
                                          </p:val>
                                        </p:tav>
                                      </p:tavLst>
                                    </p:anim>
                                    <p:anim calcmode="lin" valueType="num">
                                      <p:cBhvr additive="base">
                                        <p:cTn id="65" dur="500"/>
                                        <p:tgtEl>
                                          <p:spTgt spid="1026"/>
                                        </p:tgtEl>
                                        <p:attrNameLst>
                                          <p:attrName>ppt_y</p:attrName>
                                        </p:attrNameLst>
                                      </p:cBhvr>
                                      <p:tavLst>
                                        <p:tav tm="0">
                                          <p:val>
                                            <p:strVal val="ppt_y"/>
                                          </p:val>
                                        </p:tav>
                                        <p:tav tm="100000">
                                          <p:val>
                                            <p:strVal val="1+ppt_h/2"/>
                                          </p:val>
                                        </p:tav>
                                      </p:tavLst>
                                    </p:anim>
                                    <p:set>
                                      <p:cBhvr>
                                        <p:cTn id="66" dur="1" fill="hold">
                                          <p:stCondLst>
                                            <p:cond delay="499"/>
                                          </p:stCondLst>
                                        </p:cTn>
                                        <p:tgtEl>
                                          <p:spTgt spid="1026"/>
                                        </p:tgtEl>
                                        <p:attrNameLst>
                                          <p:attrName>style.visibility</p:attrName>
                                        </p:attrNameLst>
                                      </p:cBhvr>
                                      <p:to>
                                        <p:strVal val="hidden"/>
                                      </p:to>
                                    </p:set>
                                  </p:childTnLst>
                                </p:cTn>
                              </p:par>
                              <p:par>
                                <p:cTn id="67" presetID="1" presetClass="entr" presetSubtype="0" fill="hold" grpId="0" nodeType="withEffect">
                                  <p:stCondLst>
                                    <p:cond delay="0"/>
                                  </p:stCondLst>
                                  <p:childTnLst>
                                    <p:set>
                                      <p:cBhvr>
                                        <p:cTn id="68" dur="1" fill="hold">
                                          <p:stCondLst>
                                            <p:cond delay="0"/>
                                          </p:stCondLst>
                                        </p:cTn>
                                        <p:tgtEl>
                                          <p:spTgt spid="16"/>
                                        </p:tgtEl>
                                        <p:attrNameLst>
                                          <p:attrName>style.visibility</p:attrName>
                                        </p:attrNameLst>
                                      </p:cBhvr>
                                      <p:to>
                                        <p:strVal val="visible"/>
                                      </p:to>
                                    </p:set>
                                  </p:childTnLst>
                                </p:cTn>
                              </p:par>
                              <p:par>
                                <p:cTn id="69" presetID="1" presetClass="exit" presetSubtype="0" fill="hold" grpId="1" nodeType="withEffect">
                                  <p:stCondLst>
                                    <p:cond delay="0"/>
                                  </p:stCondLst>
                                  <p:childTnLst>
                                    <p:set>
                                      <p:cBhvr>
                                        <p:cTn id="70" dur="1" fill="hold">
                                          <p:stCondLst>
                                            <p:cond delay="0"/>
                                          </p:stCondLst>
                                        </p:cTn>
                                        <p:tgtEl>
                                          <p:spTgt spid="4"/>
                                        </p:tgtEl>
                                        <p:attrNameLst>
                                          <p:attrName>style.visibility</p:attrName>
                                        </p:attrNameLst>
                                      </p:cBhvr>
                                      <p:to>
                                        <p:strVal val="hidden"/>
                                      </p:to>
                                    </p:set>
                                  </p:childTnLst>
                                </p:cTn>
                              </p:par>
                              <p:par>
                                <p:cTn id="71" presetID="2" presetClass="entr" presetSubtype="12" fill="hold" nodeType="with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additive="base">
                                        <p:cTn id="73" dur="500" fill="hold"/>
                                        <p:tgtEl>
                                          <p:spTgt spid="17"/>
                                        </p:tgtEl>
                                        <p:attrNameLst>
                                          <p:attrName>ppt_x</p:attrName>
                                        </p:attrNameLst>
                                      </p:cBhvr>
                                      <p:tavLst>
                                        <p:tav tm="0">
                                          <p:val>
                                            <p:strVal val="0-#ppt_w/2"/>
                                          </p:val>
                                        </p:tav>
                                        <p:tav tm="100000">
                                          <p:val>
                                            <p:strVal val="#ppt_x"/>
                                          </p:val>
                                        </p:tav>
                                      </p:tavLst>
                                    </p:anim>
                                    <p:anim calcmode="lin" valueType="num">
                                      <p:cBhvr additive="base">
                                        <p:cTn id="74" dur="500" fill="hold"/>
                                        <p:tgtEl>
                                          <p:spTgt spid="17"/>
                                        </p:tgtEl>
                                        <p:attrNameLst>
                                          <p:attrName>ppt_y</p:attrName>
                                        </p:attrNameLst>
                                      </p:cBhvr>
                                      <p:tavLst>
                                        <p:tav tm="0">
                                          <p:val>
                                            <p:strVal val="1+#ppt_h/2"/>
                                          </p:val>
                                        </p:tav>
                                        <p:tav tm="100000">
                                          <p:val>
                                            <p:strVal val="#ppt_y"/>
                                          </p:val>
                                        </p:tav>
                                      </p:tavLst>
                                    </p:anim>
                                  </p:childTnLst>
                                </p:cTn>
                              </p:par>
                              <p:par>
                                <p:cTn id="75" presetID="10" presetClass="entr" presetSubtype="0" fill="hold" grpId="0" nodeType="withEffect">
                                  <p:stCondLst>
                                    <p:cond delay="0"/>
                                  </p:stCondLst>
                                  <p:childTnLst>
                                    <p:set>
                                      <p:cBhvr>
                                        <p:cTn id="76" dur="1" fill="hold">
                                          <p:stCondLst>
                                            <p:cond delay="0"/>
                                          </p:stCondLst>
                                        </p:cTn>
                                        <p:tgtEl>
                                          <p:spTgt spid="5"/>
                                        </p:tgtEl>
                                        <p:attrNameLst>
                                          <p:attrName>style.visibility</p:attrName>
                                        </p:attrNameLst>
                                      </p:cBhvr>
                                      <p:to>
                                        <p:strVal val="visible"/>
                                      </p:to>
                                    </p:set>
                                    <p:animEffect transition="in" filter="fade">
                                      <p:cBhvr>
                                        <p:cTn id="77" dur="500"/>
                                        <p:tgtEl>
                                          <p:spTgt spid="5"/>
                                        </p:tgtEl>
                                      </p:cBhvr>
                                    </p:animEffect>
                                  </p:childTnLst>
                                </p:cTn>
                              </p:par>
                            </p:childTnLst>
                          </p:cTn>
                        </p:par>
                      </p:childTnLst>
                    </p:cTn>
                  </p:par>
                </p:childTnLst>
              </p:cTn>
              <p:nextCondLst>
                <p:cond evt="onClick" delay="0">
                  <p:tgtEl>
                    <p:spTgt spid="4"/>
                  </p:tgtEl>
                </p:cond>
              </p:nextCondLst>
            </p:seq>
            <p:seq concurrent="1" nextAc="seek">
              <p:cTn id="78" restart="whenNotActive" fill="hold" evtFilter="cancelBubble" nodeType="interactiveSeq">
                <p:stCondLst>
                  <p:cond evt="onClick" delay="0">
                    <p:tgtEl>
                      <p:spTgt spid="16"/>
                    </p:tgtEl>
                  </p:cond>
                </p:stCondLst>
                <p:endSync evt="end" delay="0">
                  <p:rtn val="all"/>
                </p:endSync>
                <p:childTnLst>
                  <p:par>
                    <p:cTn id="79" fill="hold">
                      <p:stCondLst>
                        <p:cond delay="0"/>
                      </p:stCondLst>
                      <p:childTnLst>
                        <p:par>
                          <p:cTn id="80" fill="hold">
                            <p:stCondLst>
                              <p:cond delay="0"/>
                            </p:stCondLst>
                            <p:childTnLst>
                              <p:par>
                                <p:cTn id="81" presetID="2" presetClass="exit" presetSubtype="12" fill="hold" nodeType="withEffect">
                                  <p:stCondLst>
                                    <p:cond delay="0"/>
                                  </p:stCondLst>
                                  <p:childTnLst>
                                    <p:anim calcmode="lin" valueType="num">
                                      <p:cBhvr additive="base">
                                        <p:cTn id="82" dur="500"/>
                                        <p:tgtEl>
                                          <p:spTgt spid="15"/>
                                        </p:tgtEl>
                                        <p:attrNameLst>
                                          <p:attrName>ppt_x</p:attrName>
                                        </p:attrNameLst>
                                      </p:cBhvr>
                                      <p:tavLst>
                                        <p:tav tm="0">
                                          <p:val>
                                            <p:strVal val="ppt_x"/>
                                          </p:val>
                                        </p:tav>
                                        <p:tav tm="100000">
                                          <p:val>
                                            <p:strVal val="0-ppt_w/2"/>
                                          </p:val>
                                        </p:tav>
                                      </p:tavLst>
                                    </p:anim>
                                    <p:anim calcmode="lin" valueType="num">
                                      <p:cBhvr additive="base">
                                        <p:cTn id="83" dur="500"/>
                                        <p:tgtEl>
                                          <p:spTgt spid="15"/>
                                        </p:tgtEl>
                                        <p:attrNameLst>
                                          <p:attrName>ppt_y</p:attrName>
                                        </p:attrNameLst>
                                      </p:cBhvr>
                                      <p:tavLst>
                                        <p:tav tm="0">
                                          <p:val>
                                            <p:strVal val="ppt_y"/>
                                          </p:val>
                                        </p:tav>
                                        <p:tav tm="100000">
                                          <p:val>
                                            <p:strVal val="1+ppt_h/2"/>
                                          </p:val>
                                        </p:tav>
                                      </p:tavLst>
                                    </p:anim>
                                    <p:set>
                                      <p:cBhvr>
                                        <p:cTn id="84" dur="1" fill="hold">
                                          <p:stCondLst>
                                            <p:cond delay="499"/>
                                          </p:stCondLst>
                                        </p:cTn>
                                        <p:tgtEl>
                                          <p:spTgt spid="15"/>
                                        </p:tgtEl>
                                        <p:attrNameLst>
                                          <p:attrName>style.visibility</p:attrName>
                                        </p:attrNameLst>
                                      </p:cBhvr>
                                      <p:to>
                                        <p:strVal val="hidden"/>
                                      </p:to>
                                    </p:set>
                                  </p:childTnLst>
                                </p:cTn>
                              </p:par>
                              <p:par>
                                <p:cTn id="85" presetID="2" presetClass="entr" presetSubtype="12" fill="hold" nodeType="withEffect">
                                  <p:stCondLst>
                                    <p:cond delay="0"/>
                                  </p:stCondLst>
                                  <p:childTnLst>
                                    <p:set>
                                      <p:cBhvr>
                                        <p:cTn id="86" dur="1" fill="hold">
                                          <p:stCondLst>
                                            <p:cond delay="0"/>
                                          </p:stCondLst>
                                        </p:cTn>
                                        <p:tgtEl>
                                          <p:spTgt spid="1026"/>
                                        </p:tgtEl>
                                        <p:attrNameLst>
                                          <p:attrName>style.visibility</p:attrName>
                                        </p:attrNameLst>
                                      </p:cBhvr>
                                      <p:to>
                                        <p:strVal val="visible"/>
                                      </p:to>
                                    </p:set>
                                    <p:anim calcmode="lin" valueType="num">
                                      <p:cBhvr additive="base">
                                        <p:cTn id="87" dur="500" fill="hold"/>
                                        <p:tgtEl>
                                          <p:spTgt spid="1026"/>
                                        </p:tgtEl>
                                        <p:attrNameLst>
                                          <p:attrName>ppt_x</p:attrName>
                                        </p:attrNameLst>
                                      </p:cBhvr>
                                      <p:tavLst>
                                        <p:tav tm="0">
                                          <p:val>
                                            <p:strVal val="0-#ppt_w/2"/>
                                          </p:val>
                                        </p:tav>
                                        <p:tav tm="100000">
                                          <p:val>
                                            <p:strVal val="#ppt_x"/>
                                          </p:val>
                                        </p:tav>
                                      </p:tavLst>
                                    </p:anim>
                                    <p:anim calcmode="lin" valueType="num">
                                      <p:cBhvr additive="base">
                                        <p:cTn id="88" dur="500" fill="hold"/>
                                        <p:tgtEl>
                                          <p:spTgt spid="1026"/>
                                        </p:tgtEl>
                                        <p:attrNameLst>
                                          <p:attrName>ppt_y</p:attrName>
                                        </p:attrNameLst>
                                      </p:cBhvr>
                                      <p:tavLst>
                                        <p:tav tm="0">
                                          <p:val>
                                            <p:strVal val="1+#ppt_h/2"/>
                                          </p:val>
                                        </p:tav>
                                        <p:tav tm="100000">
                                          <p:val>
                                            <p:strVal val="#ppt_y"/>
                                          </p:val>
                                        </p:tav>
                                      </p:tavLst>
                                    </p:anim>
                                  </p:childTnLst>
                                </p:cTn>
                              </p:par>
                              <p:par>
                                <p:cTn id="89" presetID="1" presetClass="exit" presetSubtype="0" fill="hold" grpId="1" nodeType="withEffect">
                                  <p:stCondLst>
                                    <p:cond delay="0"/>
                                  </p:stCondLst>
                                  <p:childTnLst>
                                    <p:set>
                                      <p:cBhvr>
                                        <p:cTn id="90" dur="1" fill="hold">
                                          <p:stCondLst>
                                            <p:cond delay="0"/>
                                          </p:stCondLst>
                                        </p:cTn>
                                        <p:tgtEl>
                                          <p:spTgt spid="16"/>
                                        </p:tgtEl>
                                        <p:attrNameLst>
                                          <p:attrName>style.visibility</p:attrName>
                                        </p:attrNameLst>
                                      </p:cBhvr>
                                      <p:to>
                                        <p:strVal val="hidden"/>
                                      </p:to>
                                    </p:set>
                                  </p:childTnLst>
                                </p:cTn>
                              </p:par>
                              <p:par>
                                <p:cTn id="91" presetID="1" presetClass="entr" presetSubtype="0" fill="hold" grpId="0" nodeType="withEffect">
                                  <p:stCondLst>
                                    <p:cond delay="0"/>
                                  </p:stCondLst>
                                  <p:childTnLst>
                                    <p:set>
                                      <p:cBhvr>
                                        <p:cTn id="92" dur="1" fill="hold">
                                          <p:stCondLst>
                                            <p:cond delay="0"/>
                                          </p:stCondLst>
                                        </p:cTn>
                                        <p:tgtEl>
                                          <p:spTgt spid="4"/>
                                        </p:tgtEl>
                                        <p:attrNameLst>
                                          <p:attrName>style.visibility</p:attrName>
                                        </p:attrNameLst>
                                      </p:cBhvr>
                                      <p:to>
                                        <p:strVal val="visible"/>
                                      </p:to>
                                    </p:set>
                                  </p:childTnLst>
                                </p:cTn>
                              </p:par>
                              <p:par>
                                <p:cTn id="93" presetID="2" presetClass="exit" presetSubtype="12" fill="hold" nodeType="withEffect">
                                  <p:stCondLst>
                                    <p:cond delay="0"/>
                                  </p:stCondLst>
                                  <p:childTnLst>
                                    <p:anim calcmode="lin" valueType="num">
                                      <p:cBhvr additive="base">
                                        <p:cTn id="94" dur="500"/>
                                        <p:tgtEl>
                                          <p:spTgt spid="17"/>
                                        </p:tgtEl>
                                        <p:attrNameLst>
                                          <p:attrName>ppt_x</p:attrName>
                                        </p:attrNameLst>
                                      </p:cBhvr>
                                      <p:tavLst>
                                        <p:tav tm="0">
                                          <p:val>
                                            <p:strVal val="ppt_x"/>
                                          </p:val>
                                        </p:tav>
                                        <p:tav tm="100000">
                                          <p:val>
                                            <p:strVal val="0-ppt_w/2"/>
                                          </p:val>
                                        </p:tav>
                                      </p:tavLst>
                                    </p:anim>
                                    <p:anim calcmode="lin" valueType="num">
                                      <p:cBhvr additive="base">
                                        <p:cTn id="95" dur="500"/>
                                        <p:tgtEl>
                                          <p:spTgt spid="17"/>
                                        </p:tgtEl>
                                        <p:attrNameLst>
                                          <p:attrName>ppt_y</p:attrName>
                                        </p:attrNameLst>
                                      </p:cBhvr>
                                      <p:tavLst>
                                        <p:tav tm="0">
                                          <p:val>
                                            <p:strVal val="ppt_y"/>
                                          </p:val>
                                        </p:tav>
                                        <p:tav tm="100000">
                                          <p:val>
                                            <p:strVal val="1+ppt_h/2"/>
                                          </p:val>
                                        </p:tav>
                                      </p:tavLst>
                                    </p:anim>
                                    <p:set>
                                      <p:cBhvr>
                                        <p:cTn id="96" dur="1" fill="hold">
                                          <p:stCondLst>
                                            <p:cond delay="499"/>
                                          </p:stCondLst>
                                        </p:cTn>
                                        <p:tgtEl>
                                          <p:spTgt spid="17"/>
                                        </p:tgtEl>
                                        <p:attrNameLst>
                                          <p:attrName>style.visibility</p:attrName>
                                        </p:attrNameLst>
                                      </p:cBhvr>
                                      <p:to>
                                        <p:strVal val="hidden"/>
                                      </p:to>
                                    </p:set>
                                  </p:childTnLst>
                                </p:cTn>
                              </p:par>
                              <p:par>
                                <p:cTn id="97" presetID="10" presetClass="exit" presetSubtype="0" fill="hold" grpId="1" nodeType="withEffect">
                                  <p:stCondLst>
                                    <p:cond delay="0"/>
                                  </p:stCondLst>
                                  <p:childTnLst>
                                    <p:animEffect transition="out" filter="fade">
                                      <p:cBhvr>
                                        <p:cTn id="98" dur="500"/>
                                        <p:tgtEl>
                                          <p:spTgt spid="5"/>
                                        </p:tgtEl>
                                      </p:cBhvr>
                                    </p:animEffect>
                                    <p:set>
                                      <p:cBhvr>
                                        <p:cTn id="99" dur="1" fill="hold">
                                          <p:stCondLst>
                                            <p:cond delay="499"/>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100" restart="whenNotActive" fill="hold" evtFilter="cancelBubble" nodeType="interactiveSeq">
                <p:stCondLst>
                  <p:cond evt="onClick" delay="0">
                    <p:tgtEl>
                      <p:spTgt spid="19"/>
                    </p:tgtEl>
                  </p:cond>
                </p:stCondLst>
                <p:endSync evt="end" delay="0">
                  <p:rtn val="all"/>
                </p:endSync>
                <p:childTnLst>
                  <p:par>
                    <p:cTn id="101" fill="hold">
                      <p:stCondLst>
                        <p:cond delay="0"/>
                      </p:stCondLst>
                      <p:childTnLst>
                        <p:par>
                          <p:cTn id="102" fill="hold">
                            <p:stCondLst>
                              <p:cond delay="0"/>
                            </p:stCondLst>
                            <p:childTnLst>
                              <p:par>
                                <p:cTn id="103" presetID="10" presetClass="entr" presetSubtype="0" fill="hold" grpId="0" nodeType="withEffect">
                                  <p:stCondLst>
                                    <p:cond delay="0"/>
                                  </p:stCondLst>
                                  <p:childTnLst>
                                    <p:set>
                                      <p:cBhvr>
                                        <p:cTn id="104" dur="1" fill="hold">
                                          <p:stCondLst>
                                            <p:cond delay="0"/>
                                          </p:stCondLst>
                                        </p:cTn>
                                        <p:tgtEl>
                                          <p:spTgt spid="21"/>
                                        </p:tgtEl>
                                        <p:attrNameLst>
                                          <p:attrName>style.visibility</p:attrName>
                                        </p:attrNameLst>
                                      </p:cBhvr>
                                      <p:to>
                                        <p:strVal val="visible"/>
                                      </p:to>
                                    </p:set>
                                    <p:animEffect transition="in" filter="fade">
                                      <p:cBhvr>
                                        <p:cTn id="105" dur="500"/>
                                        <p:tgtEl>
                                          <p:spTgt spid="21"/>
                                        </p:tgtEl>
                                      </p:cBhvr>
                                    </p:animEffect>
                                  </p:childTnLst>
                                </p:cTn>
                              </p:par>
                              <p:par>
                                <p:cTn id="106" presetID="2" presetClass="exit" presetSubtype="8" fill="hold" grpId="2" nodeType="withEffect">
                                  <p:stCondLst>
                                    <p:cond delay="0"/>
                                  </p:stCondLst>
                                  <p:childTnLst>
                                    <p:anim calcmode="lin" valueType="num">
                                      <p:cBhvr additive="base">
                                        <p:cTn id="107" dur="500"/>
                                        <p:tgtEl>
                                          <p:spTgt spid="19"/>
                                        </p:tgtEl>
                                        <p:attrNameLst>
                                          <p:attrName>ppt_x</p:attrName>
                                        </p:attrNameLst>
                                      </p:cBhvr>
                                      <p:tavLst>
                                        <p:tav tm="0">
                                          <p:val>
                                            <p:strVal val="ppt_x"/>
                                          </p:val>
                                        </p:tav>
                                        <p:tav tm="100000">
                                          <p:val>
                                            <p:strVal val="0-ppt_w/2"/>
                                          </p:val>
                                        </p:tav>
                                      </p:tavLst>
                                    </p:anim>
                                    <p:anim calcmode="lin" valueType="num">
                                      <p:cBhvr additive="base">
                                        <p:cTn id="108" dur="500"/>
                                        <p:tgtEl>
                                          <p:spTgt spid="19"/>
                                        </p:tgtEl>
                                        <p:attrNameLst>
                                          <p:attrName>ppt_y</p:attrName>
                                        </p:attrNameLst>
                                      </p:cBhvr>
                                      <p:tavLst>
                                        <p:tav tm="0">
                                          <p:val>
                                            <p:strVal val="ppt_y"/>
                                          </p:val>
                                        </p:tav>
                                        <p:tav tm="100000">
                                          <p:val>
                                            <p:strVal val="ppt_y"/>
                                          </p:val>
                                        </p:tav>
                                      </p:tavLst>
                                    </p:anim>
                                    <p:set>
                                      <p:cBhvr>
                                        <p:cTn id="109" dur="1" fill="hold">
                                          <p:stCondLst>
                                            <p:cond delay="499"/>
                                          </p:stCondLst>
                                        </p:cTn>
                                        <p:tgtEl>
                                          <p:spTgt spid="19"/>
                                        </p:tgtEl>
                                        <p:attrNameLst>
                                          <p:attrName>style.visibility</p:attrName>
                                        </p:attrNameLst>
                                      </p:cBhvr>
                                      <p:to>
                                        <p:strVal val="hidden"/>
                                      </p:to>
                                    </p:set>
                                  </p:childTnLst>
                                </p:cTn>
                              </p:par>
                              <p:par>
                                <p:cTn id="110" presetID="2" presetClass="exit" presetSubtype="8" fill="hold" grpId="2" nodeType="withEffect">
                                  <p:stCondLst>
                                    <p:cond delay="0"/>
                                  </p:stCondLst>
                                  <p:childTnLst>
                                    <p:anim calcmode="lin" valueType="num">
                                      <p:cBhvr additive="base">
                                        <p:cTn id="111" dur="500"/>
                                        <p:tgtEl>
                                          <p:spTgt spid="20"/>
                                        </p:tgtEl>
                                        <p:attrNameLst>
                                          <p:attrName>ppt_x</p:attrName>
                                        </p:attrNameLst>
                                      </p:cBhvr>
                                      <p:tavLst>
                                        <p:tav tm="0">
                                          <p:val>
                                            <p:strVal val="ppt_x"/>
                                          </p:val>
                                        </p:tav>
                                        <p:tav tm="100000">
                                          <p:val>
                                            <p:strVal val="0-ppt_w/2"/>
                                          </p:val>
                                        </p:tav>
                                      </p:tavLst>
                                    </p:anim>
                                    <p:anim calcmode="lin" valueType="num">
                                      <p:cBhvr additive="base">
                                        <p:cTn id="112" dur="500"/>
                                        <p:tgtEl>
                                          <p:spTgt spid="20"/>
                                        </p:tgtEl>
                                        <p:attrNameLst>
                                          <p:attrName>ppt_y</p:attrName>
                                        </p:attrNameLst>
                                      </p:cBhvr>
                                      <p:tavLst>
                                        <p:tav tm="0">
                                          <p:val>
                                            <p:strVal val="ppt_y"/>
                                          </p:val>
                                        </p:tav>
                                        <p:tav tm="100000">
                                          <p:val>
                                            <p:strVal val="ppt_y"/>
                                          </p:val>
                                        </p:tav>
                                      </p:tavLst>
                                    </p:anim>
                                    <p:set>
                                      <p:cBhvr>
                                        <p:cTn id="113" dur="1" fill="hold">
                                          <p:stCondLst>
                                            <p:cond delay="499"/>
                                          </p:stCondLst>
                                        </p:cTn>
                                        <p:tgtEl>
                                          <p:spTgt spid="20"/>
                                        </p:tgtEl>
                                        <p:attrNameLst>
                                          <p:attrName>style.visibility</p:attrName>
                                        </p:attrNameLst>
                                      </p:cBhvr>
                                      <p:to>
                                        <p:strVal val="hidden"/>
                                      </p:to>
                                    </p:set>
                                  </p:childTnLst>
                                </p:cTn>
                              </p:par>
                              <p:par>
                                <p:cTn id="114" presetID="2" presetClass="entr" presetSubtype="8" fill="hold" grpId="0" nodeType="withEffect">
                                  <p:stCondLst>
                                    <p:cond delay="0"/>
                                  </p:stCondLst>
                                  <p:childTnLst>
                                    <p:set>
                                      <p:cBhvr>
                                        <p:cTn id="115" dur="1" fill="hold">
                                          <p:stCondLst>
                                            <p:cond delay="0"/>
                                          </p:stCondLst>
                                        </p:cTn>
                                        <p:tgtEl>
                                          <p:spTgt spid="22"/>
                                        </p:tgtEl>
                                        <p:attrNameLst>
                                          <p:attrName>style.visibility</p:attrName>
                                        </p:attrNameLst>
                                      </p:cBhvr>
                                      <p:to>
                                        <p:strVal val="visible"/>
                                      </p:to>
                                    </p:set>
                                    <p:anim calcmode="lin" valueType="num">
                                      <p:cBhvr additive="base">
                                        <p:cTn id="116" dur="500" fill="hold"/>
                                        <p:tgtEl>
                                          <p:spTgt spid="22"/>
                                        </p:tgtEl>
                                        <p:attrNameLst>
                                          <p:attrName>ppt_x</p:attrName>
                                        </p:attrNameLst>
                                      </p:cBhvr>
                                      <p:tavLst>
                                        <p:tav tm="0">
                                          <p:val>
                                            <p:strVal val="0-#ppt_w/2"/>
                                          </p:val>
                                        </p:tav>
                                        <p:tav tm="100000">
                                          <p:val>
                                            <p:strVal val="#ppt_x"/>
                                          </p:val>
                                        </p:tav>
                                      </p:tavLst>
                                    </p:anim>
                                    <p:anim calcmode="lin" valueType="num">
                                      <p:cBhvr additive="base">
                                        <p:cTn id="117" dur="500" fill="hold"/>
                                        <p:tgtEl>
                                          <p:spTgt spid="22"/>
                                        </p:tgtEl>
                                        <p:attrNameLst>
                                          <p:attrName>ppt_y</p:attrName>
                                        </p:attrNameLst>
                                      </p:cBhvr>
                                      <p:tavLst>
                                        <p:tav tm="0">
                                          <p:val>
                                            <p:strVal val="#ppt_y"/>
                                          </p:val>
                                        </p:tav>
                                        <p:tav tm="100000">
                                          <p:val>
                                            <p:strVal val="#ppt_y"/>
                                          </p:val>
                                        </p:tav>
                                      </p:tavLst>
                                    </p:anim>
                                  </p:childTnLst>
                                </p:cTn>
                              </p:par>
                              <p:par>
                                <p:cTn id="118" presetID="2" presetClass="entr" presetSubtype="8" fill="hold" grpId="0" nodeType="withEffect">
                                  <p:stCondLst>
                                    <p:cond delay="0"/>
                                  </p:stCondLst>
                                  <p:childTnLst>
                                    <p:set>
                                      <p:cBhvr>
                                        <p:cTn id="119" dur="1" fill="hold">
                                          <p:stCondLst>
                                            <p:cond delay="0"/>
                                          </p:stCondLst>
                                        </p:cTn>
                                        <p:tgtEl>
                                          <p:spTgt spid="23"/>
                                        </p:tgtEl>
                                        <p:attrNameLst>
                                          <p:attrName>style.visibility</p:attrName>
                                        </p:attrNameLst>
                                      </p:cBhvr>
                                      <p:to>
                                        <p:strVal val="visible"/>
                                      </p:to>
                                    </p:set>
                                    <p:anim calcmode="lin" valueType="num">
                                      <p:cBhvr additive="base">
                                        <p:cTn id="120" dur="500" fill="hold"/>
                                        <p:tgtEl>
                                          <p:spTgt spid="23"/>
                                        </p:tgtEl>
                                        <p:attrNameLst>
                                          <p:attrName>ppt_x</p:attrName>
                                        </p:attrNameLst>
                                      </p:cBhvr>
                                      <p:tavLst>
                                        <p:tav tm="0">
                                          <p:val>
                                            <p:strVal val="0-#ppt_w/2"/>
                                          </p:val>
                                        </p:tav>
                                        <p:tav tm="100000">
                                          <p:val>
                                            <p:strVal val="#ppt_x"/>
                                          </p:val>
                                        </p:tav>
                                      </p:tavLst>
                                    </p:anim>
                                    <p:anim calcmode="lin" valueType="num">
                                      <p:cBhvr additive="base">
                                        <p:cTn id="121"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nextCondLst>
                <p:cond evt="onClick" delay="0">
                  <p:tgtEl>
                    <p:spTgt spid="19"/>
                  </p:tgtEl>
                </p:cond>
              </p:nextCondLst>
            </p:seq>
            <p:seq concurrent="1" nextAc="seek">
              <p:cTn id="122" restart="whenNotActive" fill="hold" evtFilter="cancelBubble" nodeType="interactiveSeq">
                <p:stCondLst>
                  <p:cond evt="onClick" delay="0">
                    <p:tgtEl>
                      <p:spTgt spid="20"/>
                    </p:tgtEl>
                  </p:cond>
                </p:stCondLst>
                <p:endSync evt="end" delay="0">
                  <p:rtn val="all"/>
                </p:endSync>
                <p:childTnLst>
                  <p:par>
                    <p:cTn id="123" fill="hold">
                      <p:stCondLst>
                        <p:cond delay="0"/>
                      </p:stCondLst>
                      <p:childTnLst>
                        <p:par>
                          <p:cTn id="124" fill="hold">
                            <p:stCondLst>
                              <p:cond delay="0"/>
                            </p:stCondLst>
                            <p:childTnLst>
                              <p:par>
                                <p:cTn id="125" presetID="10" presetClass="entr" presetSubtype="0" fill="hold" grpId="1" nodeType="withEffect">
                                  <p:stCondLst>
                                    <p:cond delay="0"/>
                                  </p:stCondLst>
                                  <p:childTnLst>
                                    <p:set>
                                      <p:cBhvr>
                                        <p:cTn id="126" dur="1" fill="hold">
                                          <p:stCondLst>
                                            <p:cond delay="0"/>
                                          </p:stCondLst>
                                        </p:cTn>
                                        <p:tgtEl>
                                          <p:spTgt spid="21"/>
                                        </p:tgtEl>
                                        <p:attrNameLst>
                                          <p:attrName>style.visibility</p:attrName>
                                        </p:attrNameLst>
                                      </p:cBhvr>
                                      <p:to>
                                        <p:strVal val="visible"/>
                                      </p:to>
                                    </p:set>
                                    <p:animEffect transition="in" filter="fade">
                                      <p:cBhvr>
                                        <p:cTn id="127" dur="500"/>
                                        <p:tgtEl>
                                          <p:spTgt spid="21"/>
                                        </p:tgtEl>
                                      </p:cBhvr>
                                    </p:animEffect>
                                  </p:childTnLst>
                                </p:cTn>
                              </p:par>
                              <p:par>
                                <p:cTn id="128" presetID="2" presetClass="exit" presetSubtype="8" fill="hold" grpId="3" nodeType="withEffect">
                                  <p:stCondLst>
                                    <p:cond delay="0"/>
                                  </p:stCondLst>
                                  <p:childTnLst>
                                    <p:anim calcmode="lin" valueType="num">
                                      <p:cBhvr additive="base">
                                        <p:cTn id="129" dur="500"/>
                                        <p:tgtEl>
                                          <p:spTgt spid="19"/>
                                        </p:tgtEl>
                                        <p:attrNameLst>
                                          <p:attrName>ppt_x</p:attrName>
                                        </p:attrNameLst>
                                      </p:cBhvr>
                                      <p:tavLst>
                                        <p:tav tm="0">
                                          <p:val>
                                            <p:strVal val="ppt_x"/>
                                          </p:val>
                                        </p:tav>
                                        <p:tav tm="100000">
                                          <p:val>
                                            <p:strVal val="0-ppt_w/2"/>
                                          </p:val>
                                        </p:tav>
                                      </p:tavLst>
                                    </p:anim>
                                    <p:anim calcmode="lin" valueType="num">
                                      <p:cBhvr additive="base">
                                        <p:cTn id="130" dur="500"/>
                                        <p:tgtEl>
                                          <p:spTgt spid="19"/>
                                        </p:tgtEl>
                                        <p:attrNameLst>
                                          <p:attrName>ppt_y</p:attrName>
                                        </p:attrNameLst>
                                      </p:cBhvr>
                                      <p:tavLst>
                                        <p:tav tm="0">
                                          <p:val>
                                            <p:strVal val="ppt_y"/>
                                          </p:val>
                                        </p:tav>
                                        <p:tav tm="100000">
                                          <p:val>
                                            <p:strVal val="ppt_y"/>
                                          </p:val>
                                        </p:tav>
                                      </p:tavLst>
                                    </p:anim>
                                    <p:set>
                                      <p:cBhvr>
                                        <p:cTn id="131" dur="1" fill="hold">
                                          <p:stCondLst>
                                            <p:cond delay="499"/>
                                          </p:stCondLst>
                                        </p:cTn>
                                        <p:tgtEl>
                                          <p:spTgt spid="19"/>
                                        </p:tgtEl>
                                        <p:attrNameLst>
                                          <p:attrName>style.visibility</p:attrName>
                                        </p:attrNameLst>
                                      </p:cBhvr>
                                      <p:to>
                                        <p:strVal val="hidden"/>
                                      </p:to>
                                    </p:set>
                                  </p:childTnLst>
                                </p:cTn>
                              </p:par>
                              <p:par>
                                <p:cTn id="132" presetID="2" presetClass="exit" presetSubtype="8" fill="hold" grpId="3" nodeType="withEffect">
                                  <p:stCondLst>
                                    <p:cond delay="0"/>
                                  </p:stCondLst>
                                  <p:childTnLst>
                                    <p:anim calcmode="lin" valueType="num">
                                      <p:cBhvr additive="base">
                                        <p:cTn id="133" dur="500"/>
                                        <p:tgtEl>
                                          <p:spTgt spid="20"/>
                                        </p:tgtEl>
                                        <p:attrNameLst>
                                          <p:attrName>ppt_x</p:attrName>
                                        </p:attrNameLst>
                                      </p:cBhvr>
                                      <p:tavLst>
                                        <p:tav tm="0">
                                          <p:val>
                                            <p:strVal val="ppt_x"/>
                                          </p:val>
                                        </p:tav>
                                        <p:tav tm="100000">
                                          <p:val>
                                            <p:strVal val="0-ppt_w/2"/>
                                          </p:val>
                                        </p:tav>
                                      </p:tavLst>
                                    </p:anim>
                                    <p:anim calcmode="lin" valueType="num">
                                      <p:cBhvr additive="base">
                                        <p:cTn id="134" dur="500"/>
                                        <p:tgtEl>
                                          <p:spTgt spid="20"/>
                                        </p:tgtEl>
                                        <p:attrNameLst>
                                          <p:attrName>ppt_y</p:attrName>
                                        </p:attrNameLst>
                                      </p:cBhvr>
                                      <p:tavLst>
                                        <p:tav tm="0">
                                          <p:val>
                                            <p:strVal val="ppt_y"/>
                                          </p:val>
                                        </p:tav>
                                        <p:tav tm="100000">
                                          <p:val>
                                            <p:strVal val="ppt_y"/>
                                          </p:val>
                                        </p:tav>
                                      </p:tavLst>
                                    </p:anim>
                                    <p:set>
                                      <p:cBhvr>
                                        <p:cTn id="135" dur="1" fill="hold">
                                          <p:stCondLst>
                                            <p:cond delay="499"/>
                                          </p:stCondLst>
                                        </p:cTn>
                                        <p:tgtEl>
                                          <p:spTgt spid="20"/>
                                        </p:tgtEl>
                                        <p:attrNameLst>
                                          <p:attrName>style.visibility</p:attrName>
                                        </p:attrNameLst>
                                      </p:cBhvr>
                                      <p:to>
                                        <p:strVal val="hidden"/>
                                      </p:to>
                                    </p:set>
                                  </p:childTnLst>
                                </p:cTn>
                              </p:par>
                              <p:par>
                                <p:cTn id="136" presetID="2" presetClass="entr" presetSubtype="8" fill="hold" grpId="1" nodeType="withEffect">
                                  <p:stCondLst>
                                    <p:cond delay="0"/>
                                  </p:stCondLst>
                                  <p:childTnLst>
                                    <p:set>
                                      <p:cBhvr>
                                        <p:cTn id="137" dur="1" fill="hold">
                                          <p:stCondLst>
                                            <p:cond delay="0"/>
                                          </p:stCondLst>
                                        </p:cTn>
                                        <p:tgtEl>
                                          <p:spTgt spid="22"/>
                                        </p:tgtEl>
                                        <p:attrNameLst>
                                          <p:attrName>style.visibility</p:attrName>
                                        </p:attrNameLst>
                                      </p:cBhvr>
                                      <p:to>
                                        <p:strVal val="visible"/>
                                      </p:to>
                                    </p:set>
                                    <p:anim calcmode="lin" valueType="num">
                                      <p:cBhvr additive="base">
                                        <p:cTn id="138" dur="500" fill="hold"/>
                                        <p:tgtEl>
                                          <p:spTgt spid="22"/>
                                        </p:tgtEl>
                                        <p:attrNameLst>
                                          <p:attrName>ppt_x</p:attrName>
                                        </p:attrNameLst>
                                      </p:cBhvr>
                                      <p:tavLst>
                                        <p:tav tm="0">
                                          <p:val>
                                            <p:strVal val="0-#ppt_w/2"/>
                                          </p:val>
                                        </p:tav>
                                        <p:tav tm="100000">
                                          <p:val>
                                            <p:strVal val="#ppt_x"/>
                                          </p:val>
                                        </p:tav>
                                      </p:tavLst>
                                    </p:anim>
                                    <p:anim calcmode="lin" valueType="num">
                                      <p:cBhvr additive="base">
                                        <p:cTn id="139" dur="500" fill="hold"/>
                                        <p:tgtEl>
                                          <p:spTgt spid="22"/>
                                        </p:tgtEl>
                                        <p:attrNameLst>
                                          <p:attrName>ppt_y</p:attrName>
                                        </p:attrNameLst>
                                      </p:cBhvr>
                                      <p:tavLst>
                                        <p:tav tm="0">
                                          <p:val>
                                            <p:strVal val="#ppt_y"/>
                                          </p:val>
                                        </p:tav>
                                        <p:tav tm="100000">
                                          <p:val>
                                            <p:strVal val="#ppt_y"/>
                                          </p:val>
                                        </p:tav>
                                      </p:tavLst>
                                    </p:anim>
                                  </p:childTnLst>
                                </p:cTn>
                              </p:par>
                              <p:par>
                                <p:cTn id="140" presetID="2" presetClass="entr" presetSubtype="8" fill="hold" grpId="1" nodeType="withEffect">
                                  <p:stCondLst>
                                    <p:cond delay="0"/>
                                  </p:stCondLst>
                                  <p:childTnLst>
                                    <p:set>
                                      <p:cBhvr>
                                        <p:cTn id="141" dur="1" fill="hold">
                                          <p:stCondLst>
                                            <p:cond delay="0"/>
                                          </p:stCondLst>
                                        </p:cTn>
                                        <p:tgtEl>
                                          <p:spTgt spid="23"/>
                                        </p:tgtEl>
                                        <p:attrNameLst>
                                          <p:attrName>style.visibility</p:attrName>
                                        </p:attrNameLst>
                                      </p:cBhvr>
                                      <p:to>
                                        <p:strVal val="visible"/>
                                      </p:to>
                                    </p:set>
                                    <p:anim calcmode="lin" valueType="num">
                                      <p:cBhvr additive="base">
                                        <p:cTn id="142" dur="500" fill="hold"/>
                                        <p:tgtEl>
                                          <p:spTgt spid="23"/>
                                        </p:tgtEl>
                                        <p:attrNameLst>
                                          <p:attrName>ppt_x</p:attrName>
                                        </p:attrNameLst>
                                      </p:cBhvr>
                                      <p:tavLst>
                                        <p:tav tm="0">
                                          <p:val>
                                            <p:strVal val="0-#ppt_w/2"/>
                                          </p:val>
                                        </p:tav>
                                        <p:tav tm="100000">
                                          <p:val>
                                            <p:strVal val="#ppt_x"/>
                                          </p:val>
                                        </p:tav>
                                      </p:tavLst>
                                    </p:anim>
                                    <p:anim calcmode="lin" valueType="num">
                                      <p:cBhvr additive="base">
                                        <p:cTn id="143"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nextCondLst>
                <p:cond evt="onClick" delay="0">
                  <p:tgtEl>
                    <p:spTgt spid="20"/>
                  </p:tgtEl>
                </p:cond>
              </p:nextCondLst>
            </p:seq>
            <p:seq concurrent="1" nextAc="seek">
              <p:cTn id="144" restart="whenNotActive" fill="hold" evtFilter="cancelBubble" nodeType="interactiveSeq">
                <p:stCondLst>
                  <p:cond evt="onClick" delay="0">
                    <p:tgtEl>
                      <p:spTgt spid="21"/>
                    </p:tgtEl>
                  </p:cond>
                </p:stCondLst>
                <p:endSync evt="end" delay="0">
                  <p:rtn val="all"/>
                </p:endSync>
                <p:childTnLst>
                  <p:par>
                    <p:cTn id="145" fill="hold">
                      <p:stCondLst>
                        <p:cond delay="0"/>
                      </p:stCondLst>
                      <p:childTnLst>
                        <p:par>
                          <p:cTn id="146" fill="hold">
                            <p:stCondLst>
                              <p:cond delay="0"/>
                            </p:stCondLst>
                            <p:childTnLst>
                              <p:par>
                                <p:cTn id="147" presetID="10" presetClass="exit" presetSubtype="0" fill="hold" grpId="2" nodeType="withEffect">
                                  <p:stCondLst>
                                    <p:cond delay="0"/>
                                  </p:stCondLst>
                                  <p:childTnLst>
                                    <p:animEffect transition="out" filter="fade">
                                      <p:cBhvr>
                                        <p:cTn id="148" dur="500"/>
                                        <p:tgtEl>
                                          <p:spTgt spid="21"/>
                                        </p:tgtEl>
                                      </p:cBhvr>
                                    </p:animEffect>
                                    <p:set>
                                      <p:cBhvr>
                                        <p:cTn id="149" dur="1" fill="hold">
                                          <p:stCondLst>
                                            <p:cond delay="499"/>
                                          </p:stCondLst>
                                        </p:cTn>
                                        <p:tgtEl>
                                          <p:spTgt spid="21"/>
                                        </p:tgtEl>
                                        <p:attrNameLst>
                                          <p:attrName>style.visibility</p:attrName>
                                        </p:attrNameLst>
                                      </p:cBhvr>
                                      <p:to>
                                        <p:strVal val="hidden"/>
                                      </p:to>
                                    </p:set>
                                  </p:childTnLst>
                                </p:cTn>
                              </p:par>
                              <p:par>
                                <p:cTn id="150" presetID="2" presetClass="exit" presetSubtype="8" fill="hold" grpId="3" nodeType="withEffect">
                                  <p:stCondLst>
                                    <p:cond delay="0"/>
                                  </p:stCondLst>
                                  <p:childTnLst>
                                    <p:anim calcmode="lin" valueType="num">
                                      <p:cBhvr additive="base">
                                        <p:cTn id="151" dur="500"/>
                                        <p:tgtEl>
                                          <p:spTgt spid="22"/>
                                        </p:tgtEl>
                                        <p:attrNameLst>
                                          <p:attrName>ppt_x</p:attrName>
                                        </p:attrNameLst>
                                      </p:cBhvr>
                                      <p:tavLst>
                                        <p:tav tm="0">
                                          <p:val>
                                            <p:strVal val="ppt_x"/>
                                          </p:val>
                                        </p:tav>
                                        <p:tav tm="100000">
                                          <p:val>
                                            <p:strVal val="0-ppt_w/2"/>
                                          </p:val>
                                        </p:tav>
                                      </p:tavLst>
                                    </p:anim>
                                    <p:anim calcmode="lin" valueType="num">
                                      <p:cBhvr additive="base">
                                        <p:cTn id="152" dur="500"/>
                                        <p:tgtEl>
                                          <p:spTgt spid="22"/>
                                        </p:tgtEl>
                                        <p:attrNameLst>
                                          <p:attrName>ppt_y</p:attrName>
                                        </p:attrNameLst>
                                      </p:cBhvr>
                                      <p:tavLst>
                                        <p:tav tm="0">
                                          <p:val>
                                            <p:strVal val="ppt_y"/>
                                          </p:val>
                                        </p:tav>
                                        <p:tav tm="100000">
                                          <p:val>
                                            <p:strVal val="ppt_y"/>
                                          </p:val>
                                        </p:tav>
                                      </p:tavLst>
                                    </p:anim>
                                    <p:set>
                                      <p:cBhvr>
                                        <p:cTn id="153" dur="1" fill="hold">
                                          <p:stCondLst>
                                            <p:cond delay="499"/>
                                          </p:stCondLst>
                                        </p:cTn>
                                        <p:tgtEl>
                                          <p:spTgt spid="22"/>
                                        </p:tgtEl>
                                        <p:attrNameLst>
                                          <p:attrName>style.visibility</p:attrName>
                                        </p:attrNameLst>
                                      </p:cBhvr>
                                      <p:to>
                                        <p:strVal val="hidden"/>
                                      </p:to>
                                    </p:set>
                                  </p:childTnLst>
                                </p:cTn>
                              </p:par>
                              <p:par>
                                <p:cTn id="154" presetID="2" presetClass="exit" presetSubtype="8" fill="hold" grpId="3" nodeType="withEffect">
                                  <p:stCondLst>
                                    <p:cond delay="0"/>
                                  </p:stCondLst>
                                  <p:childTnLst>
                                    <p:anim calcmode="lin" valueType="num">
                                      <p:cBhvr additive="base">
                                        <p:cTn id="155" dur="500"/>
                                        <p:tgtEl>
                                          <p:spTgt spid="23"/>
                                        </p:tgtEl>
                                        <p:attrNameLst>
                                          <p:attrName>ppt_x</p:attrName>
                                        </p:attrNameLst>
                                      </p:cBhvr>
                                      <p:tavLst>
                                        <p:tav tm="0">
                                          <p:val>
                                            <p:strVal val="ppt_x"/>
                                          </p:val>
                                        </p:tav>
                                        <p:tav tm="100000">
                                          <p:val>
                                            <p:strVal val="0-ppt_w/2"/>
                                          </p:val>
                                        </p:tav>
                                      </p:tavLst>
                                    </p:anim>
                                    <p:anim calcmode="lin" valueType="num">
                                      <p:cBhvr additive="base">
                                        <p:cTn id="156" dur="500"/>
                                        <p:tgtEl>
                                          <p:spTgt spid="23"/>
                                        </p:tgtEl>
                                        <p:attrNameLst>
                                          <p:attrName>ppt_y</p:attrName>
                                        </p:attrNameLst>
                                      </p:cBhvr>
                                      <p:tavLst>
                                        <p:tav tm="0">
                                          <p:val>
                                            <p:strVal val="ppt_y"/>
                                          </p:val>
                                        </p:tav>
                                        <p:tav tm="100000">
                                          <p:val>
                                            <p:strVal val="ppt_y"/>
                                          </p:val>
                                        </p:tav>
                                      </p:tavLst>
                                    </p:anim>
                                    <p:set>
                                      <p:cBhvr>
                                        <p:cTn id="157" dur="1" fill="hold">
                                          <p:stCondLst>
                                            <p:cond delay="499"/>
                                          </p:stCondLst>
                                        </p:cTn>
                                        <p:tgtEl>
                                          <p:spTgt spid="23"/>
                                        </p:tgtEl>
                                        <p:attrNameLst>
                                          <p:attrName>style.visibility</p:attrName>
                                        </p:attrNameLst>
                                      </p:cBhvr>
                                      <p:to>
                                        <p:strVal val="hidden"/>
                                      </p:to>
                                    </p:set>
                                  </p:childTnLst>
                                </p:cTn>
                              </p:par>
                              <p:par>
                                <p:cTn id="158" presetID="10" presetClass="entr" presetSubtype="0" fill="hold" grpId="5" nodeType="withEffect">
                                  <p:stCondLst>
                                    <p:cond delay="0"/>
                                  </p:stCondLst>
                                  <p:childTnLst>
                                    <p:set>
                                      <p:cBhvr>
                                        <p:cTn id="159" dur="1" fill="hold">
                                          <p:stCondLst>
                                            <p:cond delay="0"/>
                                          </p:stCondLst>
                                        </p:cTn>
                                        <p:tgtEl>
                                          <p:spTgt spid="19"/>
                                        </p:tgtEl>
                                        <p:attrNameLst>
                                          <p:attrName>style.visibility</p:attrName>
                                        </p:attrNameLst>
                                      </p:cBhvr>
                                      <p:to>
                                        <p:strVal val="visible"/>
                                      </p:to>
                                    </p:set>
                                    <p:animEffect transition="in" filter="fade">
                                      <p:cBhvr>
                                        <p:cTn id="160" dur="500"/>
                                        <p:tgtEl>
                                          <p:spTgt spid="19"/>
                                        </p:tgtEl>
                                      </p:cBhvr>
                                    </p:animEffect>
                                  </p:childTnLst>
                                </p:cTn>
                              </p:par>
                              <p:par>
                                <p:cTn id="161" presetID="10" presetClass="entr" presetSubtype="0" fill="hold" grpId="4" nodeType="withEffect">
                                  <p:stCondLst>
                                    <p:cond delay="0"/>
                                  </p:stCondLst>
                                  <p:childTnLst>
                                    <p:set>
                                      <p:cBhvr>
                                        <p:cTn id="162" dur="1" fill="hold">
                                          <p:stCondLst>
                                            <p:cond delay="0"/>
                                          </p:stCondLst>
                                        </p:cTn>
                                        <p:tgtEl>
                                          <p:spTgt spid="20"/>
                                        </p:tgtEl>
                                        <p:attrNameLst>
                                          <p:attrName>style.visibility</p:attrName>
                                        </p:attrNameLst>
                                      </p:cBhvr>
                                      <p:to>
                                        <p:strVal val="visible"/>
                                      </p:to>
                                    </p:set>
                                    <p:animEffect transition="in" filter="fade">
                                      <p:cBhvr>
                                        <p:cTn id="163" dur="500"/>
                                        <p:tgtEl>
                                          <p:spTgt spid="20"/>
                                        </p:tgtEl>
                                      </p:cBhvr>
                                    </p:animEffect>
                                  </p:childTnLst>
                                </p:cTn>
                              </p:par>
                            </p:childTnLst>
                          </p:cTn>
                        </p:par>
                      </p:childTnLst>
                    </p:cTn>
                  </p:par>
                </p:childTnLst>
              </p:cTn>
              <p:nextCondLst>
                <p:cond evt="onClick" delay="0">
                  <p:tgtEl>
                    <p:spTgt spid="21"/>
                  </p:tgtEl>
                </p:cond>
              </p:nextCondLst>
            </p:seq>
            <p:seq concurrent="1" nextAc="seek">
              <p:cTn id="164" restart="whenNotActive" fill="hold" evtFilter="cancelBubble" nodeType="interactiveSeq">
                <p:stCondLst>
                  <p:cond evt="onClick" delay="0">
                    <p:tgtEl>
                      <p:spTgt spid="23"/>
                    </p:tgtEl>
                  </p:cond>
                </p:stCondLst>
                <p:endSync evt="end" delay="0">
                  <p:rtn val="all"/>
                </p:endSync>
                <p:childTnLst>
                  <p:par>
                    <p:cTn id="165" fill="hold">
                      <p:stCondLst>
                        <p:cond delay="0"/>
                      </p:stCondLst>
                      <p:childTnLst>
                        <p:par>
                          <p:cTn id="166" fill="hold">
                            <p:stCondLst>
                              <p:cond delay="0"/>
                            </p:stCondLst>
                            <p:childTnLst>
                              <p:par>
                                <p:cTn id="167" presetID="2" presetClass="exit" presetSubtype="8" fill="hold" grpId="2" nodeType="clickEffect">
                                  <p:stCondLst>
                                    <p:cond delay="0"/>
                                  </p:stCondLst>
                                  <p:childTnLst>
                                    <p:anim calcmode="lin" valueType="num">
                                      <p:cBhvr additive="base">
                                        <p:cTn id="168" dur="500"/>
                                        <p:tgtEl>
                                          <p:spTgt spid="22"/>
                                        </p:tgtEl>
                                        <p:attrNameLst>
                                          <p:attrName>ppt_x</p:attrName>
                                        </p:attrNameLst>
                                      </p:cBhvr>
                                      <p:tavLst>
                                        <p:tav tm="0">
                                          <p:val>
                                            <p:strVal val="ppt_x"/>
                                          </p:val>
                                        </p:tav>
                                        <p:tav tm="100000">
                                          <p:val>
                                            <p:strVal val="0-ppt_w/2"/>
                                          </p:val>
                                        </p:tav>
                                      </p:tavLst>
                                    </p:anim>
                                    <p:anim calcmode="lin" valueType="num">
                                      <p:cBhvr additive="base">
                                        <p:cTn id="169" dur="500"/>
                                        <p:tgtEl>
                                          <p:spTgt spid="22"/>
                                        </p:tgtEl>
                                        <p:attrNameLst>
                                          <p:attrName>ppt_y</p:attrName>
                                        </p:attrNameLst>
                                      </p:cBhvr>
                                      <p:tavLst>
                                        <p:tav tm="0">
                                          <p:val>
                                            <p:strVal val="ppt_y"/>
                                          </p:val>
                                        </p:tav>
                                        <p:tav tm="100000">
                                          <p:val>
                                            <p:strVal val="ppt_y"/>
                                          </p:val>
                                        </p:tav>
                                      </p:tavLst>
                                    </p:anim>
                                    <p:set>
                                      <p:cBhvr>
                                        <p:cTn id="170" dur="1" fill="hold">
                                          <p:stCondLst>
                                            <p:cond delay="499"/>
                                          </p:stCondLst>
                                        </p:cTn>
                                        <p:tgtEl>
                                          <p:spTgt spid="22"/>
                                        </p:tgtEl>
                                        <p:attrNameLst>
                                          <p:attrName>style.visibility</p:attrName>
                                        </p:attrNameLst>
                                      </p:cBhvr>
                                      <p:to>
                                        <p:strVal val="hidden"/>
                                      </p:to>
                                    </p:set>
                                  </p:childTnLst>
                                </p:cTn>
                              </p:par>
                              <p:par>
                                <p:cTn id="171" presetID="2" presetClass="exit" presetSubtype="8" fill="hold" grpId="2" nodeType="withEffect">
                                  <p:stCondLst>
                                    <p:cond delay="0"/>
                                  </p:stCondLst>
                                  <p:childTnLst>
                                    <p:anim calcmode="lin" valueType="num">
                                      <p:cBhvr additive="base">
                                        <p:cTn id="172" dur="500"/>
                                        <p:tgtEl>
                                          <p:spTgt spid="23"/>
                                        </p:tgtEl>
                                        <p:attrNameLst>
                                          <p:attrName>ppt_x</p:attrName>
                                        </p:attrNameLst>
                                      </p:cBhvr>
                                      <p:tavLst>
                                        <p:tav tm="0">
                                          <p:val>
                                            <p:strVal val="ppt_x"/>
                                          </p:val>
                                        </p:tav>
                                        <p:tav tm="100000">
                                          <p:val>
                                            <p:strVal val="0-ppt_w/2"/>
                                          </p:val>
                                        </p:tav>
                                      </p:tavLst>
                                    </p:anim>
                                    <p:anim calcmode="lin" valueType="num">
                                      <p:cBhvr additive="base">
                                        <p:cTn id="173" dur="500"/>
                                        <p:tgtEl>
                                          <p:spTgt spid="23"/>
                                        </p:tgtEl>
                                        <p:attrNameLst>
                                          <p:attrName>ppt_y</p:attrName>
                                        </p:attrNameLst>
                                      </p:cBhvr>
                                      <p:tavLst>
                                        <p:tav tm="0">
                                          <p:val>
                                            <p:strVal val="ppt_y"/>
                                          </p:val>
                                        </p:tav>
                                        <p:tav tm="100000">
                                          <p:val>
                                            <p:strVal val="ppt_y"/>
                                          </p:val>
                                        </p:tav>
                                      </p:tavLst>
                                    </p:anim>
                                    <p:set>
                                      <p:cBhvr>
                                        <p:cTn id="174" dur="1" fill="hold">
                                          <p:stCondLst>
                                            <p:cond delay="499"/>
                                          </p:stCondLst>
                                        </p:cTn>
                                        <p:tgtEl>
                                          <p:spTgt spid="23"/>
                                        </p:tgtEl>
                                        <p:attrNameLst>
                                          <p:attrName>style.visibility</p:attrName>
                                        </p:attrNameLst>
                                      </p:cBhvr>
                                      <p:to>
                                        <p:strVal val="hidden"/>
                                      </p:to>
                                    </p:set>
                                  </p:childTnLst>
                                </p:cTn>
                              </p:par>
                              <p:par>
                                <p:cTn id="175" presetID="10" presetClass="exit" presetSubtype="0" fill="hold" grpId="3" nodeType="withEffect">
                                  <p:stCondLst>
                                    <p:cond delay="0"/>
                                  </p:stCondLst>
                                  <p:childTnLst>
                                    <p:animEffect transition="out" filter="fade">
                                      <p:cBhvr>
                                        <p:cTn id="176" dur="500"/>
                                        <p:tgtEl>
                                          <p:spTgt spid="21"/>
                                        </p:tgtEl>
                                      </p:cBhvr>
                                    </p:animEffect>
                                    <p:set>
                                      <p:cBhvr>
                                        <p:cTn id="177" dur="1" fill="hold">
                                          <p:stCondLst>
                                            <p:cond delay="499"/>
                                          </p:stCondLst>
                                        </p:cTn>
                                        <p:tgtEl>
                                          <p:spTgt spid="21"/>
                                        </p:tgtEl>
                                        <p:attrNameLst>
                                          <p:attrName>style.visibility</p:attrName>
                                        </p:attrNameLst>
                                      </p:cBhvr>
                                      <p:to>
                                        <p:strVal val="hidden"/>
                                      </p:to>
                                    </p:set>
                                  </p:childTnLst>
                                </p:cTn>
                              </p:par>
                              <p:par>
                                <p:cTn id="178" presetID="2" presetClass="entr" presetSubtype="8" fill="hold" grpId="6" nodeType="withEffect">
                                  <p:stCondLst>
                                    <p:cond delay="0"/>
                                  </p:stCondLst>
                                  <p:childTnLst>
                                    <p:set>
                                      <p:cBhvr>
                                        <p:cTn id="179" dur="1" fill="hold">
                                          <p:stCondLst>
                                            <p:cond delay="0"/>
                                          </p:stCondLst>
                                        </p:cTn>
                                        <p:tgtEl>
                                          <p:spTgt spid="19"/>
                                        </p:tgtEl>
                                        <p:attrNameLst>
                                          <p:attrName>style.visibility</p:attrName>
                                        </p:attrNameLst>
                                      </p:cBhvr>
                                      <p:to>
                                        <p:strVal val="visible"/>
                                      </p:to>
                                    </p:set>
                                    <p:anim calcmode="lin" valueType="num">
                                      <p:cBhvr additive="base">
                                        <p:cTn id="180" dur="500" fill="hold"/>
                                        <p:tgtEl>
                                          <p:spTgt spid="19"/>
                                        </p:tgtEl>
                                        <p:attrNameLst>
                                          <p:attrName>ppt_x</p:attrName>
                                        </p:attrNameLst>
                                      </p:cBhvr>
                                      <p:tavLst>
                                        <p:tav tm="0">
                                          <p:val>
                                            <p:strVal val="0-#ppt_w/2"/>
                                          </p:val>
                                        </p:tav>
                                        <p:tav tm="100000">
                                          <p:val>
                                            <p:strVal val="#ppt_x"/>
                                          </p:val>
                                        </p:tav>
                                      </p:tavLst>
                                    </p:anim>
                                    <p:anim calcmode="lin" valueType="num">
                                      <p:cBhvr additive="base">
                                        <p:cTn id="181" dur="500" fill="hold"/>
                                        <p:tgtEl>
                                          <p:spTgt spid="19"/>
                                        </p:tgtEl>
                                        <p:attrNameLst>
                                          <p:attrName>ppt_y</p:attrName>
                                        </p:attrNameLst>
                                      </p:cBhvr>
                                      <p:tavLst>
                                        <p:tav tm="0">
                                          <p:val>
                                            <p:strVal val="#ppt_y"/>
                                          </p:val>
                                        </p:tav>
                                        <p:tav tm="100000">
                                          <p:val>
                                            <p:strVal val="#ppt_y"/>
                                          </p:val>
                                        </p:tav>
                                      </p:tavLst>
                                    </p:anim>
                                  </p:childTnLst>
                                </p:cTn>
                              </p:par>
                              <p:par>
                                <p:cTn id="182" presetID="2" presetClass="entr" presetSubtype="8" fill="hold" grpId="5" nodeType="withEffect">
                                  <p:stCondLst>
                                    <p:cond delay="0"/>
                                  </p:stCondLst>
                                  <p:childTnLst>
                                    <p:set>
                                      <p:cBhvr>
                                        <p:cTn id="183" dur="1" fill="hold">
                                          <p:stCondLst>
                                            <p:cond delay="0"/>
                                          </p:stCondLst>
                                        </p:cTn>
                                        <p:tgtEl>
                                          <p:spTgt spid="20"/>
                                        </p:tgtEl>
                                        <p:attrNameLst>
                                          <p:attrName>style.visibility</p:attrName>
                                        </p:attrNameLst>
                                      </p:cBhvr>
                                      <p:to>
                                        <p:strVal val="visible"/>
                                      </p:to>
                                    </p:set>
                                    <p:anim calcmode="lin" valueType="num">
                                      <p:cBhvr additive="base">
                                        <p:cTn id="184" dur="500" fill="hold"/>
                                        <p:tgtEl>
                                          <p:spTgt spid="20"/>
                                        </p:tgtEl>
                                        <p:attrNameLst>
                                          <p:attrName>ppt_x</p:attrName>
                                        </p:attrNameLst>
                                      </p:cBhvr>
                                      <p:tavLst>
                                        <p:tav tm="0">
                                          <p:val>
                                            <p:strVal val="0-#ppt_w/2"/>
                                          </p:val>
                                        </p:tav>
                                        <p:tav tm="100000">
                                          <p:val>
                                            <p:strVal val="#ppt_x"/>
                                          </p:val>
                                        </p:tav>
                                      </p:tavLst>
                                    </p:anim>
                                    <p:anim calcmode="lin" valueType="num">
                                      <p:cBhvr additive="base">
                                        <p:cTn id="185"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nextCondLst>
                <p:cond evt="onClick" delay="0">
                  <p:tgtEl>
                    <p:spTgt spid="23"/>
                  </p:tgtEl>
                </p:cond>
              </p:nextCondLst>
            </p:seq>
          </p:childTnLst>
        </p:cTn>
      </p:par>
    </p:tnLst>
    <p:bldLst>
      <p:bldP spid="11" grpId="0"/>
      <p:bldP spid="14" grpId="0"/>
      <p:bldP spid="18" grpId="0"/>
      <p:bldP spid="4" grpId="0"/>
      <p:bldP spid="4" grpId="1"/>
      <p:bldP spid="16" grpId="0"/>
      <p:bldP spid="16" grpId="1"/>
      <p:bldP spid="19" grpId="0" animBg="1"/>
      <p:bldP spid="19" grpId="1" animBg="1"/>
      <p:bldP spid="19" grpId="2" animBg="1"/>
      <p:bldP spid="19" grpId="3" animBg="1"/>
      <p:bldP spid="19" grpId="4" animBg="1"/>
      <p:bldP spid="19" grpId="5" animBg="1"/>
      <p:bldP spid="19" grpId="6" animBg="1"/>
      <p:bldP spid="20" grpId="0"/>
      <p:bldP spid="20" grpId="1"/>
      <p:bldP spid="20" grpId="2"/>
      <p:bldP spid="20" grpId="3"/>
      <p:bldP spid="20" grpId="4"/>
      <p:bldP spid="20" grpId="5"/>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5" grpId="0"/>
      <p:bldP spid="5" grpId="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250825" y="188913"/>
            <a:ext cx="8642350"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932150" y="1268761"/>
            <a:ext cx="7456274" cy="792087"/>
          </a:xfrm>
        </p:spPr>
        <p:txBody>
          <a:bodyPr rtlCol="1">
            <a:noAutofit/>
          </a:bodyPr>
          <a:lstStyle/>
          <a:p>
            <a:pPr algn="r" fontAlgn="auto">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מהן המידות המינימליות של הסוכה?</a:t>
            </a:r>
          </a:p>
        </p:txBody>
      </p:sp>
      <p:sp>
        <p:nvSpPr>
          <p:cNvPr id="11" name="Text Box 4"/>
          <p:cNvSpPr txBox="1">
            <a:spLocks noChangeArrowheads="1"/>
          </p:cNvSpPr>
          <p:nvPr/>
        </p:nvSpPr>
        <p:spPr bwMode="auto">
          <a:xfrm>
            <a:off x="458788" y="2349500"/>
            <a:ext cx="8002588" cy="503984"/>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ארבעה על ארבעה טפחים בגובה עשר אמות.</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1. סוכה קטנה</a:t>
            </a:r>
          </a:p>
        </p:txBody>
      </p:sp>
      <p:sp>
        <p:nvSpPr>
          <p:cNvPr id="13" name="Text Box 4"/>
          <p:cNvSpPr txBox="1">
            <a:spLocks noChangeArrowheads="1"/>
          </p:cNvSpPr>
          <p:nvPr/>
        </p:nvSpPr>
        <p:spPr bwMode="auto">
          <a:xfrm>
            <a:off x="251520" y="3140968"/>
            <a:ext cx="8195568"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ב.	שבעה על שבעה טפחים בגובה עשרה טפחים.</a:t>
            </a:r>
          </a:p>
        </p:txBody>
      </p:sp>
      <p:sp>
        <p:nvSpPr>
          <p:cNvPr id="14" name="Text Box 4"/>
          <p:cNvSpPr txBox="1">
            <a:spLocks noChangeArrowheads="1"/>
          </p:cNvSpPr>
          <p:nvPr/>
        </p:nvSpPr>
        <p:spPr bwMode="auto">
          <a:xfrm>
            <a:off x="458788" y="4005064"/>
            <a:ext cx="7988300" cy="887413"/>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גובה עשרה טפחים, אורך שבעה טפחים,</a:t>
            </a:r>
          </a:p>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	רוחב כלשהו.</a:t>
            </a:r>
          </a:p>
        </p:txBody>
      </p:sp>
      <p:sp>
        <p:nvSpPr>
          <p:cNvPr id="15" name="TextBox 14"/>
          <p:cNvSpPr txBox="1"/>
          <p:nvPr/>
        </p:nvSpPr>
        <p:spPr>
          <a:xfrm>
            <a:off x="2231740" y="4869160"/>
            <a:ext cx="5040560" cy="584775"/>
          </a:xfrm>
          <a:prstGeom prst="rect">
            <a:avLst/>
          </a:prstGeom>
          <a:noFill/>
        </p:spPr>
        <p:txBody>
          <a:bodyPr wrap="square" rtlCol="1">
            <a:spAutoFit/>
          </a:bodyPr>
          <a:lstStyle/>
          <a:p>
            <a:pPr algn="ctr" fontAlgn="base">
              <a:spcBef>
                <a:spcPct val="0"/>
              </a:spcBef>
              <a:spcAft>
                <a:spcPct val="0"/>
              </a:spcAft>
            </a:pPr>
            <a:r>
              <a:rPr lang="he-IL" sz="3200" b="1" spc="20" dirty="0">
                <a:ln>
                  <a:solidFill>
                    <a:srgbClr val="F79646">
                      <a:lumMod val="50000"/>
                      <a:alpha val="76000"/>
                    </a:srgbClr>
                  </a:solidFill>
                </a:ln>
                <a:solidFill>
                  <a:srgbClr val="F8A83E"/>
                </a:solidFill>
                <a:latin typeface="David" pitchFamily="34" charset="-79"/>
                <a:ea typeface="+mj-ea"/>
                <a:cs typeface="David" pitchFamily="34" charset="-79"/>
              </a:rPr>
              <a:t>תשובה נכונה! יישר כוחך!</a:t>
            </a:r>
          </a:p>
        </p:txBody>
      </p:sp>
      <p:grpSp>
        <p:nvGrpSpPr>
          <p:cNvPr id="16" name="קבוצה 15"/>
          <p:cNvGrpSpPr/>
          <p:nvPr/>
        </p:nvGrpSpPr>
        <p:grpSpPr>
          <a:xfrm>
            <a:off x="3325215" y="5515818"/>
            <a:ext cx="2481263" cy="1225550"/>
            <a:chOff x="3330575" y="2816225"/>
            <a:chExt cx="2481263" cy="1225550"/>
          </a:xfrm>
        </p:grpSpPr>
        <p:pic>
          <p:nvPicPr>
            <p:cNvPr id="17" name="Picture 2">
              <a:hlinkClick r:id="" action="ppaction://hlinkshowjump?jump=nextslid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30575" y="2816225"/>
              <a:ext cx="2481263"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a:hlinkClick r:id="" action="ppaction://hlinkshowjump?jump=nextslide"/>
            </p:cNvPr>
            <p:cNvSpPr txBox="1"/>
            <p:nvPr/>
          </p:nvSpPr>
          <p:spPr>
            <a:xfrm>
              <a:off x="3737755" y="3132257"/>
              <a:ext cx="1656184" cy="584775"/>
            </a:xfrm>
            <a:prstGeom prst="rect">
              <a:avLst/>
            </a:prstGeom>
            <a:noFill/>
          </p:spPr>
          <p:txBody>
            <a:bodyPr wrap="square" rtlCol="1">
              <a:spAutoFit/>
            </a:bodyPr>
            <a:lstStyle/>
            <a:p>
              <a:pPr algn="ctr" fontAlgn="base">
                <a:spcBef>
                  <a:spcPct val="0"/>
                </a:spcBef>
                <a:spcAft>
                  <a:spcPct val="0"/>
                </a:spcAft>
              </a:pPr>
              <a:r>
                <a:rPr lang="he-IL" sz="3200" b="1" spc="20" dirty="0">
                  <a:ln w="3175">
                    <a:solidFill>
                      <a:srgbClr val="7030A0">
                        <a:lumMod val="75000"/>
                      </a:srgbClr>
                    </a:solidFill>
                  </a:ln>
                  <a:solidFill>
                    <a:srgbClr val="000000"/>
                  </a:solidFill>
                  <a:latin typeface="David" pitchFamily="34" charset="-79"/>
                  <a:cs typeface="David" pitchFamily="34" charset="-79"/>
                </a:rPr>
                <a:t>המשך</a:t>
              </a:r>
              <a:endParaRPr lang="he-IL" sz="3200" dirty="0">
                <a:ln w="3175">
                  <a:solidFill>
                    <a:srgbClr val="7030A0">
                      <a:lumMod val="75000"/>
                    </a:srgbClr>
                  </a:solidFill>
                </a:ln>
                <a:solidFill>
                  <a:srgbClr val="000000"/>
                </a:solidFill>
                <a:latin typeface="Arial" charset="0"/>
              </a:endParaRPr>
            </a:p>
          </p:txBody>
        </p:sp>
      </p:grpSp>
      <p:pic>
        <p:nvPicPr>
          <p:cNvPr id="24" name="Picture 2" descr="C:\Documents and Settings\משפחת פרנקל\שולחן העבודה\סורק אברהם\2.jp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467544" y="4853088"/>
            <a:ext cx="2427143" cy="1625356"/>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 descr="C:\Documents and Settings\משפחת פרנקל\שולחן העבודה\סורק אברהם\2.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67544" y="2452893"/>
            <a:ext cx="6020076" cy="4031393"/>
          </a:xfrm>
          <a:prstGeom prst="rect">
            <a:avLst/>
          </a:prstGeom>
          <a:noFill/>
          <a:extLst>
            <a:ext uri="{909E8E84-426E-40DD-AFC4-6F175D3DCCD1}">
              <a14:hiddenFill xmlns:a14="http://schemas.microsoft.com/office/drawing/2010/main">
                <a:solidFill>
                  <a:srgbClr val="FFFFFF"/>
                </a:solidFill>
              </a14:hiddenFill>
            </a:ext>
          </a:extLst>
        </p:spPr>
      </p:pic>
      <p:sp>
        <p:nvSpPr>
          <p:cNvPr id="26" name="TextBox 25"/>
          <p:cNvSpPr txBox="1"/>
          <p:nvPr/>
        </p:nvSpPr>
        <p:spPr>
          <a:xfrm>
            <a:off x="107504" y="6268842"/>
            <a:ext cx="1440160" cy="215444"/>
          </a:xfrm>
          <a:prstGeom prst="rect">
            <a:avLst/>
          </a:prstGeom>
          <a:noFill/>
        </p:spPr>
        <p:txBody>
          <a:bodyPr wrap="square" rtlCol="1">
            <a:spAutoFit/>
          </a:bodyPr>
          <a:lstStyle/>
          <a:p>
            <a:r>
              <a:rPr lang="he-IL" sz="800" b="1" dirty="0">
                <a:effectLst>
                  <a:glow rad="63500">
                    <a:schemeClr val="bg2">
                      <a:alpha val="40000"/>
                    </a:schemeClr>
                  </a:glow>
                </a:effectLst>
              </a:rPr>
              <a:t>להגדלה / הקטנה - לחץ</a:t>
            </a:r>
          </a:p>
        </p:txBody>
      </p:sp>
      <p:sp>
        <p:nvSpPr>
          <p:cNvPr id="27" name="TextBox 26"/>
          <p:cNvSpPr txBox="1"/>
          <p:nvPr/>
        </p:nvSpPr>
        <p:spPr>
          <a:xfrm>
            <a:off x="196235" y="4433044"/>
            <a:ext cx="3449712" cy="2308324"/>
          </a:xfrm>
          <a:prstGeom prst="rect">
            <a:avLst/>
          </a:prstGeom>
          <a:noFill/>
        </p:spPr>
        <p:txBody>
          <a:bodyPr wrap="square" rtlCol="1">
            <a:spAutoFit/>
          </a:bodyPr>
          <a:lstStyle/>
          <a:p>
            <a:r>
              <a:rPr lang="he-IL" dirty="0">
                <a:solidFill>
                  <a:schemeClr val="tx1">
                    <a:alpha val="0"/>
                  </a:schemeClr>
                </a:solidFill>
              </a:rPr>
              <a:t>שקוף קטן</a:t>
            </a:r>
          </a:p>
          <a:p>
            <a:endParaRPr lang="he-IL" dirty="0"/>
          </a:p>
          <a:p>
            <a:endParaRPr lang="he-IL" dirty="0"/>
          </a:p>
          <a:p>
            <a:endParaRPr lang="he-IL" dirty="0"/>
          </a:p>
          <a:p>
            <a:endParaRPr lang="he-IL" dirty="0"/>
          </a:p>
          <a:p>
            <a:endParaRPr lang="he-IL" dirty="0"/>
          </a:p>
          <a:p>
            <a:endParaRPr lang="he-IL" dirty="0"/>
          </a:p>
          <a:p>
            <a:endParaRPr lang="he-IL" dirty="0"/>
          </a:p>
        </p:txBody>
      </p:sp>
      <p:pic>
        <p:nvPicPr>
          <p:cNvPr id="29" name="Picture 2" descr="C:\Documents and Settings\משפחת פרנקל\שולחן העבודה\סורק אברהם\14.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994992" y="361941"/>
            <a:ext cx="5185520" cy="3453522"/>
          </a:xfrm>
          <a:prstGeom prst="rect">
            <a:avLst/>
          </a:prstGeom>
          <a:noFill/>
          <a:extLst>
            <a:ext uri="{909E8E84-426E-40DD-AFC4-6F175D3DCCD1}">
              <a14:hiddenFill xmlns:a14="http://schemas.microsoft.com/office/drawing/2010/main">
                <a:solidFill>
                  <a:srgbClr val="FFFFFF"/>
                </a:solidFill>
              </a14:hiddenFill>
            </a:ext>
          </a:extLst>
        </p:spPr>
      </p:pic>
      <p:sp>
        <p:nvSpPr>
          <p:cNvPr id="30" name="TextBox 29"/>
          <p:cNvSpPr txBox="1"/>
          <p:nvPr/>
        </p:nvSpPr>
        <p:spPr>
          <a:xfrm>
            <a:off x="7124404" y="2132856"/>
            <a:ext cx="1984100" cy="1877437"/>
          </a:xfrm>
          <a:prstGeom prst="rect">
            <a:avLst/>
          </a:prstGeom>
          <a:noFill/>
        </p:spPr>
        <p:txBody>
          <a:bodyPr wrap="square" rtlCol="1">
            <a:spAutoFit/>
          </a:bodyPr>
          <a:lstStyle/>
          <a:p>
            <a:pPr algn="ctr"/>
            <a:r>
              <a:rPr lang="he-IL" sz="2400" b="1" dirty="0">
                <a:cs typeface="David" panose="020E0502060401010101" pitchFamily="2" charset="-79"/>
              </a:rPr>
              <a:t>צריכה הסוכה שתהא מחזקת ראשו ורובו ושולחנו.</a:t>
            </a:r>
            <a:endParaRPr lang="en-US" sz="2400" b="1" dirty="0">
              <a:cs typeface="David" panose="020E0502060401010101" pitchFamily="2" charset="-79"/>
            </a:endParaRPr>
          </a:p>
          <a:p>
            <a:endParaRPr lang="he-IL" sz="2000" dirty="0"/>
          </a:p>
        </p:txBody>
      </p:sp>
      <p:sp>
        <p:nvSpPr>
          <p:cNvPr id="28" name="TextBox 27"/>
          <p:cNvSpPr txBox="1"/>
          <p:nvPr/>
        </p:nvSpPr>
        <p:spPr>
          <a:xfrm>
            <a:off x="-26908" y="-129158"/>
            <a:ext cx="9152353" cy="7017306"/>
          </a:xfrm>
          <a:prstGeom prst="rect">
            <a:avLst/>
          </a:prstGeom>
          <a:noFill/>
        </p:spPr>
        <p:txBody>
          <a:bodyPr wrap="square" rtlCol="1">
            <a:spAutoFit/>
          </a:bodyPr>
          <a:lstStyle/>
          <a:p>
            <a:r>
              <a:rPr lang="he-IL" dirty="0">
                <a:solidFill>
                  <a:schemeClr val="tx1">
                    <a:alpha val="0"/>
                  </a:schemeClr>
                </a:solidFill>
              </a:rPr>
              <a:t>שקוף גדול</a:t>
            </a:r>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p:txBody>
      </p:sp>
      <p:sp>
        <p:nvSpPr>
          <p:cNvPr id="2" name="TextBox 1"/>
          <p:cNvSpPr txBox="1"/>
          <p:nvPr/>
        </p:nvSpPr>
        <p:spPr>
          <a:xfrm>
            <a:off x="3477582" y="4433044"/>
            <a:ext cx="1800200" cy="369332"/>
          </a:xfrm>
          <a:prstGeom prst="rect">
            <a:avLst/>
          </a:prstGeom>
          <a:noFill/>
        </p:spPr>
        <p:txBody>
          <a:bodyPr wrap="square" rtlCol="1">
            <a:spAutoFit/>
          </a:bodyPr>
          <a:lstStyle/>
          <a:p>
            <a:r>
              <a:rPr lang="he-IL" b="1" dirty="0">
                <a:solidFill>
                  <a:schemeClr val="bg2"/>
                </a:solidFill>
                <a:effectLst>
                  <a:glow rad="101600">
                    <a:schemeClr val="tx1">
                      <a:alpha val="22000"/>
                    </a:schemeClr>
                  </a:glow>
                </a:effectLst>
                <a:cs typeface="David" panose="020E0502060401010101" pitchFamily="2" charset="-79"/>
              </a:rPr>
              <a:t>סוכה פסולה</a:t>
            </a:r>
          </a:p>
        </p:txBody>
      </p:sp>
    </p:spTree>
    <p:extLst>
      <p:ext uri="{BB962C8B-B14F-4D97-AF65-F5344CB8AC3E}">
        <p14:creationId xmlns:p14="http://schemas.microsoft.com/office/powerpoint/2010/main" val="4272020319"/>
      </p:ext>
    </p:extLst>
  </p:cSld>
  <p:clrMapOvr>
    <a:masterClrMapping/>
  </p:clrMapOvr>
  <p:transition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80" fill="hold">
                                          <p:stCondLst>
                                            <p:cond delay="0"/>
                                          </p:stCondLst>
                                        </p:cTn>
                                        <p:tgtEl>
                                          <p:spTgt spid="15"/>
                                        </p:tgtEl>
                                        <p:attrNameLst>
                                          <p:attrName>r</p:attrName>
                                        </p:attrNameLst>
                                      </p:cBhvr>
                                    </p:animRot>
                                    <p:animRot by="-240000">
                                      <p:cBhvr>
                                        <p:cTn id="7" dur="160" fill="hold">
                                          <p:stCondLst>
                                            <p:cond delay="160"/>
                                          </p:stCondLst>
                                        </p:cTn>
                                        <p:tgtEl>
                                          <p:spTgt spid="15"/>
                                        </p:tgtEl>
                                        <p:attrNameLst>
                                          <p:attrName>r</p:attrName>
                                        </p:attrNameLst>
                                      </p:cBhvr>
                                    </p:animRot>
                                    <p:animRot by="240000">
                                      <p:cBhvr>
                                        <p:cTn id="8" dur="160" fill="hold">
                                          <p:stCondLst>
                                            <p:cond delay="320"/>
                                          </p:stCondLst>
                                        </p:cTn>
                                        <p:tgtEl>
                                          <p:spTgt spid="15"/>
                                        </p:tgtEl>
                                        <p:attrNameLst>
                                          <p:attrName>r</p:attrName>
                                        </p:attrNameLst>
                                      </p:cBhvr>
                                    </p:animRot>
                                    <p:animRot by="-240000">
                                      <p:cBhvr>
                                        <p:cTn id="9" dur="160" fill="hold">
                                          <p:stCondLst>
                                            <p:cond delay="480"/>
                                          </p:stCondLst>
                                        </p:cTn>
                                        <p:tgtEl>
                                          <p:spTgt spid="15"/>
                                        </p:tgtEl>
                                        <p:attrNameLst>
                                          <p:attrName>r</p:attrName>
                                        </p:attrNameLst>
                                      </p:cBhvr>
                                    </p:animRot>
                                    <p:animRot by="120000">
                                      <p:cBhvr>
                                        <p:cTn id="10" dur="160" fill="hold">
                                          <p:stCondLst>
                                            <p:cond delay="640"/>
                                          </p:stCondLst>
                                        </p:cTn>
                                        <p:tgtEl>
                                          <p:spTgt spid="1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27"/>
                    </p:tgtEl>
                  </p:cond>
                </p:stCondLst>
                <p:endSync evt="end" delay="0">
                  <p:rtn val="all"/>
                </p:endSync>
                <p:childTnLst>
                  <p:par>
                    <p:cTn id="12" fill="hold">
                      <p:stCondLst>
                        <p:cond delay="0"/>
                      </p:stCondLst>
                      <p:childTnLst>
                        <p:par>
                          <p:cTn id="13" fill="hold">
                            <p:stCondLst>
                              <p:cond delay="0"/>
                            </p:stCondLst>
                            <p:childTnLst>
                              <p:par>
                                <p:cTn id="14" presetID="2" presetClass="entr" presetSubtype="12" fill="hold" nodeType="withEffect">
                                  <p:stCondLst>
                                    <p:cond delay="0"/>
                                  </p:stCondLst>
                                  <p:childTnLst>
                                    <p:set>
                                      <p:cBhvr>
                                        <p:cTn id="15" dur="1" fill="hold">
                                          <p:stCondLst>
                                            <p:cond delay="0"/>
                                          </p:stCondLst>
                                        </p:cTn>
                                        <p:tgtEl>
                                          <p:spTgt spid="25"/>
                                        </p:tgtEl>
                                        <p:attrNameLst>
                                          <p:attrName>style.visibility</p:attrName>
                                        </p:attrNameLst>
                                      </p:cBhvr>
                                      <p:to>
                                        <p:strVal val="visible"/>
                                      </p:to>
                                    </p:set>
                                    <p:anim calcmode="lin" valueType="num">
                                      <p:cBhvr additive="base">
                                        <p:cTn id="16" dur="500" fill="hold"/>
                                        <p:tgtEl>
                                          <p:spTgt spid="25"/>
                                        </p:tgtEl>
                                        <p:attrNameLst>
                                          <p:attrName>ppt_x</p:attrName>
                                        </p:attrNameLst>
                                      </p:cBhvr>
                                      <p:tavLst>
                                        <p:tav tm="0">
                                          <p:val>
                                            <p:strVal val="0-#ppt_w/2"/>
                                          </p:val>
                                        </p:tav>
                                        <p:tav tm="100000">
                                          <p:val>
                                            <p:strVal val="#ppt_x"/>
                                          </p:val>
                                        </p:tav>
                                      </p:tavLst>
                                    </p:anim>
                                    <p:anim calcmode="lin" valueType="num">
                                      <p:cBhvr additive="base">
                                        <p:cTn id="17" dur="500" fill="hold"/>
                                        <p:tgtEl>
                                          <p:spTgt spid="25"/>
                                        </p:tgtEl>
                                        <p:attrNameLst>
                                          <p:attrName>ppt_y</p:attrName>
                                        </p:attrNameLst>
                                      </p:cBhvr>
                                      <p:tavLst>
                                        <p:tav tm="0">
                                          <p:val>
                                            <p:strVal val="1+#ppt_h/2"/>
                                          </p:val>
                                        </p:tav>
                                        <p:tav tm="100000">
                                          <p:val>
                                            <p:strVal val="#ppt_y"/>
                                          </p:val>
                                        </p:tav>
                                      </p:tavLst>
                                    </p:anim>
                                  </p:childTnLst>
                                </p:cTn>
                              </p:par>
                              <p:par>
                                <p:cTn id="18" presetID="2" presetClass="exit" presetSubtype="12" fill="hold" nodeType="withEffect">
                                  <p:stCondLst>
                                    <p:cond delay="0"/>
                                  </p:stCondLst>
                                  <p:childTnLst>
                                    <p:anim calcmode="lin" valueType="num">
                                      <p:cBhvr additive="base">
                                        <p:cTn id="19" dur="500"/>
                                        <p:tgtEl>
                                          <p:spTgt spid="24"/>
                                        </p:tgtEl>
                                        <p:attrNameLst>
                                          <p:attrName>ppt_x</p:attrName>
                                        </p:attrNameLst>
                                      </p:cBhvr>
                                      <p:tavLst>
                                        <p:tav tm="0">
                                          <p:val>
                                            <p:strVal val="ppt_x"/>
                                          </p:val>
                                        </p:tav>
                                        <p:tav tm="100000">
                                          <p:val>
                                            <p:strVal val="0-ppt_w/2"/>
                                          </p:val>
                                        </p:tav>
                                      </p:tavLst>
                                    </p:anim>
                                    <p:anim calcmode="lin" valueType="num">
                                      <p:cBhvr additive="base">
                                        <p:cTn id="20" dur="500"/>
                                        <p:tgtEl>
                                          <p:spTgt spid="24"/>
                                        </p:tgtEl>
                                        <p:attrNameLst>
                                          <p:attrName>ppt_y</p:attrName>
                                        </p:attrNameLst>
                                      </p:cBhvr>
                                      <p:tavLst>
                                        <p:tav tm="0">
                                          <p:val>
                                            <p:strVal val="ppt_y"/>
                                          </p:val>
                                        </p:tav>
                                        <p:tav tm="100000">
                                          <p:val>
                                            <p:strVal val="1+ppt_h/2"/>
                                          </p:val>
                                        </p:tav>
                                      </p:tavLst>
                                    </p:anim>
                                    <p:set>
                                      <p:cBhvr>
                                        <p:cTn id="21" dur="1" fill="hold">
                                          <p:stCondLst>
                                            <p:cond delay="499"/>
                                          </p:stCondLst>
                                        </p:cTn>
                                        <p:tgtEl>
                                          <p:spTgt spid="24"/>
                                        </p:tgtEl>
                                        <p:attrNameLst>
                                          <p:attrName>style.visibility</p:attrName>
                                        </p:attrNameLst>
                                      </p:cBhvr>
                                      <p:to>
                                        <p:strVal val="hidden"/>
                                      </p:to>
                                    </p:set>
                                  </p:childTnLst>
                                </p:cTn>
                              </p:par>
                              <p:par>
                                <p:cTn id="22" presetID="1" presetClass="entr" presetSubtype="0" fill="hold" grpId="0" nodeType="withEffect">
                                  <p:stCondLst>
                                    <p:cond delay="0"/>
                                  </p:stCondLst>
                                  <p:childTnLst>
                                    <p:set>
                                      <p:cBhvr>
                                        <p:cTn id="23" dur="1" fill="hold">
                                          <p:stCondLst>
                                            <p:cond delay="0"/>
                                          </p:stCondLst>
                                        </p:cTn>
                                        <p:tgtEl>
                                          <p:spTgt spid="28"/>
                                        </p:tgtEl>
                                        <p:attrNameLst>
                                          <p:attrName>style.visibility</p:attrName>
                                        </p:attrNameLst>
                                      </p:cBhvr>
                                      <p:to>
                                        <p:strVal val="visible"/>
                                      </p:to>
                                    </p:set>
                                  </p:childTnLst>
                                </p:cTn>
                              </p:par>
                              <p:par>
                                <p:cTn id="24" presetID="1" presetClass="exit" presetSubtype="0" fill="hold" grpId="1" nodeType="withEffect">
                                  <p:stCondLst>
                                    <p:cond delay="0"/>
                                  </p:stCondLst>
                                  <p:childTnLst>
                                    <p:set>
                                      <p:cBhvr>
                                        <p:cTn id="25" dur="1" fill="hold">
                                          <p:stCondLst>
                                            <p:cond delay="0"/>
                                          </p:stCondLst>
                                        </p:cTn>
                                        <p:tgtEl>
                                          <p:spTgt spid="27"/>
                                        </p:tgtEl>
                                        <p:attrNameLst>
                                          <p:attrName>style.visibility</p:attrName>
                                        </p:attrNameLst>
                                      </p:cBhvr>
                                      <p:to>
                                        <p:strVal val="hidden"/>
                                      </p:to>
                                    </p:set>
                                  </p:childTnLst>
                                </p:cTn>
                              </p:par>
                              <p:par>
                                <p:cTn id="26" presetID="2" presetClass="entr" presetSubtype="12" fill="hold" nodeType="withEffect">
                                  <p:stCondLst>
                                    <p:cond delay="0"/>
                                  </p:stCondLst>
                                  <p:childTnLst>
                                    <p:set>
                                      <p:cBhvr>
                                        <p:cTn id="27" dur="1" fill="hold">
                                          <p:stCondLst>
                                            <p:cond delay="0"/>
                                          </p:stCondLst>
                                        </p:cTn>
                                        <p:tgtEl>
                                          <p:spTgt spid="29"/>
                                        </p:tgtEl>
                                        <p:attrNameLst>
                                          <p:attrName>style.visibility</p:attrName>
                                        </p:attrNameLst>
                                      </p:cBhvr>
                                      <p:to>
                                        <p:strVal val="visible"/>
                                      </p:to>
                                    </p:set>
                                    <p:anim calcmode="lin" valueType="num">
                                      <p:cBhvr additive="base">
                                        <p:cTn id="28" dur="500" fill="hold"/>
                                        <p:tgtEl>
                                          <p:spTgt spid="29"/>
                                        </p:tgtEl>
                                        <p:attrNameLst>
                                          <p:attrName>ppt_x</p:attrName>
                                        </p:attrNameLst>
                                      </p:cBhvr>
                                      <p:tavLst>
                                        <p:tav tm="0">
                                          <p:val>
                                            <p:strVal val="0-#ppt_w/2"/>
                                          </p:val>
                                        </p:tav>
                                        <p:tav tm="100000">
                                          <p:val>
                                            <p:strVal val="#ppt_x"/>
                                          </p:val>
                                        </p:tav>
                                      </p:tavLst>
                                    </p:anim>
                                    <p:anim calcmode="lin" valueType="num">
                                      <p:cBhvr additive="base">
                                        <p:cTn id="29" dur="500" fill="hold"/>
                                        <p:tgtEl>
                                          <p:spTgt spid="29"/>
                                        </p:tgtEl>
                                        <p:attrNameLst>
                                          <p:attrName>ppt_y</p:attrName>
                                        </p:attrNameLst>
                                      </p:cBhvr>
                                      <p:tavLst>
                                        <p:tav tm="0">
                                          <p:val>
                                            <p:strVal val="1+#ppt_h/2"/>
                                          </p:val>
                                        </p:tav>
                                        <p:tav tm="100000">
                                          <p:val>
                                            <p:strVal val="#ppt_y"/>
                                          </p:val>
                                        </p:tav>
                                      </p:tavLst>
                                    </p:anim>
                                  </p:childTnLst>
                                </p:cTn>
                              </p:par>
                              <p:par>
                                <p:cTn id="30" presetID="2" presetClass="entr" presetSubtype="12" fill="hold" grpId="0" nodeType="withEffect">
                                  <p:stCondLst>
                                    <p:cond delay="0"/>
                                  </p:stCondLst>
                                  <p:childTnLst>
                                    <p:set>
                                      <p:cBhvr>
                                        <p:cTn id="31" dur="1" fill="hold">
                                          <p:stCondLst>
                                            <p:cond delay="0"/>
                                          </p:stCondLst>
                                        </p:cTn>
                                        <p:tgtEl>
                                          <p:spTgt spid="30"/>
                                        </p:tgtEl>
                                        <p:attrNameLst>
                                          <p:attrName>style.visibility</p:attrName>
                                        </p:attrNameLst>
                                      </p:cBhvr>
                                      <p:to>
                                        <p:strVal val="visible"/>
                                      </p:to>
                                    </p:set>
                                    <p:anim calcmode="lin" valueType="num">
                                      <p:cBhvr additive="base">
                                        <p:cTn id="32" dur="500" fill="hold"/>
                                        <p:tgtEl>
                                          <p:spTgt spid="30"/>
                                        </p:tgtEl>
                                        <p:attrNameLst>
                                          <p:attrName>ppt_x</p:attrName>
                                        </p:attrNameLst>
                                      </p:cBhvr>
                                      <p:tavLst>
                                        <p:tav tm="0">
                                          <p:val>
                                            <p:strVal val="0-#ppt_w/2"/>
                                          </p:val>
                                        </p:tav>
                                        <p:tav tm="100000">
                                          <p:val>
                                            <p:strVal val="#ppt_x"/>
                                          </p:val>
                                        </p:tav>
                                      </p:tavLst>
                                    </p:anim>
                                    <p:anim calcmode="lin" valueType="num">
                                      <p:cBhvr additive="base">
                                        <p:cTn id="33" dur="500" fill="hold"/>
                                        <p:tgtEl>
                                          <p:spTgt spid="30"/>
                                        </p:tgtEl>
                                        <p:attrNameLst>
                                          <p:attrName>ppt_y</p:attrName>
                                        </p:attrNameLst>
                                      </p:cBhvr>
                                      <p:tavLst>
                                        <p:tav tm="0">
                                          <p:val>
                                            <p:strVal val="1+#ppt_h/2"/>
                                          </p:val>
                                        </p:tav>
                                        <p:tav tm="100000">
                                          <p:val>
                                            <p:strVal val="#ppt_y"/>
                                          </p:val>
                                        </p:tav>
                                      </p:tavLst>
                                    </p:anim>
                                  </p:childTnLst>
                                </p:cTn>
                              </p:par>
                              <p:par>
                                <p:cTn id="34" presetID="2" presetClass="entr" presetSubtype="12" fill="hold" grpId="0" nodeType="withEffect">
                                  <p:stCondLst>
                                    <p:cond delay="0"/>
                                  </p:stCondLst>
                                  <p:childTnLst>
                                    <p:set>
                                      <p:cBhvr>
                                        <p:cTn id="35" dur="1" fill="hold">
                                          <p:stCondLst>
                                            <p:cond delay="0"/>
                                          </p:stCondLst>
                                        </p:cTn>
                                        <p:tgtEl>
                                          <p:spTgt spid="2"/>
                                        </p:tgtEl>
                                        <p:attrNameLst>
                                          <p:attrName>style.visibility</p:attrName>
                                        </p:attrNameLst>
                                      </p:cBhvr>
                                      <p:to>
                                        <p:strVal val="visible"/>
                                      </p:to>
                                    </p:set>
                                    <p:anim calcmode="lin" valueType="num">
                                      <p:cBhvr additive="base">
                                        <p:cTn id="36" dur="500" fill="hold"/>
                                        <p:tgtEl>
                                          <p:spTgt spid="2"/>
                                        </p:tgtEl>
                                        <p:attrNameLst>
                                          <p:attrName>ppt_x</p:attrName>
                                        </p:attrNameLst>
                                      </p:cBhvr>
                                      <p:tavLst>
                                        <p:tav tm="0">
                                          <p:val>
                                            <p:strVal val="0-#ppt_w/2"/>
                                          </p:val>
                                        </p:tav>
                                        <p:tav tm="100000">
                                          <p:val>
                                            <p:strVal val="#ppt_x"/>
                                          </p:val>
                                        </p:tav>
                                      </p:tavLst>
                                    </p:anim>
                                    <p:anim calcmode="lin" valueType="num">
                                      <p:cBhvr additive="base">
                                        <p:cTn id="37"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27"/>
                  </p:tgtEl>
                </p:cond>
              </p:nextCondLst>
            </p:seq>
            <p:seq concurrent="1" nextAc="seek">
              <p:cTn id="38" restart="whenNotActive" fill="hold" evtFilter="cancelBubble" nodeType="interactiveSeq">
                <p:stCondLst>
                  <p:cond evt="onClick" delay="0">
                    <p:tgtEl>
                      <p:spTgt spid="28"/>
                    </p:tgtEl>
                  </p:cond>
                </p:stCondLst>
                <p:endSync evt="end" delay="0">
                  <p:rtn val="all"/>
                </p:endSync>
                <p:childTnLst>
                  <p:par>
                    <p:cTn id="39" fill="hold">
                      <p:stCondLst>
                        <p:cond delay="0"/>
                      </p:stCondLst>
                      <p:childTnLst>
                        <p:par>
                          <p:cTn id="40" fill="hold">
                            <p:stCondLst>
                              <p:cond delay="0"/>
                            </p:stCondLst>
                            <p:childTnLst>
                              <p:par>
                                <p:cTn id="41" presetID="2" presetClass="exit" presetSubtype="12" fill="hold" nodeType="withEffect">
                                  <p:stCondLst>
                                    <p:cond delay="0"/>
                                  </p:stCondLst>
                                  <p:childTnLst>
                                    <p:anim calcmode="lin" valueType="num">
                                      <p:cBhvr additive="base">
                                        <p:cTn id="42" dur="500"/>
                                        <p:tgtEl>
                                          <p:spTgt spid="25"/>
                                        </p:tgtEl>
                                        <p:attrNameLst>
                                          <p:attrName>ppt_x</p:attrName>
                                        </p:attrNameLst>
                                      </p:cBhvr>
                                      <p:tavLst>
                                        <p:tav tm="0">
                                          <p:val>
                                            <p:strVal val="ppt_x"/>
                                          </p:val>
                                        </p:tav>
                                        <p:tav tm="100000">
                                          <p:val>
                                            <p:strVal val="0-ppt_w/2"/>
                                          </p:val>
                                        </p:tav>
                                      </p:tavLst>
                                    </p:anim>
                                    <p:anim calcmode="lin" valueType="num">
                                      <p:cBhvr additive="base">
                                        <p:cTn id="43" dur="500"/>
                                        <p:tgtEl>
                                          <p:spTgt spid="25"/>
                                        </p:tgtEl>
                                        <p:attrNameLst>
                                          <p:attrName>ppt_y</p:attrName>
                                        </p:attrNameLst>
                                      </p:cBhvr>
                                      <p:tavLst>
                                        <p:tav tm="0">
                                          <p:val>
                                            <p:strVal val="ppt_y"/>
                                          </p:val>
                                        </p:tav>
                                        <p:tav tm="100000">
                                          <p:val>
                                            <p:strVal val="1+ppt_h/2"/>
                                          </p:val>
                                        </p:tav>
                                      </p:tavLst>
                                    </p:anim>
                                    <p:set>
                                      <p:cBhvr>
                                        <p:cTn id="44" dur="1" fill="hold">
                                          <p:stCondLst>
                                            <p:cond delay="499"/>
                                          </p:stCondLst>
                                        </p:cTn>
                                        <p:tgtEl>
                                          <p:spTgt spid="25"/>
                                        </p:tgtEl>
                                        <p:attrNameLst>
                                          <p:attrName>style.visibility</p:attrName>
                                        </p:attrNameLst>
                                      </p:cBhvr>
                                      <p:to>
                                        <p:strVal val="hidden"/>
                                      </p:to>
                                    </p:set>
                                  </p:childTnLst>
                                </p:cTn>
                              </p:par>
                              <p:par>
                                <p:cTn id="45" presetID="2" presetClass="entr" presetSubtype="12" fill="hold" nodeType="withEffect">
                                  <p:stCondLst>
                                    <p:cond delay="0"/>
                                  </p:stCondLst>
                                  <p:childTnLst>
                                    <p:set>
                                      <p:cBhvr>
                                        <p:cTn id="46" dur="1" fill="hold">
                                          <p:stCondLst>
                                            <p:cond delay="0"/>
                                          </p:stCondLst>
                                        </p:cTn>
                                        <p:tgtEl>
                                          <p:spTgt spid="24"/>
                                        </p:tgtEl>
                                        <p:attrNameLst>
                                          <p:attrName>style.visibility</p:attrName>
                                        </p:attrNameLst>
                                      </p:cBhvr>
                                      <p:to>
                                        <p:strVal val="visible"/>
                                      </p:to>
                                    </p:set>
                                    <p:anim calcmode="lin" valueType="num">
                                      <p:cBhvr additive="base">
                                        <p:cTn id="47" dur="500" fill="hold"/>
                                        <p:tgtEl>
                                          <p:spTgt spid="24"/>
                                        </p:tgtEl>
                                        <p:attrNameLst>
                                          <p:attrName>ppt_x</p:attrName>
                                        </p:attrNameLst>
                                      </p:cBhvr>
                                      <p:tavLst>
                                        <p:tav tm="0">
                                          <p:val>
                                            <p:strVal val="0-#ppt_w/2"/>
                                          </p:val>
                                        </p:tav>
                                        <p:tav tm="100000">
                                          <p:val>
                                            <p:strVal val="#ppt_x"/>
                                          </p:val>
                                        </p:tav>
                                      </p:tavLst>
                                    </p:anim>
                                    <p:anim calcmode="lin" valueType="num">
                                      <p:cBhvr additive="base">
                                        <p:cTn id="48" dur="500" fill="hold"/>
                                        <p:tgtEl>
                                          <p:spTgt spid="24"/>
                                        </p:tgtEl>
                                        <p:attrNameLst>
                                          <p:attrName>ppt_y</p:attrName>
                                        </p:attrNameLst>
                                      </p:cBhvr>
                                      <p:tavLst>
                                        <p:tav tm="0">
                                          <p:val>
                                            <p:strVal val="1+#ppt_h/2"/>
                                          </p:val>
                                        </p:tav>
                                        <p:tav tm="100000">
                                          <p:val>
                                            <p:strVal val="#ppt_y"/>
                                          </p:val>
                                        </p:tav>
                                      </p:tavLst>
                                    </p:anim>
                                  </p:childTnLst>
                                </p:cTn>
                              </p:par>
                              <p:par>
                                <p:cTn id="49" presetID="1" presetClass="exit" presetSubtype="0" fill="hold" grpId="1" nodeType="withEffect">
                                  <p:stCondLst>
                                    <p:cond delay="0"/>
                                  </p:stCondLst>
                                  <p:childTnLst>
                                    <p:set>
                                      <p:cBhvr>
                                        <p:cTn id="50" dur="1" fill="hold">
                                          <p:stCondLst>
                                            <p:cond delay="0"/>
                                          </p:stCondLst>
                                        </p:cTn>
                                        <p:tgtEl>
                                          <p:spTgt spid="28"/>
                                        </p:tgtEl>
                                        <p:attrNameLst>
                                          <p:attrName>style.visibility</p:attrName>
                                        </p:attrNameLst>
                                      </p:cBhvr>
                                      <p:to>
                                        <p:strVal val="hidden"/>
                                      </p:to>
                                    </p:set>
                                  </p:childTnLst>
                                </p:cTn>
                              </p:par>
                              <p:par>
                                <p:cTn id="51" presetID="1" presetClass="entr" presetSubtype="0" fill="hold" grpId="0" nodeType="withEffect">
                                  <p:stCondLst>
                                    <p:cond delay="0"/>
                                  </p:stCondLst>
                                  <p:childTnLst>
                                    <p:set>
                                      <p:cBhvr>
                                        <p:cTn id="52" dur="1" fill="hold">
                                          <p:stCondLst>
                                            <p:cond delay="0"/>
                                          </p:stCondLst>
                                        </p:cTn>
                                        <p:tgtEl>
                                          <p:spTgt spid="27"/>
                                        </p:tgtEl>
                                        <p:attrNameLst>
                                          <p:attrName>style.visibility</p:attrName>
                                        </p:attrNameLst>
                                      </p:cBhvr>
                                      <p:to>
                                        <p:strVal val="visible"/>
                                      </p:to>
                                    </p:set>
                                  </p:childTnLst>
                                </p:cTn>
                              </p:par>
                              <p:par>
                                <p:cTn id="53" presetID="2" presetClass="exit" presetSubtype="12" fill="hold" nodeType="withEffect">
                                  <p:stCondLst>
                                    <p:cond delay="0"/>
                                  </p:stCondLst>
                                  <p:childTnLst>
                                    <p:anim calcmode="lin" valueType="num">
                                      <p:cBhvr additive="base">
                                        <p:cTn id="54" dur="500"/>
                                        <p:tgtEl>
                                          <p:spTgt spid="29"/>
                                        </p:tgtEl>
                                        <p:attrNameLst>
                                          <p:attrName>ppt_x</p:attrName>
                                        </p:attrNameLst>
                                      </p:cBhvr>
                                      <p:tavLst>
                                        <p:tav tm="0">
                                          <p:val>
                                            <p:strVal val="ppt_x"/>
                                          </p:val>
                                        </p:tav>
                                        <p:tav tm="100000">
                                          <p:val>
                                            <p:strVal val="0-ppt_w/2"/>
                                          </p:val>
                                        </p:tav>
                                      </p:tavLst>
                                    </p:anim>
                                    <p:anim calcmode="lin" valueType="num">
                                      <p:cBhvr additive="base">
                                        <p:cTn id="55" dur="500"/>
                                        <p:tgtEl>
                                          <p:spTgt spid="29"/>
                                        </p:tgtEl>
                                        <p:attrNameLst>
                                          <p:attrName>ppt_y</p:attrName>
                                        </p:attrNameLst>
                                      </p:cBhvr>
                                      <p:tavLst>
                                        <p:tav tm="0">
                                          <p:val>
                                            <p:strVal val="ppt_y"/>
                                          </p:val>
                                        </p:tav>
                                        <p:tav tm="100000">
                                          <p:val>
                                            <p:strVal val="1+ppt_h/2"/>
                                          </p:val>
                                        </p:tav>
                                      </p:tavLst>
                                    </p:anim>
                                    <p:set>
                                      <p:cBhvr>
                                        <p:cTn id="56" dur="1" fill="hold">
                                          <p:stCondLst>
                                            <p:cond delay="499"/>
                                          </p:stCondLst>
                                        </p:cTn>
                                        <p:tgtEl>
                                          <p:spTgt spid="29"/>
                                        </p:tgtEl>
                                        <p:attrNameLst>
                                          <p:attrName>style.visibility</p:attrName>
                                        </p:attrNameLst>
                                      </p:cBhvr>
                                      <p:to>
                                        <p:strVal val="hidden"/>
                                      </p:to>
                                    </p:set>
                                  </p:childTnLst>
                                </p:cTn>
                              </p:par>
                              <p:par>
                                <p:cTn id="57" presetID="2" presetClass="exit" presetSubtype="12" fill="hold" grpId="1" nodeType="withEffect">
                                  <p:stCondLst>
                                    <p:cond delay="0"/>
                                  </p:stCondLst>
                                  <p:childTnLst>
                                    <p:anim calcmode="lin" valueType="num">
                                      <p:cBhvr additive="base">
                                        <p:cTn id="58" dur="500"/>
                                        <p:tgtEl>
                                          <p:spTgt spid="30"/>
                                        </p:tgtEl>
                                        <p:attrNameLst>
                                          <p:attrName>ppt_x</p:attrName>
                                        </p:attrNameLst>
                                      </p:cBhvr>
                                      <p:tavLst>
                                        <p:tav tm="0">
                                          <p:val>
                                            <p:strVal val="ppt_x"/>
                                          </p:val>
                                        </p:tav>
                                        <p:tav tm="100000">
                                          <p:val>
                                            <p:strVal val="0-ppt_w/2"/>
                                          </p:val>
                                        </p:tav>
                                      </p:tavLst>
                                    </p:anim>
                                    <p:anim calcmode="lin" valueType="num">
                                      <p:cBhvr additive="base">
                                        <p:cTn id="59" dur="500"/>
                                        <p:tgtEl>
                                          <p:spTgt spid="30"/>
                                        </p:tgtEl>
                                        <p:attrNameLst>
                                          <p:attrName>ppt_y</p:attrName>
                                        </p:attrNameLst>
                                      </p:cBhvr>
                                      <p:tavLst>
                                        <p:tav tm="0">
                                          <p:val>
                                            <p:strVal val="ppt_y"/>
                                          </p:val>
                                        </p:tav>
                                        <p:tav tm="100000">
                                          <p:val>
                                            <p:strVal val="1+ppt_h/2"/>
                                          </p:val>
                                        </p:tav>
                                      </p:tavLst>
                                    </p:anim>
                                    <p:set>
                                      <p:cBhvr>
                                        <p:cTn id="60" dur="1" fill="hold">
                                          <p:stCondLst>
                                            <p:cond delay="499"/>
                                          </p:stCondLst>
                                        </p:cTn>
                                        <p:tgtEl>
                                          <p:spTgt spid="30"/>
                                        </p:tgtEl>
                                        <p:attrNameLst>
                                          <p:attrName>style.visibility</p:attrName>
                                        </p:attrNameLst>
                                      </p:cBhvr>
                                      <p:to>
                                        <p:strVal val="hidden"/>
                                      </p:to>
                                    </p:set>
                                  </p:childTnLst>
                                </p:cTn>
                              </p:par>
                              <p:par>
                                <p:cTn id="61" presetID="2" presetClass="exit" presetSubtype="12" fill="hold" grpId="1" nodeType="withEffect">
                                  <p:stCondLst>
                                    <p:cond delay="0"/>
                                  </p:stCondLst>
                                  <p:childTnLst>
                                    <p:anim calcmode="lin" valueType="num">
                                      <p:cBhvr additive="base">
                                        <p:cTn id="62" dur="500"/>
                                        <p:tgtEl>
                                          <p:spTgt spid="2"/>
                                        </p:tgtEl>
                                        <p:attrNameLst>
                                          <p:attrName>ppt_x</p:attrName>
                                        </p:attrNameLst>
                                      </p:cBhvr>
                                      <p:tavLst>
                                        <p:tav tm="0">
                                          <p:val>
                                            <p:strVal val="ppt_x"/>
                                          </p:val>
                                        </p:tav>
                                        <p:tav tm="100000">
                                          <p:val>
                                            <p:strVal val="0-ppt_w/2"/>
                                          </p:val>
                                        </p:tav>
                                      </p:tavLst>
                                    </p:anim>
                                    <p:anim calcmode="lin" valueType="num">
                                      <p:cBhvr additive="base">
                                        <p:cTn id="63" dur="500"/>
                                        <p:tgtEl>
                                          <p:spTgt spid="2"/>
                                        </p:tgtEl>
                                        <p:attrNameLst>
                                          <p:attrName>ppt_y</p:attrName>
                                        </p:attrNameLst>
                                      </p:cBhvr>
                                      <p:tavLst>
                                        <p:tav tm="0">
                                          <p:val>
                                            <p:strVal val="ppt_y"/>
                                          </p:val>
                                        </p:tav>
                                        <p:tav tm="100000">
                                          <p:val>
                                            <p:strVal val="1+ppt_h/2"/>
                                          </p:val>
                                        </p:tav>
                                      </p:tavLst>
                                    </p:anim>
                                    <p:set>
                                      <p:cBhvr>
                                        <p:cTn id="64"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28"/>
                  </p:tgtEl>
                </p:cond>
              </p:nextCondLst>
            </p:seq>
          </p:childTnLst>
        </p:cTn>
      </p:par>
    </p:tnLst>
    <p:bldLst>
      <p:bldP spid="15" grpId="0"/>
      <p:bldP spid="27" grpId="0"/>
      <p:bldP spid="27" grpId="1"/>
      <p:bldP spid="30" grpId="0"/>
      <p:bldP spid="30" grpId="1"/>
      <p:bldP spid="28" grpId="0"/>
      <p:bldP spid="28" grpId="1"/>
      <p:bldP spid="2" grpId="0"/>
      <p:bldP spid="2" grpId="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250825" y="188913"/>
            <a:ext cx="8642350"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932150" y="1124744"/>
            <a:ext cx="7456274" cy="792087"/>
          </a:xfrm>
        </p:spPr>
        <p:txBody>
          <a:bodyPr rtlCol="1">
            <a:noAutofit/>
          </a:bodyPr>
          <a:lstStyle/>
          <a:p>
            <a:pPr algn="r" fontAlgn="auto">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מהו הגובה </a:t>
            </a:r>
            <a:r>
              <a:rPr lang="he-IL" sz="3200" b="1" spc="30" dirty="0" err="1">
                <a:ln w="12700">
                  <a:solidFill>
                    <a:srgbClr val="627A32"/>
                  </a:solidFill>
                </a:ln>
                <a:solidFill>
                  <a:srgbClr val="0070C0"/>
                </a:solidFill>
                <a:latin typeface="David" pitchFamily="34" charset="-79"/>
                <a:ea typeface="+mn-ea"/>
                <a:cs typeface="David" pitchFamily="34" charset="-79"/>
              </a:rPr>
              <a:t>המירבי</a:t>
            </a:r>
            <a:r>
              <a:rPr lang="he-IL" sz="3200" b="1" spc="30" dirty="0">
                <a:ln w="12700">
                  <a:solidFill>
                    <a:srgbClr val="627A32"/>
                  </a:solidFill>
                </a:ln>
                <a:solidFill>
                  <a:srgbClr val="0070C0"/>
                </a:solidFill>
                <a:latin typeface="David" pitchFamily="34" charset="-79"/>
                <a:ea typeface="+mn-ea"/>
                <a:cs typeface="David" pitchFamily="34" charset="-79"/>
              </a:rPr>
              <a:t> של הסוכה?</a:t>
            </a:r>
          </a:p>
        </p:txBody>
      </p:sp>
      <p:sp>
        <p:nvSpPr>
          <p:cNvPr id="11" name="Text Box 4">
            <a:hlinkClick r:id="" action="ppaction://hlinkshowjump?jump=nextslide"/>
          </p:cNvPr>
          <p:cNvSpPr txBox="1">
            <a:spLocks noChangeArrowheads="1"/>
          </p:cNvSpPr>
          <p:nvPr/>
        </p:nvSpPr>
        <p:spPr bwMode="auto">
          <a:xfrm>
            <a:off x="458788" y="2060847"/>
            <a:ext cx="8002588" cy="888705"/>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עשרים אמה, משום שהסוכה צריכה להיות 	דירת ארעי.</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2. סוכה גבוהה</a:t>
            </a:r>
          </a:p>
        </p:txBody>
      </p:sp>
      <p:sp>
        <p:nvSpPr>
          <p:cNvPr id="13" name="Text Box 4"/>
          <p:cNvSpPr txBox="1">
            <a:spLocks noChangeArrowheads="1"/>
          </p:cNvSpPr>
          <p:nvPr/>
        </p:nvSpPr>
        <p:spPr bwMode="auto">
          <a:xfrm>
            <a:off x="251520" y="3284984"/>
            <a:ext cx="8195568"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אין הגבלה לגובה הסוכה, ובלבד שרואים את 	הסכך מלמטה.</a:t>
            </a:r>
          </a:p>
        </p:txBody>
      </p:sp>
      <p:sp>
        <p:nvSpPr>
          <p:cNvPr id="14" name="Text Box 4"/>
          <p:cNvSpPr txBox="1">
            <a:spLocks noChangeArrowheads="1"/>
          </p:cNvSpPr>
          <p:nvPr/>
        </p:nvSpPr>
        <p:spPr bwMode="auto">
          <a:xfrm>
            <a:off x="3203848" y="4484512"/>
            <a:ext cx="5243240"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אין כל הגבלה לגובה הסוכה.</a:t>
            </a:r>
          </a:p>
        </p:txBody>
      </p:sp>
      <p:sp>
        <p:nvSpPr>
          <p:cNvPr id="18" name="TextBox 17"/>
          <p:cNvSpPr txBox="1"/>
          <p:nvPr/>
        </p:nvSpPr>
        <p:spPr>
          <a:xfrm>
            <a:off x="3707904" y="5220489"/>
            <a:ext cx="3024336" cy="584775"/>
          </a:xfrm>
          <a:prstGeom prst="rect">
            <a:avLst/>
          </a:prstGeom>
          <a:noFill/>
        </p:spPr>
        <p:txBody>
          <a:bodyPr rtlCol="1">
            <a:spAutoFit/>
          </a:bodyPr>
          <a:lstStyle/>
          <a:p>
            <a:pPr algn="ctr">
              <a:defRPr/>
            </a:pPr>
            <a:r>
              <a:rPr lang="he-IL" sz="3200" b="1" spc="30" dirty="0">
                <a:ln>
                  <a:solidFill>
                    <a:srgbClr val="7C3838"/>
                  </a:solidFill>
                </a:ln>
                <a:solidFill>
                  <a:srgbClr val="9D1E05"/>
                </a:solidFill>
                <a:effectLst>
                  <a:glow rad="38100">
                    <a:srgbClr val="FEE6F7">
                      <a:alpha val="18000"/>
                    </a:srgbClr>
                  </a:glow>
                </a:effectLst>
                <a:latin typeface="David" pitchFamily="34" charset="-79"/>
                <a:cs typeface="David" pitchFamily="34" charset="-79"/>
              </a:rPr>
              <a:t>טעות, נסה שנית.</a:t>
            </a:r>
          </a:p>
        </p:txBody>
      </p:sp>
      <p:pic>
        <p:nvPicPr>
          <p:cNvPr id="21" name="Picture 2" descr="C:\Documents and Settings\משפחת פרנקל\שולחן העבודה\סורק אברהם\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4509" y="2125210"/>
            <a:ext cx="6506789" cy="4363982"/>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C:\Documents and Settings\משפחת פרנקל\שולחן העבודה\סורק אברהם\1.jp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467544" y="4509120"/>
            <a:ext cx="2952328" cy="1980072"/>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p:cNvSpPr txBox="1"/>
          <p:nvPr/>
        </p:nvSpPr>
        <p:spPr>
          <a:xfrm>
            <a:off x="107504" y="6268842"/>
            <a:ext cx="1440160" cy="215444"/>
          </a:xfrm>
          <a:prstGeom prst="rect">
            <a:avLst/>
          </a:prstGeom>
          <a:noFill/>
        </p:spPr>
        <p:txBody>
          <a:bodyPr wrap="square" rtlCol="1">
            <a:spAutoFit/>
          </a:bodyPr>
          <a:lstStyle/>
          <a:p>
            <a:r>
              <a:rPr lang="he-IL" sz="800" b="1" dirty="0">
                <a:effectLst>
                  <a:glow rad="139700">
                    <a:schemeClr val="bg2">
                      <a:alpha val="40000"/>
                    </a:schemeClr>
                  </a:glow>
                </a:effectLst>
              </a:rPr>
              <a:t>להגדלה / הקטנה - לחץ</a:t>
            </a:r>
          </a:p>
        </p:txBody>
      </p:sp>
      <p:sp>
        <p:nvSpPr>
          <p:cNvPr id="19" name="TextBox 18"/>
          <p:cNvSpPr txBox="1"/>
          <p:nvPr/>
        </p:nvSpPr>
        <p:spPr>
          <a:xfrm>
            <a:off x="-29840" y="4358714"/>
            <a:ext cx="3449712" cy="2308324"/>
          </a:xfrm>
          <a:prstGeom prst="rect">
            <a:avLst/>
          </a:prstGeom>
          <a:noFill/>
        </p:spPr>
        <p:txBody>
          <a:bodyPr wrap="square" rtlCol="1">
            <a:spAutoFit/>
          </a:bodyPr>
          <a:lstStyle/>
          <a:p>
            <a:r>
              <a:rPr lang="he-IL" dirty="0">
                <a:solidFill>
                  <a:schemeClr val="tx1">
                    <a:alpha val="0"/>
                  </a:schemeClr>
                </a:solidFill>
              </a:rPr>
              <a:t>שקוף קטן</a:t>
            </a:r>
          </a:p>
          <a:p>
            <a:endParaRPr lang="he-IL" dirty="0"/>
          </a:p>
          <a:p>
            <a:endParaRPr lang="he-IL" dirty="0"/>
          </a:p>
          <a:p>
            <a:endParaRPr lang="he-IL" dirty="0"/>
          </a:p>
          <a:p>
            <a:endParaRPr lang="he-IL" dirty="0"/>
          </a:p>
          <a:p>
            <a:endParaRPr lang="he-IL" dirty="0"/>
          </a:p>
          <a:p>
            <a:endParaRPr lang="he-IL" dirty="0"/>
          </a:p>
          <a:p>
            <a:endParaRPr lang="he-IL" dirty="0"/>
          </a:p>
        </p:txBody>
      </p:sp>
      <p:sp>
        <p:nvSpPr>
          <p:cNvPr id="20" name="TextBox 19"/>
          <p:cNvSpPr txBox="1"/>
          <p:nvPr/>
        </p:nvSpPr>
        <p:spPr>
          <a:xfrm>
            <a:off x="4642" y="-158292"/>
            <a:ext cx="9152353" cy="7017306"/>
          </a:xfrm>
          <a:prstGeom prst="rect">
            <a:avLst/>
          </a:prstGeom>
          <a:noFill/>
        </p:spPr>
        <p:txBody>
          <a:bodyPr wrap="square" rtlCol="1">
            <a:spAutoFit/>
          </a:bodyPr>
          <a:lstStyle/>
          <a:p>
            <a:r>
              <a:rPr lang="he-IL" dirty="0">
                <a:solidFill>
                  <a:schemeClr val="tx1">
                    <a:alpha val="0"/>
                  </a:schemeClr>
                </a:solidFill>
              </a:rPr>
              <a:t>שקוף גדול</a:t>
            </a:r>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p:txBody>
      </p:sp>
    </p:spTree>
    <p:extLst>
      <p:ext uri="{BB962C8B-B14F-4D97-AF65-F5344CB8AC3E}">
        <p14:creationId xmlns:p14="http://schemas.microsoft.com/office/powerpoint/2010/main" val="3561818373"/>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16" presetClass="emph" presetSubtype="0" fill="hold" grpId="0" nodeType="withEffect">
                                  <p:stCondLst>
                                    <p:cond delay="0"/>
                                  </p:stCondLst>
                                  <p:iterate type="lt">
                                    <p:tmPct val="4000"/>
                                  </p:iterate>
                                  <p:childTnLst>
                                    <p:set>
                                      <p:cBhvr override="childStyle">
                                        <p:cTn id="6" dur="500" fill="hold"/>
                                        <p:tgtEl>
                                          <p:spTgt spid="13"/>
                                        </p:tgtEl>
                                        <p:attrNameLst>
                                          <p:attrName>style.color</p:attrName>
                                        </p:attrNameLst>
                                      </p:cBhvr>
                                      <p:to>
                                        <p:clrVal>
                                          <a:srgbClr val="938953"/>
                                        </p:clrVal>
                                      </p:to>
                                    </p:set>
                                    <p:set>
                                      <p:cBhvr>
                                        <p:cTn id="7" dur="500" fill="hold"/>
                                        <p:tgtEl>
                                          <p:spTgt spid="13"/>
                                        </p:tgtEl>
                                        <p:attrNameLst>
                                          <p:attrName>fillcolor</p:attrName>
                                        </p:attrNameLst>
                                      </p:cBhvr>
                                      <p:to>
                                        <p:clrVal>
                                          <a:srgbClr val="938953"/>
                                        </p:clrVal>
                                      </p:to>
                                    </p:set>
                                    <p:set>
                                      <p:cBhvr>
                                        <p:cTn id="8" dur="500" fill="hold"/>
                                        <p:tgtEl>
                                          <p:spTgt spid="13"/>
                                        </p:tgtEl>
                                        <p:attrNameLst>
                                          <p:attrName>fill.type</p:attrName>
                                        </p:attrNameLst>
                                      </p:cBhvr>
                                      <p:to>
                                        <p:strVal val="solid"/>
                                      </p:to>
                                    </p:set>
                                  </p:childTnLst>
                                </p:cTn>
                              </p:par>
                              <p:par>
                                <p:cTn id="9" presetID="47"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anim calcmode="lin" valueType="num">
                                      <p:cBhvr>
                                        <p:cTn id="12" dur="500" fill="hold"/>
                                        <p:tgtEl>
                                          <p:spTgt spid="18"/>
                                        </p:tgtEl>
                                        <p:attrNameLst>
                                          <p:attrName>ppt_x</p:attrName>
                                        </p:attrNameLst>
                                      </p:cBhvr>
                                      <p:tavLst>
                                        <p:tav tm="0">
                                          <p:val>
                                            <p:strVal val="#ppt_x"/>
                                          </p:val>
                                        </p:tav>
                                        <p:tav tm="100000">
                                          <p:val>
                                            <p:strVal val="#ppt_x"/>
                                          </p:val>
                                        </p:tav>
                                      </p:tavLst>
                                    </p:anim>
                                    <p:anim calcmode="lin" valueType="num">
                                      <p:cBhvr>
                                        <p:cTn id="13"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3"/>
                  </p:tgtEl>
                </p:cond>
              </p:nextCondLst>
            </p:seq>
            <p:seq concurrent="1" nextAc="seek">
              <p:cTn id="14" restart="whenNotActive" fill="hold" evtFilter="cancelBubble" nodeType="interactiveSeq">
                <p:stCondLst>
                  <p:cond evt="onClick" delay="0">
                    <p:tgtEl>
                      <p:spTgt spid="14"/>
                    </p:tgtEl>
                  </p:cond>
                </p:stCondLst>
                <p:endSync evt="end" delay="0">
                  <p:rtn val="all"/>
                </p:endSync>
                <p:childTnLst>
                  <p:par>
                    <p:cTn id="15" fill="hold">
                      <p:stCondLst>
                        <p:cond delay="0"/>
                      </p:stCondLst>
                      <p:childTnLst>
                        <p:par>
                          <p:cTn id="16" fill="hold">
                            <p:stCondLst>
                              <p:cond delay="0"/>
                            </p:stCondLst>
                            <p:childTnLst>
                              <p:par>
                                <p:cTn id="17" presetID="16" presetClass="emph" presetSubtype="0" fill="hold" grpId="0" nodeType="withEffect">
                                  <p:stCondLst>
                                    <p:cond delay="0"/>
                                  </p:stCondLst>
                                  <p:iterate type="lt">
                                    <p:tmPct val="4000"/>
                                  </p:iterate>
                                  <p:childTnLst>
                                    <p:set>
                                      <p:cBhvr override="childStyle">
                                        <p:cTn id="18" dur="500" fill="hold"/>
                                        <p:tgtEl>
                                          <p:spTgt spid="14"/>
                                        </p:tgtEl>
                                        <p:attrNameLst>
                                          <p:attrName>style.color</p:attrName>
                                        </p:attrNameLst>
                                      </p:cBhvr>
                                      <p:to>
                                        <p:clrVal>
                                          <a:srgbClr val="938953"/>
                                        </p:clrVal>
                                      </p:to>
                                    </p:set>
                                    <p:set>
                                      <p:cBhvr>
                                        <p:cTn id="19" dur="500" fill="hold"/>
                                        <p:tgtEl>
                                          <p:spTgt spid="14"/>
                                        </p:tgtEl>
                                        <p:attrNameLst>
                                          <p:attrName>fillcolor</p:attrName>
                                        </p:attrNameLst>
                                      </p:cBhvr>
                                      <p:to>
                                        <p:clrVal>
                                          <a:srgbClr val="938953"/>
                                        </p:clrVal>
                                      </p:to>
                                    </p:set>
                                    <p:set>
                                      <p:cBhvr>
                                        <p:cTn id="20" dur="500" fill="hold"/>
                                        <p:tgtEl>
                                          <p:spTgt spid="14"/>
                                        </p:tgtEl>
                                        <p:attrNameLst>
                                          <p:attrName>fill.type</p:attrName>
                                        </p:attrNameLst>
                                      </p:cBhvr>
                                      <p:to>
                                        <p:strVal val="solid"/>
                                      </p:to>
                                    </p:set>
                                  </p:childTnLst>
                                </p:cTn>
                              </p:par>
                              <p:par>
                                <p:cTn id="21" presetID="47" presetClass="entr" presetSubtype="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anim calcmode="lin" valueType="num">
                                      <p:cBhvr>
                                        <p:cTn id="24" dur="500" fill="hold"/>
                                        <p:tgtEl>
                                          <p:spTgt spid="18"/>
                                        </p:tgtEl>
                                        <p:attrNameLst>
                                          <p:attrName>ppt_x</p:attrName>
                                        </p:attrNameLst>
                                      </p:cBhvr>
                                      <p:tavLst>
                                        <p:tav tm="0">
                                          <p:val>
                                            <p:strVal val="#ppt_x"/>
                                          </p:val>
                                        </p:tav>
                                        <p:tav tm="100000">
                                          <p:val>
                                            <p:strVal val="#ppt_x"/>
                                          </p:val>
                                        </p:tav>
                                      </p:tavLst>
                                    </p:anim>
                                    <p:anim calcmode="lin" valueType="num">
                                      <p:cBhvr>
                                        <p:cTn id="25"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4"/>
                  </p:tgtEl>
                </p:cond>
              </p:nextCondLst>
            </p:seq>
            <p:seq concurrent="1" nextAc="seek">
              <p:cTn id="26" restart="whenNotActive" fill="hold" evtFilter="cancelBubble" nodeType="interactiveSeq">
                <p:stCondLst>
                  <p:cond evt="onClick" delay="0">
                    <p:tgtEl>
                      <p:spTgt spid="19"/>
                    </p:tgtEl>
                  </p:cond>
                </p:stCondLst>
                <p:endSync evt="end" delay="0">
                  <p:rtn val="all"/>
                </p:endSync>
                <p:childTnLst>
                  <p:par>
                    <p:cTn id="27" fill="hold">
                      <p:stCondLst>
                        <p:cond delay="0"/>
                      </p:stCondLst>
                      <p:childTnLst>
                        <p:par>
                          <p:cTn id="28" fill="hold">
                            <p:stCondLst>
                              <p:cond delay="0"/>
                            </p:stCondLst>
                            <p:childTnLst>
                              <p:par>
                                <p:cTn id="29" presetID="1" presetClass="entr" presetSubtype="0"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childTnLst>
                                </p:cTn>
                              </p:par>
                              <p:par>
                                <p:cTn id="31" presetID="1" presetClass="exit" presetSubtype="0" fill="hold" grpId="1" nodeType="withEffect">
                                  <p:stCondLst>
                                    <p:cond delay="0"/>
                                  </p:stCondLst>
                                  <p:childTnLst>
                                    <p:set>
                                      <p:cBhvr>
                                        <p:cTn id="32" dur="1" fill="hold">
                                          <p:stCondLst>
                                            <p:cond delay="0"/>
                                          </p:stCondLst>
                                        </p:cTn>
                                        <p:tgtEl>
                                          <p:spTgt spid="19"/>
                                        </p:tgtEl>
                                        <p:attrNameLst>
                                          <p:attrName>style.visibility</p:attrName>
                                        </p:attrNameLst>
                                      </p:cBhvr>
                                      <p:to>
                                        <p:strVal val="hidden"/>
                                      </p:to>
                                    </p:set>
                                  </p:childTnLst>
                                </p:cTn>
                              </p:par>
                              <p:par>
                                <p:cTn id="33" presetID="2" presetClass="entr" presetSubtype="12" fill="hold" nodeType="withEffect">
                                  <p:stCondLst>
                                    <p:cond delay="0"/>
                                  </p:stCondLst>
                                  <p:childTnLst>
                                    <p:set>
                                      <p:cBhvr>
                                        <p:cTn id="34" dur="1" fill="hold">
                                          <p:stCondLst>
                                            <p:cond delay="0"/>
                                          </p:stCondLst>
                                        </p:cTn>
                                        <p:tgtEl>
                                          <p:spTgt spid="21"/>
                                        </p:tgtEl>
                                        <p:attrNameLst>
                                          <p:attrName>style.visibility</p:attrName>
                                        </p:attrNameLst>
                                      </p:cBhvr>
                                      <p:to>
                                        <p:strVal val="visible"/>
                                      </p:to>
                                    </p:set>
                                    <p:anim calcmode="lin" valueType="num">
                                      <p:cBhvr additive="base">
                                        <p:cTn id="35" dur="500" fill="hold"/>
                                        <p:tgtEl>
                                          <p:spTgt spid="21"/>
                                        </p:tgtEl>
                                        <p:attrNameLst>
                                          <p:attrName>ppt_x</p:attrName>
                                        </p:attrNameLst>
                                      </p:cBhvr>
                                      <p:tavLst>
                                        <p:tav tm="0">
                                          <p:val>
                                            <p:strVal val="0-#ppt_w/2"/>
                                          </p:val>
                                        </p:tav>
                                        <p:tav tm="100000">
                                          <p:val>
                                            <p:strVal val="#ppt_x"/>
                                          </p:val>
                                        </p:tav>
                                      </p:tavLst>
                                    </p:anim>
                                    <p:anim calcmode="lin" valueType="num">
                                      <p:cBhvr additive="base">
                                        <p:cTn id="36" dur="500" fill="hold"/>
                                        <p:tgtEl>
                                          <p:spTgt spid="21"/>
                                        </p:tgtEl>
                                        <p:attrNameLst>
                                          <p:attrName>ppt_y</p:attrName>
                                        </p:attrNameLst>
                                      </p:cBhvr>
                                      <p:tavLst>
                                        <p:tav tm="0">
                                          <p:val>
                                            <p:strVal val="1+#ppt_h/2"/>
                                          </p:val>
                                        </p:tav>
                                        <p:tav tm="100000">
                                          <p:val>
                                            <p:strVal val="#ppt_y"/>
                                          </p:val>
                                        </p:tav>
                                      </p:tavLst>
                                    </p:anim>
                                  </p:childTnLst>
                                </p:cTn>
                              </p:par>
                              <p:par>
                                <p:cTn id="37" presetID="2" presetClass="exit" presetSubtype="4" fill="hold" nodeType="withEffect">
                                  <p:stCondLst>
                                    <p:cond delay="0"/>
                                  </p:stCondLst>
                                  <p:childTnLst>
                                    <p:anim calcmode="lin" valueType="num">
                                      <p:cBhvr additive="base">
                                        <p:cTn id="38" dur="500"/>
                                        <p:tgtEl>
                                          <p:spTgt spid="22"/>
                                        </p:tgtEl>
                                        <p:attrNameLst>
                                          <p:attrName>ppt_x</p:attrName>
                                        </p:attrNameLst>
                                      </p:cBhvr>
                                      <p:tavLst>
                                        <p:tav tm="0">
                                          <p:val>
                                            <p:strVal val="ppt_x"/>
                                          </p:val>
                                        </p:tav>
                                        <p:tav tm="100000">
                                          <p:val>
                                            <p:strVal val="ppt_x"/>
                                          </p:val>
                                        </p:tav>
                                      </p:tavLst>
                                    </p:anim>
                                    <p:anim calcmode="lin" valueType="num">
                                      <p:cBhvr additive="base">
                                        <p:cTn id="39" dur="500"/>
                                        <p:tgtEl>
                                          <p:spTgt spid="22"/>
                                        </p:tgtEl>
                                        <p:attrNameLst>
                                          <p:attrName>ppt_y</p:attrName>
                                        </p:attrNameLst>
                                      </p:cBhvr>
                                      <p:tavLst>
                                        <p:tav tm="0">
                                          <p:val>
                                            <p:strVal val="ppt_y"/>
                                          </p:val>
                                        </p:tav>
                                        <p:tav tm="100000">
                                          <p:val>
                                            <p:strVal val="1+ppt_h/2"/>
                                          </p:val>
                                        </p:tav>
                                      </p:tavLst>
                                    </p:anim>
                                    <p:set>
                                      <p:cBhvr>
                                        <p:cTn id="40" dur="1" fill="hold">
                                          <p:stCondLst>
                                            <p:cond delay="499"/>
                                          </p:stCondLst>
                                        </p:cTn>
                                        <p:tgtEl>
                                          <p:spTgt spid="22"/>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41" restart="whenNotActive" fill="hold" evtFilter="cancelBubble" nodeType="interactiveSeq">
                <p:stCondLst>
                  <p:cond evt="onClick" delay="0">
                    <p:tgtEl>
                      <p:spTgt spid="20"/>
                    </p:tgtEl>
                  </p:cond>
                </p:stCondLst>
                <p:endSync evt="end" delay="0">
                  <p:rtn val="all"/>
                </p:endSync>
                <p:childTnLst>
                  <p:par>
                    <p:cTn id="42" fill="hold">
                      <p:stCondLst>
                        <p:cond delay="0"/>
                      </p:stCondLst>
                      <p:childTnLst>
                        <p:par>
                          <p:cTn id="43" fill="hold">
                            <p:stCondLst>
                              <p:cond delay="0"/>
                            </p:stCondLst>
                            <p:childTnLst>
                              <p:par>
                                <p:cTn id="44" presetID="1" presetClass="exit" presetSubtype="0" fill="hold" grpId="1" nodeType="withEffect">
                                  <p:stCondLst>
                                    <p:cond delay="0"/>
                                  </p:stCondLst>
                                  <p:childTnLst>
                                    <p:set>
                                      <p:cBhvr>
                                        <p:cTn id="45" dur="1" fill="hold">
                                          <p:stCondLst>
                                            <p:cond delay="0"/>
                                          </p:stCondLst>
                                        </p:cTn>
                                        <p:tgtEl>
                                          <p:spTgt spid="20"/>
                                        </p:tgtEl>
                                        <p:attrNameLst>
                                          <p:attrName>style.visibility</p:attrName>
                                        </p:attrNameLst>
                                      </p:cBhvr>
                                      <p:to>
                                        <p:strVal val="hidden"/>
                                      </p:to>
                                    </p:set>
                                  </p:childTnLst>
                                </p:cTn>
                              </p:par>
                              <p:par>
                                <p:cTn id="46" presetID="1" presetClass="entr" presetSubtype="0" fill="hold" grpId="0" nodeType="withEffect">
                                  <p:stCondLst>
                                    <p:cond delay="0"/>
                                  </p:stCondLst>
                                  <p:childTnLst>
                                    <p:set>
                                      <p:cBhvr>
                                        <p:cTn id="47" dur="1" fill="hold">
                                          <p:stCondLst>
                                            <p:cond delay="0"/>
                                          </p:stCondLst>
                                        </p:cTn>
                                        <p:tgtEl>
                                          <p:spTgt spid="19"/>
                                        </p:tgtEl>
                                        <p:attrNameLst>
                                          <p:attrName>style.visibility</p:attrName>
                                        </p:attrNameLst>
                                      </p:cBhvr>
                                      <p:to>
                                        <p:strVal val="visible"/>
                                      </p:to>
                                    </p:set>
                                  </p:childTnLst>
                                </p:cTn>
                              </p:par>
                              <p:par>
                                <p:cTn id="48" presetID="2" presetClass="exit" presetSubtype="12" fill="hold" nodeType="withEffect">
                                  <p:stCondLst>
                                    <p:cond delay="0"/>
                                  </p:stCondLst>
                                  <p:childTnLst>
                                    <p:anim calcmode="lin" valueType="num">
                                      <p:cBhvr additive="base">
                                        <p:cTn id="49" dur="500"/>
                                        <p:tgtEl>
                                          <p:spTgt spid="21"/>
                                        </p:tgtEl>
                                        <p:attrNameLst>
                                          <p:attrName>ppt_x</p:attrName>
                                        </p:attrNameLst>
                                      </p:cBhvr>
                                      <p:tavLst>
                                        <p:tav tm="0">
                                          <p:val>
                                            <p:strVal val="ppt_x"/>
                                          </p:val>
                                        </p:tav>
                                        <p:tav tm="100000">
                                          <p:val>
                                            <p:strVal val="0-ppt_w/2"/>
                                          </p:val>
                                        </p:tav>
                                      </p:tavLst>
                                    </p:anim>
                                    <p:anim calcmode="lin" valueType="num">
                                      <p:cBhvr additive="base">
                                        <p:cTn id="50" dur="500"/>
                                        <p:tgtEl>
                                          <p:spTgt spid="21"/>
                                        </p:tgtEl>
                                        <p:attrNameLst>
                                          <p:attrName>ppt_y</p:attrName>
                                        </p:attrNameLst>
                                      </p:cBhvr>
                                      <p:tavLst>
                                        <p:tav tm="0">
                                          <p:val>
                                            <p:strVal val="ppt_y"/>
                                          </p:val>
                                        </p:tav>
                                        <p:tav tm="100000">
                                          <p:val>
                                            <p:strVal val="1+ppt_h/2"/>
                                          </p:val>
                                        </p:tav>
                                      </p:tavLst>
                                    </p:anim>
                                    <p:set>
                                      <p:cBhvr>
                                        <p:cTn id="51" dur="1" fill="hold">
                                          <p:stCondLst>
                                            <p:cond delay="499"/>
                                          </p:stCondLst>
                                        </p:cTn>
                                        <p:tgtEl>
                                          <p:spTgt spid="21"/>
                                        </p:tgtEl>
                                        <p:attrNameLst>
                                          <p:attrName>style.visibility</p:attrName>
                                        </p:attrNameLst>
                                      </p:cBhvr>
                                      <p:to>
                                        <p:strVal val="hidden"/>
                                      </p:to>
                                    </p:set>
                                  </p:childTnLst>
                                </p:cTn>
                              </p:par>
                              <p:par>
                                <p:cTn id="52" presetID="2" presetClass="entr" presetSubtype="12" fill="hold" nodeType="withEffect">
                                  <p:stCondLst>
                                    <p:cond delay="0"/>
                                  </p:stCondLst>
                                  <p:childTnLst>
                                    <p:set>
                                      <p:cBhvr>
                                        <p:cTn id="53" dur="1" fill="hold">
                                          <p:stCondLst>
                                            <p:cond delay="0"/>
                                          </p:stCondLst>
                                        </p:cTn>
                                        <p:tgtEl>
                                          <p:spTgt spid="22"/>
                                        </p:tgtEl>
                                        <p:attrNameLst>
                                          <p:attrName>style.visibility</p:attrName>
                                        </p:attrNameLst>
                                      </p:cBhvr>
                                      <p:to>
                                        <p:strVal val="visible"/>
                                      </p:to>
                                    </p:set>
                                    <p:anim calcmode="lin" valueType="num">
                                      <p:cBhvr additive="base">
                                        <p:cTn id="54" dur="500" fill="hold"/>
                                        <p:tgtEl>
                                          <p:spTgt spid="22"/>
                                        </p:tgtEl>
                                        <p:attrNameLst>
                                          <p:attrName>ppt_x</p:attrName>
                                        </p:attrNameLst>
                                      </p:cBhvr>
                                      <p:tavLst>
                                        <p:tav tm="0">
                                          <p:val>
                                            <p:strVal val="0-#ppt_w/2"/>
                                          </p:val>
                                        </p:tav>
                                        <p:tav tm="100000">
                                          <p:val>
                                            <p:strVal val="#ppt_x"/>
                                          </p:val>
                                        </p:tav>
                                      </p:tavLst>
                                    </p:anim>
                                    <p:anim calcmode="lin" valueType="num">
                                      <p:cBhvr additive="base">
                                        <p:cTn id="55"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20"/>
                  </p:tgtEl>
                </p:cond>
              </p:nextCondLst>
            </p:seq>
          </p:childTnLst>
        </p:cTn>
      </p:par>
    </p:tnLst>
    <p:bldLst>
      <p:bldP spid="13" grpId="0"/>
      <p:bldP spid="14" grpId="0"/>
      <p:bldP spid="18" grpId="0"/>
      <p:bldP spid="19" grpId="0"/>
      <p:bldP spid="19" grpId="1"/>
      <p:bldP spid="20" grpId="0"/>
      <p:bldP spid="20" grpId="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250825" y="188913"/>
            <a:ext cx="8642350"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932150" y="1124744"/>
            <a:ext cx="7456274" cy="792087"/>
          </a:xfrm>
        </p:spPr>
        <p:txBody>
          <a:bodyPr rtlCol="1">
            <a:noAutofit/>
          </a:bodyPr>
          <a:lstStyle/>
          <a:p>
            <a:pPr algn="r" fontAlgn="auto">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מהו הגובה </a:t>
            </a:r>
            <a:r>
              <a:rPr lang="he-IL" sz="3200" b="1" spc="30" dirty="0" err="1">
                <a:ln w="12700">
                  <a:solidFill>
                    <a:srgbClr val="627A32"/>
                  </a:solidFill>
                </a:ln>
                <a:solidFill>
                  <a:srgbClr val="0070C0"/>
                </a:solidFill>
                <a:latin typeface="David" pitchFamily="34" charset="-79"/>
                <a:ea typeface="+mn-ea"/>
                <a:cs typeface="David" pitchFamily="34" charset="-79"/>
              </a:rPr>
              <a:t>המירבי</a:t>
            </a:r>
            <a:r>
              <a:rPr lang="he-IL" sz="3200" b="1" spc="30" dirty="0">
                <a:ln w="12700">
                  <a:solidFill>
                    <a:srgbClr val="627A32"/>
                  </a:solidFill>
                </a:ln>
                <a:solidFill>
                  <a:srgbClr val="0070C0"/>
                </a:solidFill>
                <a:latin typeface="David" pitchFamily="34" charset="-79"/>
                <a:ea typeface="+mn-ea"/>
                <a:cs typeface="David" pitchFamily="34" charset="-79"/>
              </a:rPr>
              <a:t> של הסוכה?</a:t>
            </a:r>
          </a:p>
        </p:txBody>
      </p:sp>
      <p:sp>
        <p:nvSpPr>
          <p:cNvPr id="11" name="Text Box 4"/>
          <p:cNvSpPr txBox="1">
            <a:spLocks noChangeArrowheads="1"/>
          </p:cNvSpPr>
          <p:nvPr/>
        </p:nvSpPr>
        <p:spPr bwMode="auto">
          <a:xfrm>
            <a:off x="458788" y="2060847"/>
            <a:ext cx="8002588" cy="888705"/>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א.	עשרים אמה, משום שהסוכה צריכה להיות 	דירת ארעי.</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2. סוכה גבוהה</a:t>
            </a:r>
          </a:p>
        </p:txBody>
      </p:sp>
      <p:sp>
        <p:nvSpPr>
          <p:cNvPr id="13" name="Text Box 4"/>
          <p:cNvSpPr txBox="1">
            <a:spLocks noChangeArrowheads="1"/>
          </p:cNvSpPr>
          <p:nvPr/>
        </p:nvSpPr>
        <p:spPr bwMode="auto">
          <a:xfrm>
            <a:off x="251520" y="3284984"/>
            <a:ext cx="8195568"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אין הגבלה לגובה הסוכה, ובלבד שרואים את 	הסכך מלמטה.</a:t>
            </a:r>
          </a:p>
        </p:txBody>
      </p:sp>
      <p:sp>
        <p:nvSpPr>
          <p:cNvPr id="14" name="Text Box 4"/>
          <p:cNvSpPr txBox="1">
            <a:spLocks noChangeArrowheads="1"/>
          </p:cNvSpPr>
          <p:nvPr/>
        </p:nvSpPr>
        <p:spPr bwMode="auto">
          <a:xfrm>
            <a:off x="3325214" y="4484512"/>
            <a:ext cx="5121873"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אין כל הגבלה לגובה הסוכה.</a:t>
            </a:r>
          </a:p>
        </p:txBody>
      </p:sp>
      <p:sp>
        <p:nvSpPr>
          <p:cNvPr id="15" name="TextBox 14"/>
          <p:cNvSpPr txBox="1"/>
          <p:nvPr/>
        </p:nvSpPr>
        <p:spPr>
          <a:xfrm>
            <a:off x="3059832" y="5004465"/>
            <a:ext cx="5040560" cy="584775"/>
          </a:xfrm>
          <a:prstGeom prst="rect">
            <a:avLst/>
          </a:prstGeom>
          <a:noFill/>
        </p:spPr>
        <p:txBody>
          <a:bodyPr wrap="square" rtlCol="1">
            <a:spAutoFit/>
          </a:bodyPr>
          <a:lstStyle/>
          <a:p>
            <a:pPr algn="ctr" fontAlgn="base">
              <a:spcBef>
                <a:spcPct val="0"/>
              </a:spcBef>
              <a:spcAft>
                <a:spcPct val="0"/>
              </a:spcAft>
            </a:pPr>
            <a:r>
              <a:rPr lang="he-IL" sz="3200" b="1" spc="20" dirty="0">
                <a:ln>
                  <a:solidFill>
                    <a:srgbClr val="F79646">
                      <a:lumMod val="50000"/>
                      <a:alpha val="76000"/>
                    </a:srgbClr>
                  </a:solidFill>
                </a:ln>
                <a:solidFill>
                  <a:srgbClr val="F8A83E"/>
                </a:solidFill>
                <a:latin typeface="David" pitchFamily="34" charset="-79"/>
                <a:ea typeface="+mj-ea"/>
                <a:cs typeface="David" pitchFamily="34" charset="-79"/>
              </a:rPr>
              <a:t>תשובה נכונה! יישר כוחך!</a:t>
            </a:r>
          </a:p>
        </p:txBody>
      </p:sp>
      <p:grpSp>
        <p:nvGrpSpPr>
          <p:cNvPr id="16" name="קבוצה 15"/>
          <p:cNvGrpSpPr/>
          <p:nvPr/>
        </p:nvGrpSpPr>
        <p:grpSpPr>
          <a:xfrm>
            <a:off x="4153307" y="5515818"/>
            <a:ext cx="2481263" cy="1225550"/>
            <a:chOff x="3330575" y="2816225"/>
            <a:chExt cx="2481263" cy="1225550"/>
          </a:xfrm>
        </p:grpSpPr>
        <p:pic>
          <p:nvPicPr>
            <p:cNvPr id="17" name="Picture 2">
              <a:hlinkClick r:id="" action="ppaction://hlinkshowjump?jump=nextslid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30575" y="2816225"/>
              <a:ext cx="2481263"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a:hlinkClick r:id="" action="ppaction://hlinkshowjump?jump=nextslide"/>
            </p:cNvPr>
            <p:cNvSpPr txBox="1"/>
            <p:nvPr/>
          </p:nvSpPr>
          <p:spPr>
            <a:xfrm>
              <a:off x="3737755" y="3132257"/>
              <a:ext cx="1656184" cy="584775"/>
            </a:xfrm>
            <a:prstGeom prst="rect">
              <a:avLst/>
            </a:prstGeom>
            <a:noFill/>
          </p:spPr>
          <p:txBody>
            <a:bodyPr wrap="square" rtlCol="1">
              <a:spAutoFit/>
            </a:bodyPr>
            <a:lstStyle/>
            <a:p>
              <a:pPr algn="ctr" fontAlgn="base">
                <a:spcBef>
                  <a:spcPct val="0"/>
                </a:spcBef>
                <a:spcAft>
                  <a:spcPct val="0"/>
                </a:spcAft>
              </a:pPr>
              <a:r>
                <a:rPr lang="he-IL" sz="3200" b="1" spc="20" dirty="0">
                  <a:ln w="3175">
                    <a:solidFill>
                      <a:srgbClr val="7030A0">
                        <a:lumMod val="75000"/>
                      </a:srgbClr>
                    </a:solidFill>
                  </a:ln>
                  <a:solidFill>
                    <a:srgbClr val="000000"/>
                  </a:solidFill>
                  <a:latin typeface="David" pitchFamily="34" charset="-79"/>
                  <a:cs typeface="David" pitchFamily="34" charset="-79"/>
                </a:rPr>
                <a:t>המשך</a:t>
              </a:r>
              <a:endParaRPr lang="he-IL" sz="3200" dirty="0">
                <a:ln w="3175">
                  <a:solidFill>
                    <a:srgbClr val="7030A0">
                      <a:lumMod val="75000"/>
                    </a:srgbClr>
                  </a:solidFill>
                </a:ln>
                <a:solidFill>
                  <a:srgbClr val="000000"/>
                </a:solidFill>
                <a:latin typeface="Arial" charset="0"/>
              </a:endParaRPr>
            </a:p>
          </p:txBody>
        </p:sp>
      </p:grpSp>
      <p:pic>
        <p:nvPicPr>
          <p:cNvPr id="18" name="Picture 2" descr="C:\Documents and Settings\משפחת פרנקל\שולחן העבודה\סורק אברהם\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4638" y="2120304"/>
            <a:ext cx="6506789" cy="4363982"/>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C:\Documents and Settings\משפחת פרנקל\שולחן העבודה\סורק אברהם\1.jp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67544" y="4509120"/>
            <a:ext cx="2952328" cy="1980072"/>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p:cNvSpPr txBox="1"/>
          <p:nvPr/>
        </p:nvSpPr>
        <p:spPr>
          <a:xfrm>
            <a:off x="107504" y="6268842"/>
            <a:ext cx="1440160" cy="215444"/>
          </a:xfrm>
          <a:prstGeom prst="rect">
            <a:avLst/>
          </a:prstGeom>
          <a:noFill/>
        </p:spPr>
        <p:txBody>
          <a:bodyPr wrap="square" rtlCol="1">
            <a:spAutoFit/>
          </a:bodyPr>
          <a:lstStyle/>
          <a:p>
            <a:r>
              <a:rPr lang="he-IL" sz="800" b="1" dirty="0">
                <a:effectLst>
                  <a:glow rad="139700">
                    <a:schemeClr val="bg2">
                      <a:alpha val="40000"/>
                    </a:schemeClr>
                  </a:glow>
                </a:effectLst>
              </a:rPr>
              <a:t>להגדלה / הקטנה - לחץ</a:t>
            </a:r>
          </a:p>
        </p:txBody>
      </p:sp>
      <p:sp>
        <p:nvSpPr>
          <p:cNvPr id="22" name="TextBox 21"/>
          <p:cNvSpPr txBox="1"/>
          <p:nvPr/>
        </p:nvSpPr>
        <p:spPr>
          <a:xfrm>
            <a:off x="-43025" y="4481825"/>
            <a:ext cx="3449712" cy="2308324"/>
          </a:xfrm>
          <a:prstGeom prst="rect">
            <a:avLst/>
          </a:prstGeom>
          <a:noFill/>
        </p:spPr>
        <p:txBody>
          <a:bodyPr wrap="square" rtlCol="1">
            <a:spAutoFit/>
          </a:bodyPr>
          <a:lstStyle/>
          <a:p>
            <a:r>
              <a:rPr lang="he-IL" dirty="0">
                <a:solidFill>
                  <a:schemeClr val="tx1">
                    <a:alpha val="0"/>
                  </a:schemeClr>
                </a:solidFill>
              </a:rPr>
              <a:t>שקוף קטן</a:t>
            </a:r>
          </a:p>
          <a:p>
            <a:endParaRPr lang="he-IL" dirty="0"/>
          </a:p>
          <a:p>
            <a:endParaRPr lang="he-IL" dirty="0"/>
          </a:p>
          <a:p>
            <a:endParaRPr lang="he-IL" dirty="0"/>
          </a:p>
          <a:p>
            <a:endParaRPr lang="he-IL" dirty="0"/>
          </a:p>
          <a:p>
            <a:endParaRPr lang="he-IL" dirty="0"/>
          </a:p>
          <a:p>
            <a:endParaRPr lang="he-IL" dirty="0"/>
          </a:p>
          <a:p>
            <a:endParaRPr lang="he-IL" dirty="0"/>
          </a:p>
        </p:txBody>
      </p:sp>
      <p:sp>
        <p:nvSpPr>
          <p:cNvPr id="23" name="TextBox 22"/>
          <p:cNvSpPr txBox="1"/>
          <p:nvPr/>
        </p:nvSpPr>
        <p:spPr>
          <a:xfrm>
            <a:off x="-26908" y="-159306"/>
            <a:ext cx="9152353" cy="7017306"/>
          </a:xfrm>
          <a:prstGeom prst="rect">
            <a:avLst/>
          </a:prstGeom>
          <a:noFill/>
        </p:spPr>
        <p:txBody>
          <a:bodyPr wrap="square" rtlCol="1">
            <a:spAutoFit/>
          </a:bodyPr>
          <a:lstStyle/>
          <a:p>
            <a:r>
              <a:rPr lang="he-IL" dirty="0">
                <a:solidFill>
                  <a:schemeClr val="tx1">
                    <a:alpha val="0"/>
                  </a:schemeClr>
                </a:solidFill>
              </a:rPr>
              <a:t>שקוף גדול</a:t>
            </a:r>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p:txBody>
      </p:sp>
      <p:sp>
        <p:nvSpPr>
          <p:cNvPr id="24" name="TextBox 23"/>
          <p:cNvSpPr txBox="1"/>
          <p:nvPr/>
        </p:nvSpPr>
        <p:spPr>
          <a:xfrm>
            <a:off x="4677600" y="4260905"/>
            <a:ext cx="2342672" cy="1815882"/>
          </a:xfrm>
          <a:prstGeom prst="rect">
            <a:avLst/>
          </a:prstGeom>
          <a:noFill/>
        </p:spPr>
        <p:txBody>
          <a:bodyPr wrap="square" rtlCol="1">
            <a:spAutoFit/>
          </a:bodyPr>
          <a:lstStyle/>
          <a:p>
            <a:pPr algn="ctr"/>
            <a:r>
              <a:rPr lang="he-IL" sz="2800" b="1" dirty="0">
                <a:solidFill>
                  <a:schemeClr val="bg2"/>
                </a:solidFill>
                <a:cs typeface="David" panose="020E0502060401010101" pitchFamily="2" charset="-79"/>
              </a:rPr>
              <a:t>סוכה שהיא גבוהה למעלה מעשרים אמה - פסולה.</a:t>
            </a:r>
            <a:endParaRPr lang="he-IL" sz="2400" dirty="0">
              <a:solidFill>
                <a:schemeClr val="bg2"/>
              </a:solidFill>
            </a:endParaRPr>
          </a:p>
        </p:txBody>
      </p:sp>
    </p:spTree>
    <p:extLst>
      <p:ext uri="{BB962C8B-B14F-4D97-AF65-F5344CB8AC3E}">
        <p14:creationId xmlns:p14="http://schemas.microsoft.com/office/powerpoint/2010/main" val="3097289189"/>
      </p:ext>
    </p:extLst>
  </p:cSld>
  <p:clrMapOvr>
    <a:masterClrMapping/>
  </p:clrMapOvr>
  <p:transition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80" fill="hold">
                                          <p:stCondLst>
                                            <p:cond delay="0"/>
                                          </p:stCondLst>
                                        </p:cTn>
                                        <p:tgtEl>
                                          <p:spTgt spid="15"/>
                                        </p:tgtEl>
                                        <p:attrNameLst>
                                          <p:attrName>r</p:attrName>
                                        </p:attrNameLst>
                                      </p:cBhvr>
                                    </p:animRot>
                                    <p:animRot by="-240000">
                                      <p:cBhvr>
                                        <p:cTn id="7" dur="160" fill="hold">
                                          <p:stCondLst>
                                            <p:cond delay="160"/>
                                          </p:stCondLst>
                                        </p:cTn>
                                        <p:tgtEl>
                                          <p:spTgt spid="15"/>
                                        </p:tgtEl>
                                        <p:attrNameLst>
                                          <p:attrName>r</p:attrName>
                                        </p:attrNameLst>
                                      </p:cBhvr>
                                    </p:animRot>
                                    <p:animRot by="240000">
                                      <p:cBhvr>
                                        <p:cTn id="8" dur="160" fill="hold">
                                          <p:stCondLst>
                                            <p:cond delay="320"/>
                                          </p:stCondLst>
                                        </p:cTn>
                                        <p:tgtEl>
                                          <p:spTgt spid="15"/>
                                        </p:tgtEl>
                                        <p:attrNameLst>
                                          <p:attrName>r</p:attrName>
                                        </p:attrNameLst>
                                      </p:cBhvr>
                                    </p:animRot>
                                    <p:animRot by="-240000">
                                      <p:cBhvr>
                                        <p:cTn id="9" dur="160" fill="hold">
                                          <p:stCondLst>
                                            <p:cond delay="480"/>
                                          </p:stCondLst>
                                        </p:cTn>
                                        <p:tgtEl>
                                          <p:spTgt spid="15"/>
                                        </p:tgtEl>
                                        <p:attrNameLst>
                                          <p:attrName>r</p:attrName>
                                        </p:attrNameLst>
                                      </p:cBhvr>
                                    </p:animRot>
                                    <p:animRot by="120000">
                                      <p:cBhvr>
                                        <p:cTn id="10" dur="160" fill="hold">
                                          <p:stCondLst>
                                            <p:cond delay="640"/>
                                          </p:stCondLst>
                                        </p:cTn>
                                        <p:tgtEl>
                                          <p:spTgt spid="15"/>
                                        </p:tgtEl>
                                        <p:attrNameLst>
                                          <p:attrName>r</p:attrName>
                                        </p:attrNameLst>
                                      </p:cBhvr>
                                    </p:animRot>
                                  </p:childTnLst>
                                </p:cTn>
                              </p:par>
                              <p:par>
                                <p:cTn id="11" presetID="47" presetClass="entr" presetSubtype="0" fill="hold" nodeType="withEffect">
                                  <p:stCondLst>
                                    <p:cond delay="30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800"/>
                                        <p:tgtEl>
                                          <p:spTgt spid="16"/>
                                        </p:tgtEl>
                                      </p:cBhvr>
                                    </p:animEffect>
                                    <p:anim calcmode="lin" valueType="num">
                                      <p:cBhvr>
                                        <p:cTn id="14" dur="800" fill="hold"/>
                                        <p:tgtEl>
                                          <p:spTgt spid="16"/>
                                        </p:tgtEl>
                                        <p:attrNameLst>
                                          <p:attrName>ppt_x</p:attrName>
                                        </p:attrNameLst>
                                      </p:cBhvr>
                                      <p:tavLst>
                                        <p:tav tm="0">
                                          <p:val>
                                            <p:strVal val="#ppt_x"/>
                                          </p:val>
                                        </p:tav>
                                        <p:tav tm="100000">
                                          <p:val>
                                            <p:strVal val="#ppt_x"/>
                                          </p:val>
                                        </p:tav>
                                      </p:tavLst>
                                    </p:anim>
                                    <p:anim calcmode="lin" valueType="num">
                                      <p:cBhvr>
                                        <p:cTn id="15" dur="8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13"/>
                    </p:tgtEl>
                  </p:cond>
                </p:stCondLst>
                <p:endSync evt="end" delay="0">
                  <p:rtn val="all"/>
                </p:endSync>
                <p:childTnLst>
                  <p:par>
                    <p:cTn id="17" fill="hold">
                      <p:stCondLst>
                        <p:cond delay="0"/>
                      </p:stCondLst>
                      <p:childTnLst>
                        <p:par>
                          <p:cTn id="18" fill="hold">
                            <p:stCondLst>
                              <p:cond delay="0"/>
                            </p:stCondLst>
                            <p:childTnLst>
                              <p:par>
                                <p:cTn id="19" presetID="16" presetClass="emph" presetSubtype="0" fill="hold" grpId="0" nodeType="withEffect">
                                  <p:stCondLst>
                                    <p:cond delay="0"/>
                                  </p:stCondLst>
                                  <p:iterate type="lt">
                                    <p:tmPct val="4000"/>
                                  </p:iterate>
                                  <p:childTnLst>
                                    <p:set>
                                      <p:cBhvr override="childStyle">
                                        <p:cTn id="20" dur="500" fill="hold"/>
                                        <p:tgtEl>
                                          <p:spTgt spid="13"/>
                                        </p:tgtEl>
                                        <p:attrNameLst>
                                          <p:attrName>style.color</p:attrName>
                                        </p:attrNameLst>
                                      </p:cBhvr>
                                      <p:to>
                                        <p:clrVal>
                                          <a:srgbClr val="938953"/>
                                        </p:clrVal>
                                      </p:to>
                                    </p:set>
                                    <p:set>
                                      <p:cBhvr>
                                        <p:cTn id="21" dur="500" fill="hold"/>
                                        <p:tgtEl>
                                          <p:spTgt spid="13"/>
                                        </p:tgtEl>
                                        <p:attrNameLst>
                                          <p:attrName>fillcolor</p:attrName>
                                        </p:attrNameLst>
                                      </p:cBhvr>
                                      <p:to>
                                        <p:clrVal>
                                          <a:srgbClr val="938953"/>
                                        </p:clrVal>
                                      </p:to>
                                    </p:set>
                                    <p:set>
                                      <p:cBhvr>
                                        <p:cTn id="22" dur="500" fill="hold"/>
                                        <p:tgtEl>
                                          <p:spTgt spid="13"/>
                                        </p:tgtEl>
                                        <p:attrNameLst>
                                          <p:attrName>fill.type</p:attrName>
                                        </p:attrNameLst>
                                      </p:cBhvr>
                                      <p:to>
                                        <p:strVal val="solid"/>
                                      </p:to>
                                    </p:set>
                                  </p:childTnLst>
                                </p:cTn>
                              </p:par>
                            </p:childTnLst>
                          </p:cTn>
                        </p:par>
                      </p:childTnLst>
                    </p:cTn>
                  </p:par>
                </p:childTnLst>
              </p:cTn>
              <p:nextCondLst>
                <p:cond evt="onClick" delay="0">
                  <p:tgtEl>
                    <p:spTgt spid="13"/>
                  </p:tgtEl>
                </p:cond>
              </p:nextCondLst>
            </p:seq>
            <p:seq concurrent="1" nextAc="seek">
              <p:cTn id="23" restart="whenNotActive" fill="hold" evtFilter="cancelBubble" nodeType="interactiveSeq">
                <p:stCondLst>
                  <p:cond evt="onClick" delay="0">
                    <p:tgtEl>
                      <p:spTgt spid="14"/>
                    </p:tgtEl>
                  </p:cond>
                </p:stCondLst>
                <p:endSync evt="end" delay="0">
                  <p:rtn val="all"/>
                </p:endSync>
                <p:childTnLst>
                  <p:par>
                    <p:cTn id="24" fill="hold">
                      <p:stCondLst>
                        <p:cond delay="0"/>
                      </p:stCondLst>
                      <p:childTnLst>
                        <p:par>
                          <p:cTn id="25" fill="hold">
                            <p:stCondLst>
                              <p:cond delay="0"/>
                            </p:stCondLst>
                            <p:childTnLst>
                              <p:par>
                                <p:cTn id="26" presetID="16" presetClass="emph" presetSubtype="0" fill="hold" grpId="0" nodeType="withEffect">
                                  <p:stCondLst>
                                    <p:cond delay="0"/>
                                  </p:stCondLst>
                                  <p:iterate type="lt">
                                    <p:tmPct val="4000"/>
                                  </p:iterate>
                                  <p:childTnLst>
                                    <p:set>
                                      <p:cBhvr override="childStyle">
                                        <p:cTn id="27" dur="500" fill="hold"/>
                                        <p:tgtEl>
                                          <p:spTgt spid="14"/>
                                        </p:tgtEl>
                                        <p:attrNameLst>
                                          <p:attrName>style.color</p:attrName>
                                        </p:attrNameLst>
                                      </p:cBhvr>
                                      <p:to>
                                        <p:clrVal>
                                          <a:srgbClr val="938953"/>
                                        </p:clrVal>
                                      </p:to>
                                    </p:set>
                                    <p:set>
                                      <p:cBhvr>
                                        <p:cTn id="28" dur="500" fill="hold"/>
                                        <p:tgtEl>
                                          <p:spTgt spid="14"/>
                                        </p:tgtEl>
                                        <p:attrNameLst>
                                          <p:attrName>fillcolor</p:attrName>
                                        </p:attrNameLst>
                                      </p:cBhvr>
                                      <p:to>
                                        <p:clrVal>
                                          <a:srgbClr val="938953"/>
                                        </p:clrVal>
                                      </p:to>
                                    </p:set>
                                    <p:set>
                                      <p:cBhvr>
                                        <p:cTn id="29" dur="500" fill="hold"/>
                                        <p:tgtEl>
                                          <p:spTgt spid="14"/>
                                        </p:tgtEl>
                                        <p:attrNameLst>
                                          <p:attrName>fill.type</p:attrName>
                                        </p:attrNameLst>
                                      </p:cBhvr>
                                      <p:to>
                                        <p:strVal val="solid"/>
                                      </p:to>
                                    </p:set>
                                  </p:childTnLst>
                                </p:cTn>
                              </p:par>
                            </p:childTnLst>
                          </p:cTn>
                        </p:par>
                      </p:childTnLst>
                    </p:cTn>
                  </p:par>
                </p:childTnLst>
              </p:cTn>
              <p:nextCondLst>
                <p:cond evt="onClick" delay="0">
                  <p:tgtEl>
                    <p:spTgt spid="14"/>
                  </p:tgtEl>
                </p:cond>
              </p:nextCondLst>
            </p:seq>
            <p:seq concurrent="1" nextAc="seek">
              <p:cTn id="30" restart="whenNotActive" fill="hold" evtFilter="cancelBubble" nodeType="interactiveSeq">
                <p:stCondLst>
                  <p:cond evt="onClick" delay="0">
                    <p:tgtEl>
                      <p:spTgt spid="22"/>
                    </p:tgtEl>
                  </p:cond>
                </p:stCondLst>
                <p:endSync evt="end" delay="0">
                  <p:rtn val="all"/>
                </p:endSync>
                <p:childTnLst>
                  <p:par>
                    <p:cTn id="31" fill="hold">
                      <p:stCondLst>
                        <p:cond delay="0"/>
                      </p:stCondLst>
                      <p:childTnLst>
                        <p:par>
                          <p:cTn id="32" fill="hold">
                            <p:stCondLst>
                              <p:cond delay="0"/>
                            </p:stCondLst>
                            <p:childTnLst>
                              <p:par>
                                <p:cTn id="33" presetID="1" presetClass="entr" presetSubtype="0"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childTnLst>
                                </p:cTn>
                              </p:par>
                              <p:par>
                                <p:cTn id="35" presetID="1" presetClass="exit" presetSubtype="0" fill="hold" grpId="1" nodeType="withEffect">
                                  <p:stCondLst>
                                    <p:cond delay="0"/>
                                  </p:stCondLst>
                                  <p:childTnLst>
                                    <p:set>
                                      <p:cBhvr>
                                        <p:cTn id="36" dur="1" fill="hold">
                                          <p:stCondLst>
                                            <p:cond delay="0"/>
                                          </p:stCondLst>
                                        </p:cTn>
                                        <p:tgtEl>
                                          <p:spTgt spid="22"/>
                                        </p:tgtEl>
                                        <p:attrNameLst>
                                          <p:attrName>style.visibility</p:attrName>
                                        </p:attrNameLst>
                                      </p:cBhvr>
                                      <p:to>
                                        <p:strVal val="hidden"/>
                                      </p:to>
                                    </p:set>
                                  </p:childTnLst>
                                </p:cTn>
                              </p:par>
                              <p:par>
                                <p:cTn id="37" presetID="2" presetClass="entr" presetSubtype="12" fill="hold" grpId="0" nodeType="withEffect">
                                  <p:stCondLst>
                                    <p:cond delay="0"/>
                                  </p:stCondLst>
                                  <p:childTnLst>
                                    <p:set>
                                      <p:cBhvr>
                                        <p:cTn id="38" dur="1" fill="hold">
                                          <p:stCondLst>
                                            <p:cond delay="0"/>
                                          </p:stCondLst>
                                        </p:cTn>
                                        <p:tgtEl>
                                          <p:spTgt spid="24"/>
                                        </p:tgtEl>
                                        <p:attrNameLst>
                                          <p:attrName>style.visibility</p:attrName>
                                        </p:attrNameLst>
                                      </p:cBhvr>
                                      <p:to>
                                        <p:strVal val="visible"/>
                                      </p:to>
                                    </p:set>
                                    <p:anim calcmode="lin" valueType="num">
                                      <p:cBhvr additive="base">
                                        <p:cTn id="39" dur="500" fill="hold"/>
                                        <p:tgtEl>
                                          <p:spTgt spid="24"/>
                                        </p:tgtEl>
                                        <p:attrNameLst>
                                          <p:attrName>ppt_x</p:attrName>
                                        </p:attrNameLst>
                                      </p:cBhvr>
                                      <p:tavLst>
                                        <p:tav tm="0">
                                          <p:val>
                                            <p:strVal val="0-#ppt_w/2"/>
                                          </p:val>
                                        </p:tav>
                                        <p:tav tm="100000">
                                          <p:val>
                                            <p:strVal val="#ppt_x"/>
                                          </p:val>
                                        </p:tav>
                                      </p:tavLst>
                                    </p:anim>
                                    <p:anim calcmode="lin" valueType="num">
                                      <p:cBhvr additive="base">
                                        <p:cTn id="40" dur="500" fill="hold"/>
                                        <p:tgtEl>
                                          <p:spTgt spid="24"/>
                                        </p:tgtEl>
                                        <p:attrNameLst>
                                          <p:attrName>ppt_y</p:attrName>
                                        </p:attrNameLst>
                                      </p:cBhvr>
                                      <p:tavLst>
                                        <p:tav tm="0">
                                          <p:val>
                                            <p:strVal val="1+#ppt_h/2"/>
                                          </p:val>
                                        </p:tav>
                                        <p:tav tm="100000">
                                          <p:val>
                                            <p:strVal val="#ppt_y"/>
                                          </p:val>
                                        </p:tav>
                                      </p:tavLst>
                                    </p:anim>
                                  </p:childTnLst>
                                </p:cTn>
                              </p:par>
                              <p:par>
                                <p:cTn id="41" presetID="2" presetClass="entr" presetSubtype="12"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500" fill="hold"/>
                                        <p:tgtEl>
                                          <p:spTgt spid="18"/>
                                        </p:tgtEl>
                                        <p:attrNameLst>
                                          <p:attrName>ppt_x</p:attrName>
                                        </p:attrNameLst>
                                      </p:cBhvr>
                                      <p:tavLst>
                                        <p:tav tm="0">
                                          <p:val>
                                            <p:strVal val="0-#ppt_w/2"/>
                                          </p:val>
                                        </p:tav>
                                        <p:tav tm="100000">
                                          <p:val>
                                            <p:strVal val="#ppt_x"/>
                                          </p:val>
                                        </p:tav>
                                      </p:tavLst>
                                    </p:anim>
                                    <p:anim calcmode="lin" valueType="num">
                                      <p:cBhvr additive="base">
                                        <p:cTn id="44" dur="500" fill="hold"/>
                                        <p:tgtEl>
                                          <p:spTgt spid="18"/>
                                        </p:tgtEl>
                                        <p:attrNameLst>
                                          <p:attrName>ppt_y</p:attrName>
                                        </p:attrNameLst>
                                      </p:cBhvr>
                                      <p:tavLst>
                                        <p:tav tm="0">
                                          <p:val>
                                            <p:strVal val="1+#ppt_h/2"/>
                                          </p:val>
                                        </p:tav>
                                        <p:tav tm="100000">
                                          <p:val>
                                            <p:strVal val="#ppt_y"/>
                                          </p:val>
                                        </p:tav>
                                      </p:tavLst>
                                    </p:anim>
                                  </p:childTnLst>
                                </p:cTn>
                              </p:par>
                              <p:par>
                                <p:cTn id="45" presetID="2" presetClass="exit" presetSubtype="4" fill="hold" nodeType="withEffect">
                                  <p:stCondLst>
                                    <p:cond delay="0"/>
                                  </p:stCondLst>
                                  <p:childTnLst>
                                    <p:anim calcmode="lin" valueType="num">
                                      <p:cBhvr additive="base">
                                        <p:cTn id="46" dur="500"/>
                                        <p:tgtEl>
                                          <p:spTgt spid="20"/>
                                        </p:tgtEl>
                                        <p:attrNameLst>
                                          <p:attrName>ppt_x</p:attrName>
                                        </p:attrNameLst>
                                      </p:cBhvr>
                                      <p:tavLst>
                                        <p:tav tm="0">
                                          <p:val>
                                            <p:strVal val="ppt_x"/>
                                          </p:val>
                                        </p:tav>
                                        <p:tav tm="100000">
                                          <p:val>
                                            <p:strVal val="ppt_x"/>
                                          </p:val>
                                        </p:tav>
                                      </p:tavLst>
                                    </p:anim>
                                    <p:anim calcmode="lin" valueType="num">
                                      <p:cBhvr additive="base">
                                        <p:cTn id="47" dur="500"/>
                                        <p:tgtEl>
                                          <p:spTgt spid="20"/>
                                        </p:tgtEl>
                                        <p:attrNameLst>
                                          <p:attrName>ppt_y</p:attrName>
                                        </p:attrNameLst>
                                      </p:cBhvr>
                                      <p:tavLst>
                                        <p:tav tm="0">
                                          <p:val>
                                            <p:strVal val="ppt_y"/>
                                          </p:val>
                                        </p:tav>
                                        <p:tav tm="100000">
                                          <p:val>
                                            <p:strVal val="1+ppt_h/2"/>
                                          </p:val>
                                        </p:tav>
                                      </p:tavLst>
                                    </p:anim>
                                    <p:set>
                                      <p:cBhvr>
                                        <p:cTn id="48" dur="1" fill="hold">
                                          <p:stCondLst>
                                            <p:cond delay="4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2"/>
                  </p:tgtEl>
                </p:cond>
              </p:nextCondLst>
            </p:seq>
            <p:seq concurrent="1" nextAc="seek">
              <p:cTn id="49" restart="whenNotActive" fill="hold" evtFilter="cancelBubble" nodeType="interactiveSeq">
                <p:stCondLst>
                  <p:cond evt="onClick" delay="0">
                    <p:tgtEl>
                      <p:spTgt spid="23"/>
                    </p:tgtEl>
                  </p:cond>
                </p:stCondLst>
                <p:endSync evt="end" delay="0">
                  <p:rtn val="all"/>
                </p:endSync>
                <p:childTnLst>
                  <p:par>
                    <p:cTn id="50" fill="hold">
                      <p:stCondLst>
                        <p:cond delay="0"/>
                      </p:stCondLst>
                      <p:childTnLst>
                        <p:par>
                          <p:cTn id="51" fill="hold">
                            <p:stCondLst>
                              <p:cond delay="0"/>
                            </p:stCondLst>
                            <p:childTnLst>
                              <p:par>
                                <p:cTn id="52" presetID="1" presetClass="exit" presetSubtype="0" fill="hold" grpId="1" nodeType="withEffect">
                                  <p:stCondLst>
                                    <p:cond delay="0"/>
                                  </p:stCondLst>
                                  <p:childTnLst>
                                    <p:set>
                                      <p:cBhvr>
                                        <p:cTn id="53" dur="1" fill="hold">
                                          <p:stCondLst>
                                            <p:cond delay="0"/>
                                          </p:stCondLst>
                                        </p:cTn>
                                        <p:tgtEl>
                                          <p:spTgt spid="23"/>
                                        </p:tgtEl>
                                        <p:attrNameLst>
                                          <p:attrName>style.visibility</p:attrName>
                                        </p:attrNameLst>
                                      </p:cBhvr>
                                      <p:to>
                                        <p:strVal val="hidden"/>
                                      </p:to>
                                    </p:set>
                                  </p:childTnLst>
                                </p:cTn>
                              </p:par>
                              <p:par>
                                <p:cTn id="54" presetID="1" presetClass="entr" presetSubtype="0" fill="hold" grpId="0" nodeType="withEffect">
                                  <p:stCondLst>
                                    <p:cond delay="0"/>
                                  </p:stCondLst>
                                  <p:childTnLst>
                                    <p:set>
                                      <p:cBhvr>
                                        <p:cTn id="55" dur="1" fill="hold">
                                          <p:stCondLst>
                                            <p:cond delay="0"/>
                                          </p:stCondLst>
                                        </p:cTn>
                                        <p:tgtEl>
                                          <p:spTgt spid="22"/>
                                        </p:tgtEl>
                                        <p:attrNameLst>
                                          <p:attrName>style.visibility</p:attrName>
                                        </p:attrNameLst>
                                      </p:cBhvr>
                                      <p:to>
                                        <p:strVal val="visible"/>
                                      </p:to>
                                    </p:set>
                                  </p:childTnLst>
                                </p:cTn>
                              </p:par>
                              <p:par>
                                <p:cTn id="56" presetID="2" presetClass="exit" presetSubtype="12" fill="hold" grpId="1" nodeType="withEffect">
                                  <p:stCondLst>
                                    <p:cond delay="0"/>
                                  </p:stCondLst>
                                  <p:childTnLst>
                                    <p:anim calcmode="lin" valueType="num">
                                      <p:cBhvr additive="base">
                                        <p:cTn id="57" dur="500"/>
                                        <p:tgtEl>
                                          <p:spTgt spid="24"/>
                                        </p:tgtEl>
                                        <p:attrNameLst>
                                          <p:attrName>ppt_x</p:attrName>
                                        </p:attrNameLst>
                                      </p:cBhvr>
                                      <p:tavLst>
                                        <p:tav tm="0">
                                          <p:val>
                                            <p:strVal val="ppt_x"/>
                                          </p:val>
                                        </p:tav>
                                        <p:tav tm="100000">
                                          <p:val>
                                            <p:strVal val="0-ppt_w/2"/>
                                          </p:val>
                                        </p:tav>
                                      </p:tavLst>
                                    </p:anim>
                                    <p:anim calcmode="lin" valueType="num">
                                      <p:cBhvr additive="base">
                                        <p:cTn id="58" dur="500"/>
                                        <p:tgtEl>
                                          <p:spTgt spid="24"/>
                                        </p:tgtEl>
                                        <p:attrNameLst>
                                          <p:attrName>ppt_y</p:attrName>
                                        </p:attrNameLst>
                                      </p:cBhvr>
                                      <p:tavLst>
                                        <p:tav tm="0">
                                          <p:val>
                                            <p:strVal val="ppt_y"/>
                                          </p:val>
                                        </p:tav>
                                        <p:tav tm="100000">
                                          <p:val>
                                            <p:strVal val="1+ppt_h/2"/>
                                          </p:val>
                                        </p:tav>
                                      </p:tavLst>
                                    </p:anim>
                                    <p:set>
                                      <p:cBhvr>
                                        <p:cTn id="59" dur="1" fill="hold">
                                          <p:stCondLst>
                                            <p:cond delay="499"/>
                                          </p:stCondLst>
                                        </p:cTn>
                                        <p:tgtEl>
                                          <p:spTgt spid="24"/>
                                        </p:tgtEl>
                                        <p:attrNameLst>
                                          <p:attrName>style.visibility</p:attrName>
                                        </p:attrNameLst>
                                      </p:cBhvr>
                                      <p:to>
                                        <p:strVal val="hidden"/>
                                      </p:to>
                                    </p:set>
                                  </p:childTnLst>
                                </p:cTn>
                              </p:par>
                              <p:par>
                                <p:cTn id="60" presetID="2" presetClass="exit" presetSubtype="12" fill="hold" nodeType="withEffect">
                                  <p:stCondLst>
                                    <p:cond delay="0"/>
                                  </p:stCondLst>
                                  <p:childTnLst>
                                    <p:anim calcmode="lin" valueType="num">
                                      <p:cBhvr additive="base">
                                        <p:cTn id="61" dur="500"/>
                                        <p:tgtEl>
                                          <p:spTgt spid="18"/>
                                        </p:tgtEl>
                                        <p:attrNameLst>
                                          <p:attrName>ppt_x</p:attrName>
                                        </p:attrNameLst>
                                      </p:cBhvr>
                                      <p:tavLst>
                                        <p:tav tm="0">
                                          <p:val>
                                            <p:strVal val="ppt_x"/>
                                          </p:val>
                                        </p:tav>
                                        <p:tav tm="100000">
                                          <p:val>
                                            <p:strVal val="0-ppt_w/2"/>
                                          </p:val>
                                        </p:tav>
                                      </p:tavLst>
                                    </p:anim>
                                    <p:anim calcmode="lin" valueType="num">
                                      <p:cBhvr additive="base">
                                        <p:cTn id="62" dur="500"/>
                                        <p:tgtEl>
                                          <p:spTgt spid="18"/>
                                        </p:tgtEl>
                                        <p:attrNameLst>
                                          <p:attrName>ppt_y</p:attrName>
                                        </p:attrNameLst>
                                      </p:cBhvr>
                                      <p:tavLst>
                                        <p:tav tm="0">
                                          <p:val>
                                            <p:strVal val="ppt_y"/>
                                          </p:val>
                                        </p:tav>
                                        <p:tav tm="100000">
                                          <p:val>
                                            <p:strVal val="1+ppt_h/2"/>
                                          </p:val>
                                        </p:tav>
                                      </p:tavLst>
                                    </p:anim>
                                    <p:set>
                                      <p:cBhvr>
                                        <p:cTn id="63" dur="1" fill="hold">
                                          <p:stCondLst>
                                            <p:cond delay="499"/>
                                          </p:stCondLst>
                                        </p:cTn>
                                        <p:tgtEl>
                                          <p:spTgt spid="18"/>
                                        </p:tgtEl>
                                        <p:attrNameLst>
                                          <p:attrName>style.visibility</p:attrName>
                                        </p:attrNameLst>
                                      </p:cBhvr>
                                      <p:to>
                                        <p:strVal val="hidden"/>
                                      </p:to>
                                    </p:set>
                                  </p:childTnLst>
                                </p:cTn>
                              </p:par>
                              <p:par>
                                <p:cTn id="64" presetID="2" presetClass="entr" presetSubtype="12" fill="hold"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500" fill="hold"/>
                                        <p:tgtEl>
                                          <p:spTgt spid="20"/>
                                        </p:tgtEl>
                                        <p:attrNameLst>
                                          <p:attrName>ppt_x</p:attrName>
                                        </p:attrNameLst>
                                      </p:cBhvr>
                                      <p:tavLst>
                                        <p:tav tm="0">
                                          <p:val>
                                            <p:strVal val="0-#ppt_w/2"/>
                                          </p:val>
                                        </p:tav>
                                        <p:tav tm="100000">
                                          <p:val>
                                            <p:strVal val="#ppt_x"/>
                                          </p:val>
                                        </p:tav>
                                      </p:tavLst>
                                    </p:anim>
                                    <p:anim calcmode="lin" valueType="num">
                                      <p:cBhvr additive="base">
                                        <p:cTn id="67"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23"/>
                  </p:tgtEl>
                </p:cond>
              </p:nextCondLst>
            </p:seq>
          </p:childTnLst>
        </p:cTn>
      </p:par>
    </p:tnLst>
    <p:bldLst>
      <p:bldP spid="13" grpId="0"/>
      <p:bldP spid="14" grpId="0"/>
      <p:bldP spid="15" grpId="0"/>
      <p:bldP spid="22" grpId="0"/>
      <p:bldP spid="22" grpId="1"/>
      <p:bldP spid="23" grpId="0"/>
      <p:bldP spid="23" grpId="1"/>
      <p:bldP spid="24" grpId="0"/>
      <p:bldP spid="24" grpId="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250825" y="188913"/>
            <a:ext cx="8642350"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932150" y="1340769"/>
            <a:ext cx="7456274" cy="792087"/>
          </a:xfrm>
        </p:spPr>
        <p:txBody>
          <a:bodyPr rtlCol="1">
            <a:noAutofit/>
          </a:bodyPr>
          <a:lstStyle/>
          <a:p>
            <a:pPr algn="r" fontAlgn="auto">
              <a:lnSpc>
                <a:spcPts val="3000"/>
              </a:lnSpc>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האם מחצלת העשויה מקנים או קש ראויה לשמש כסכך?</a:t>
            </a:r>
          </a:p>
        </p:txBody>
      </p:sp>
      <p:sp>
        <p:nvSpPr>
          <p:cNvPr id="11" name="Text Box 4">
            <a:hlinkClick r:id="" action="ppaction://hlinkshowjump?jump=nextslide"/>
          </p:cNvPr>
          <p:cNvSpPr txBox="1">
            <a:spLocks noChangeArrowheads="1"/>
          </p:cNvSpPr>
          <p:nvPr/>
        </p:nvSpPr>
        <p:spPr bwMode="auto">
          <a:xfrm>
            <a:off x="458788" y="2540295"/>
            <a:ext cx="8002588" cy="888705"/>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אם עשו אותה לשכיבה - פסולה, כדין כלים 	שמקבלים טומאה. אם נעשתה לסכך - כשרה.</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3. שימוש במחצלת לסכך</a:t>
            </a:r>
          </a:p>
        </p:txBody>
      </p:sp>
      <p:sp>
        <p:nvSpPr>
          <p:cNvPr id="13" name="Text Box 4"/>
          <p:cNvSpPr txBox="1">
            <a:spLocks noChangeArrowheads="1"/>
          </p:cNvSpPr>
          <p:nvPr/>
        </p:nvSpPr>
        <p:spPr bwMode="auto">
          <a:xfrm>
            <a:off x="4644008" y="3573016"/>
            <a:ext cx="3803080"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כשרה בכל מקרה.</a:t>
            </a:r>
          </a:p>
        </p:txBody>
      </p:sp>
      <p:sp>
        <p:nvSpPr>
          <p:cNvPr id="14" name="Text Box 4"/>
          <p:cNvSpPr txBox="1">
            <a:spLocks noChangeArrowheads="1"/>
          </p:cNvSpPr>
          <p:nvPr/>
        </p:nvSpPr>
        <p:spPr bwMode="auto">
          <a:xfrm>
            <a:off x="4740188" y="4293096"/>
            <a:ext cx="3706899"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פסולה בכל מקרה.</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TextBox 17"/>
          <p:cNvSpPr txBox="1"/>
          <p:nvPr/>
        </p:nvSpPr>
        <p:spPr>
          <a:xfrm>
            <a:off x="3131840" y="5229200"/>
            <a:ext cx="3024336" cy="584775"/>
          </a:xfrm>
          <a:prstGeom prst="rect">
            <a:avLst/>
          </a:prstGeom>
          <a:noFill/>
        </p:spPr>
        <p:txBody>
          <a:bodyPr rtlCol="1">
            <a:spAutoFit/>
          </a:bodyPr>
          <a:lstStyle/>
          <a:p>
            <a:pPr algn="ctr">
              <a:defRPr/>
            </a:pPr>
            <a:r>
              <a:rPr lang="he-IL" sz="3200" b="1" spc="30" dirty="0">
                <a:ln>
                  <a:solidFill>
                    <a:srgbClr val="7C3838"/>
                  </a:solidFill>
                </a:ln>
                <a:solidFill>
                  <a:srgbClr val="9D1E05"/>
                </a:solidFill>
                <a:effectLst>
                  <a:glow rad="38100">
                    <a:srgbClr val="FEE6F7">
                      <a:alpha val="18000"/>
                    </a:srgbClr>
                  </a:glow>
                </a:effectLst>
                <a:latin typeface="David" pitchFamily="34" charset="-79"/>
                <a:cs typeface="David" pitchFamily="34" charset="-79"/>
              </a:rPr>
              <a:t>טעות, נסה שנית.</a:t>
            </a:r>
          </a:p>
        </p:txBody>
      </p:sp>
    </p:spTree>
    <p:extLst>
      <p:ext uri="{BB962C8B-B14F-4D97-AF65-F5344CB8AC3E}">
        <p14:creationId xmlns:p14="http://schemas.microsoft.com/office/powerpoint/2010/main" val="880245301"/>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16" presetClass="emph" presetSubtype="0" fill="hold" grpId="0" nodeType="withEffect">
                                  <p:stCondLst>
                                    <p:cond delay="0"/>
                                  </p:stCondLst>
                                  <p:iterate type="lt">
                                    <p:tmPct val="4000"/>
                                  </p:iterate>
                                  <p:childTnLst>
                                    <p:set>
                                      <p:cBhvr override="childStyle">
                                        <p:cTn id="6" dur="500" fill="hold"/>
                                        <p:tgtEl>
                                          <p:spTgt spid="13"/>
                                        </p:tgtEl>
                                        <p:attrNameLst>
                                          <p:attrName>style.color</p:attrName>
                                        </p:attrNameLst>
                                      </p:cBhvr>
                                      <p:to>
                                        <p:clrVal>
                                          <a:srgbClr val="938953"/>
                                        </p:clrVal>
                                      </p:to>
                                    </p:set>
                                    <p:set>
                                      <p:cBhvr>
                                        <p:cTn id="7" dur="500" fill="hold"/>
                                        <p:tgtEl>
                                          <p:spTgt spid="13"/>
                                        </p:tgtEl>
                                        <p:attrNameLst>
                                          <p:attrName>fillcolor</p:attrName>
                                        </p:attrNameLst>
                                      </p:cBhvr>
                                      <p:to>
                                        <p:clrVal>
                                          <a:srgbClr val="938953"/>
                                        </p:clrVal>
                                      </p:to>
                                    </p:set>
                                    <p:set>
                                      <p:cBhvr>
                                        <p:cTn id="8" dur="500" fill="hold"/>
                                        <p:tgtEl>
                                          <p:spTgt spid="13"/>
                                        </p:tgtEl>
                                        <p:attrNameLst>
                                          <p:attrName>fill.type</p:attrName>
                                        </p:attrNameLst>
                                      </p:cBhvr>
                                      <p:to>
                                        <p:strVal val="solid"/>
                                      </p:to>
                                    </p:set>
                                  </p:childTnLst>
                                </p:cTn>
                              </p:par>
                              <p:par>
                                <p:cTn id="9" presetID="47"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anim calcmode="lin" valueType="num">
                                      <p:cBhvr>
                                        <p:cTn id="12" dur="500" fill="hold"/>
                                        <p:tgtEl>
                                          <p:spTgt spid="18"/>
                                        </p:tgtEl>
                                        <p:attrNameLst>
                                          <p:attrName>ppt_x</p:attrName>
                                        </p:attrNameLst>
                                      </p:cBhvr>
                                      <p:tavLst>
                                        <p:tav tm="0">
                                          <p:val>
                                            <p:strVal val="#ppt_x"/>
                                          </p:val>
                                        </p:tav>
                                        <p:tav tm="100000">
                                          <p:val>
                                            <p:strVal val="#ppt_x"/>
                                          </p:val>
                                        </p:tav>
                                      </p:tavLst>
                                    </p:anim>
                                    <p:anim calcmode="lin" valueType="num">
                                      <p:cBhvr>
                                        <p:cTn id="13"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3"/>
                  </p:tgtEl>
                </p:cond>
              </p:nextCondLst>
            </p:seq>
            <p:seq concurrent="1" nextAc="seek">
              <p:cTn id="14" restart="whenNotActive" fill="hold" evtFilter="cancelBubble" nodeType="interactiveSeq">
                <p:stCondLst>
                  <p:cond evt="onClick" delay="0">
                    <p:tgtEl>
                      <p:spTgt spid="14"/>
                    </p:tgtEl>
                  </p:cond>
                </p:stCondLst>
                <p:endSync evt="end" delay="0">
                  <p:rtn val="all"/>
                </p:endSync>
                <p:childTnLst>
                  <p:par>
                    <p:cTn id="15" fill="hold">
                      <p:stCondLst>
                        <p:cond delay="0"/>
                      </p:stCondLst>
                      <p:childTnLst>
                        <p:par>
                          <p:cTn id="16" fill="hold">
                            <p:stCondLst>
                              <p:cond delay="0"/>
                            </p:stCondLst>
                            <p:childTnLst>
                              <p:par>
                                <p:cTn id="17" presetID="16" presetClass="emph" presetSubtype="0" fill="hold" grpId="0" nodeType="withEffect">
                                  <p:stCondLst>
                                    <p:cond delay="0"/>
                                  </p:stCondLst>
                                  <p:iterate type="lt">
                                    <p:tmPct val="4000"/>
                                  </p:iterate>
                                  <p:childTnLst>
                                    <p:set>
                                      <p:cBhvr override="childStyle">
                                        <p:cTn id="18" dur="500" fill="hold"/>
                                        <p:tgtEl>
                                          <p:spTgt spid="14"/>
                                        </p:tgtEl>
                                        <p:attrNameLst>
                                          <p:attrName>style.color</p:attrName>
                                        </p:attrNameLst>
                                      </p:cBhvr>
                                      <p:to>
                                        <p:clrVal>
                                          <a:srgbClr val="938953"/>
                                        </p:clrVal>
                                      </p:to>
                                    </p:set>
                                    <p:set>
                                      <p:cBhvr>
                                        <p:cTn id="19" dur="500" fill="hold"/>
                                        <p:tgtEl>
                                          <p:spTgt spid="14"/>
                                        </p:tgtEl>
                                        <p:attrNameLst>
                                          <p:attrName>fillcolor</p:attrName>
                                        </p:attrNameLst>
                                      </p:cBhvr>
                                      <p:to>
                                        <p:clrVal>
                                          <a:srgbClr val="938953"/>
                                        </p:clrVal>
                                      </p:to>
                                    </p:set>
                                    <p:set>
                                      <p:cBhvr>
                                        <p:cTn id="20" dur="500" fill="hold"/>
                                        <p:tgtEl>
                                          <p:spTgt spid="14"/>
                                        </p:tgtEl>
                                        <p:attrNameLst>
                                          <p:attrName>fill.type</p:attrName>
                                        </p:attrNameLst>
                                      </p:cBhvr>
                                      <p:to>
                                        <p:strVal val="solid"/>
                                      </p:to>
                                    </p:set>
                                  </p:childTnLst>
                                </p:cTn>
                              </p:par>
                              <p:par>
                                <p:cTn id="21" presetID="47" presetClass="entr" presetSubtype="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anim calcmode="lin" valueType="num">
                                      <p:cBhvr>
                                        <p:cTn id="24" dur="500" fill="hold"/>
                                        <p:tgtEl>
                                          <p:spTgt spid="18"/>
                                        </p:tgtEl>
                                        <p:attrNameLst>
                                          <p:attrName>ppt_x</p:attrName>
                                        </p:attrNameLst>
                                      </p:cBhvr>
                                      <p:tavLst>
                                        <p:tav tm="0">
                                          <p:val>
                                            <p:strVal val="#ppt_x"/>
                                          </p:val>
                                        </p:tav>
                                        <p:tav tm="100000">
                                          <p:val>
                                            <p:strVal val="#ppt_x"/>
                                          </p:val>
                                        </p:tav>
                                      </p:tavLst>
                                    </p:anim>
                                    <p:anim calcmode="lin" valueType="num">
                                      <p:cBhvr>
                                        <p:cTn id="25"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4"/>
                  </p:tgtEl>
                </p:cond>
              </p:nextCondLst>
            </p:seq>
          </p:childTnLst>
        </p:cTn>
      </p:par>
    </p:tnLst>
    <p:bldLst>
      <p:bldP spid="13" grpId="0"/>
      <p:bldP spid="14" grpId="0"/>
      <p:bldP spid="18"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250825" y="188913"/>
            <a:ext cx="8642350"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932150" y="1340769"/>
            <a:ext cx="7456274" cy="792087"/>
          </a:xfrm>
        </p:spPr>
        <p:txBody>
          <a:bodyPr rtlCol="1">
            <a:noAutofit/>
          </a:bodyPr>
          <a:lstStyle/>
          <a:p>
            <a:pPr algn="r" fontAlgn="auto">
              <a:lnSpc>
                <a:spcPts val="3000"/>
              </a:lnSpc>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האם מחצלת העשויה מקנים או קש ראויה לשמש כסכך?</a:t>
            </a:r>
          </a:p>
        </p:txBody>
      </p:sp>
      <p:sp>
        <p:nvSpPr>
          <p:cNvPr id="11" name="Text Box 4"/>
          <p:cNvSpPr txBox="1">
            <a:spLocks noChangeArrowheads="1"/>
          </p:cNvSpPr>
          <p:nvPr/>
        </p:nvSpPr>
        <p:spPr bwMode="auto">
          <a:xfrm>
            <a:off x="458788" y="2540295"/>
            <a:ext cx="8002588" cy="888705"/>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א.	אם עשו אותה לשכיבה - פסולה, כדין כלים 	שמקבלים טומאה. אם נעשתה לסכך - כשרה.</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3. שימוש במחצלת לסכך</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TextBox 14"/>
          <p:cNvSpPr txBox="1"/>
          <p:nvPr/>
        </p:nvSpPr>
        <p:spPr>
          <a:xfrm>
            <a:off x="2231740" y="5013176"/>
            <a:ext cx="5040560" cy="584775"/>
          </a:xfrm>
          <a:prstGeom prst="rect">
            <a:avLst/>
          </a:prstGeom>
          <a:noFill/>
        </p:spPr>
        <p:txBody>
          <a:bodyPr wrap="square" rtlCol="1">
            <a:spAutoFit/>
          </a:bodyPr>
          <a:lstStyle/>
          <a:p>
            <a:pPr algn="ctr" fontAlgn="base">
              <a:spcBef>
                <a:spcPct val="0"/>
              </a:spcBef>
              <a:spcAft>
                <a:spcPct val="0"/>
              </a:spcAft>
            </a:pPr>
            <a:r>
              <a:rPr lang="he-IL" sz="3200" b="1" spc="20" dirty="0">
                <a:ln>
                  <a:solidFill>
                    <a:srgbClr val="F79646">
                      <a:lumMod val="50000"/>
                      <a:alpha val="76000"/>
                    </a:srgbClr>
                  </a:solidFill>
                </a:ln>
                <a:solidFill>
                  <a:srgbClr val="F8A83E"/>
                </a:solidFill>
                <a:latin typeface="David" pitchFamily="34" charset="-79"/>
                <a:ea typeface="+mj-ea"/>
                <a:cs typeface="David" pitchFamily="34" charset="-79"/>
              </a:rPr>
              <a:t>תשובה נכונה! יישר כוחך!</a:t>
            </a:r>
          </a:p>
        </p:txBody>
      </p:sp>
      <p:grpSp>
        <p:nvGrpSpPr>
          <p:cNvPr id="16" name="קבוצה 15"/>
          <p:cNvGrpSpPr/>
          <p:nvPr/>
        </p:nvGrpSpPr>
        <p:grpSpPr>
          <a:xfrm>
            <a:off x="3325215" y="5515818"/>
            <a:ext cx="2481263" cy="1225550"/>
            <a:chOff x="3330575" y="2816225"/>
            <a:chExt cx="2481263" cy="1225550"/>
          </a:xfrm>
        </p:grpSpPr>
        <p:pic>
          <p:nvPicPr>
            <p:cNvPr id="17" name="Picture 2">
              <a:hlinkClick r:id="" action="ppaction://hlinkshowjump?jump=nextslid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30575" y="2816225"/>
              <a:ext cx="2481263"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a:hlinkClick r:id="" action="ppaction://hlinkshowjump?jump=nextslide"/>
            </p:cNvPr>
            <p:cNvSpPr txBox="1"/>
            <p:nvPr/>
          </p:nvSpPr>
          <p:spPr>
            <a:xfrm>
              <a:off x="3737755" y="3132257"/>
              <a:ext cx="1656184" cy="584775"/>
            </a:xfrm>
            <a:prstGeom prst="rect">
              <a:avLst/>
            </a:prstGeom>
            <a:noFill/>
          </p:spPr>
          <p:txBody>
            <a:bodyPr wrap="square" rtlCol="1">
              <a:spAutoFit/>
            </a:bodyPr>
            <a:lstStyle/>
            <a:p>
              <a:pPr algn="ctr" fontAlgn="base">
                <a:spcBef>
                  <a:spcPct val="0"/>
                </a:spcBef>
                <a:spcAft>
                  <a:spcPct val="0"/>
                </a:spcAft>
              </a:pPr>
              <a:r>
                <a:rPr lang="he-IL" sz="3200" b="1" spc="20" dirty="0">
                  <a:ln w="3175">
                    <a:solidFill>
                      <a:srgbClr val="7030A0">
                        <a:lumMod val="75000"/>
                      </a:srgbClr>
                    </a:solidFill>
                  </a:ln>
                  <a:solidFill>
                    <a:srgbClr val="000000"/>
                  </a:solidFill>
                  <a:latin typeface="David" pitchFamily="34" charset="-79"/>
                  <a:cs typeface="David" pitchFamily="34" charset="-79"/>
                </a:rPr>
                <a:t>המשך</a:t>
              </a:r>
              <a:endParaRPr lang="he-IL" sz="3200" dirty="0">
                <a:ln w="3175">
                  <a:solidFill>
                    <a:srgbClr val="7030A0">
                      <a:lumMod val="75000"/>
                    </a:srgbClr>
                  </a:solidFill>
                </a:ln>
                <a:solidFill>
                  <a:srgbClr val="000000"/>
                </a:solidFill>
                <a:latin typeface="Arial" charset="0"/>
              </a:endParaRPr>
            </a:p>
          </p:txBody>
        </p:sp>
      </p:grpSp>
      <p:sp>
        <p:nvSpPr>
          <p:cNvPr id="18" name="Text Box 4"/>
          <p:cNvSpPr txBox="1">
            <a:spLocks noChangeArrowheads="1"/>
          </p:cNvSpPr>
          <p:nvPr/>
        </p:nvSpPr>
        <p:spPr bwMode="auto">
          <a:xfrm>
            <a:off x="4644008" y="3573016"/>
            <a:ext cx="3803080"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כשרה בכל מקרה.</a:t>
            </a:r>
          </a:p>
        </p:txBody>
      </p:sp>
      <p:sp>
        <p:nvSpPr>
          <p:cNvPr id="20" name="Text Box 4"/>
          <p:cNvSpPr txBox="1">
            <a:spLocks noChangeArrowheads="1"/>
          </p:cNvSpPr>
          <p:nvPr/>
        </p:nvSpPr>
        <p:spPr bwMode="auto">
          <a:xfrm>
            <a:off x="4740188" y="4293096"/>
            <a:ext cx="3706899"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פסולה בכל מקרה.</a:t>
            </a:r>
          </a:p>
        </p:txBody>
      </p:sp>
    </p:spTree>
    <p:extLst>
      <p:ext uri="{BB962C8B-B14F-4D97-AF65-F5344CB8AC3E}">
        <p14:creationId xmlns:p14="http://schemas.microsoft.com/office/powerpoint/2010/main" val="3958750404"/>
      </p:ext>
    </p:extLst>
  </p:cSld>
  <p:clrMapOvr>
    <a:masterClrMapping/>
  </p:clrMapOvr>
  <p:transition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80" fill="hold">
                                          <p:stCondLst>
                                            <p:cond delay="0"/>
                                          </p:stCondLst>
                                        </p:cTn>
                                        <p:tgtEl>
                                          <p:spTgt spid="15"/>
                                        </p:tgtEl>
                                        <p:attrNameLst>
                                          <p:attrName>r</p:attrName>
                                        </p:attrNameLst>
                                      </p:cBhvr>
                                    </p:animRot>
                                    <p:animRot by="-240000">
                                      <p:cBhvr>
                                        <p:cTn id="7" dur="160" fill="hold">
                                          <p:stCondLst>
                                            <p:cond delay="160"/>
                                          </p:stCondLst>
                                        </p:cTn>
                                        <p:tgtEl>
                                          <p:spTgt spid="15"/>
                                        </p:tgtEl>
                                        <p:attrNameLst>
                                          <p:attrName>r</p:attrName>
                                        </p:attrNameLst>
                                      </p:cBhvr>
                                    </p:animRot>
                                    <p:animRot by="240000">
                                      <p:cBhvr>
                                        <p:cTn id="8" dur="160" fill="hold">
                                          <p:stCondLst>
                                            <p:cond delay="320"/>
                                          </p:stCondLst>
                                        </p:cTn>
                                        <p:tgtEl>
                                          <p:spTgt spid="15"/>
                                        </p:tgtEl>
                                        <p:attrNameLst>
                                          <p:attrName>r</p:attrName>
                                        </p:attrNameLst>
                                      </p:cBhvr>
                                    </p:animRot>
                                    <p:animRot by="-240000">
                                      <p:cBhvr>
                                        <p:cTn id="9" dur="160" fill="hold">
                                          <p:stCondLst>
                                            <p:cond delay="480"/>
                                          </p:stCondLst>
                                        </p:cTn>
                                        <p:tgtEl>
                                          <p:spTgt spid="15"/>
                                        </p:tgtEl>
                                        <p:attrNameLst>
                                          <p:attrName>r</p:attrName>
                                        </p:attrNameLst>
                                      </p:cBhvr>
                                    </p:animRot>
                                    <p:animRot by="120000">
                                      <p:cBhvr>
                                        <p:cTn id="10" dur="160" fill="hold">
                                          <p:stCondLst>
                                            <p:cond delay="640"/>
                                          </p:stCondLst>
                                        </p:cTn>
                                        <p:tgtEl>
                                          <p:spTgt spid="15"/>
                                        </p:tgtEl>
                                        <p:attrNameLst>
                                          <p:attrName>r</p:attrName>
                                        </p:attrNameLst>
                                      </p:cBhvr>
                                    </p:animRot>
                                  </p:childTnLst>
                                </p:cTn>
                              </p:par>
                              <p:par>
                                <p:cTn id="11" presetID="47" presetClass="entr" presetSubtype="0" fill="hold" nodeType="withEffect">
                                  <p:stCondLst>
                                    <p:cond delay="30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800"/>
                                        <p:tgtEl>
                                          <p:spTgt spid="16"/>
                                        </p:tgtEl>
                                      </p:cBhvr>
                                    </p:animEffect>
                                    <p:anim calcmode="lin" valueType="num">
                                      <p:cBhvr>
                                        <p:cTn id="14" dur="800" fill="hold"/>
                                        <p:tgtEl>
                                          <p:spTgt spid="16"/>
                                        </p:tgtEl>
                                        <p:attrNameLst>
                                          <p:attrName>ppt_x</p:attrName>
                                        </p:attrNameLst>
                                      </p:cBhvr>
                                      <p:tavLst>
                                        <p:tav tm="0">
                                          <p:val>
                                            <p:strVal val="#ppt_x"/>
                                          </p:val>
                                        </p:tav>
                                        <p:tav tm="100000">
                                          <p:val>
                                            <p:strVal val="#ppt_x"/>
                                          </p:val>
                                        </p:tav>
                                      </p:tavLst>
                                    </p:anim>
                                    <p:anim calcmode="lin" valueType="num">
                                      <p:cBhvr>
                                        <p:cTn id="15" dur="8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250825" y="188913"/>
            <a:ext cx="8642350"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251520" y="1412777"/>
            <a:ext cx="8439623" cy="792087"/>
          </a:xfrm>
        </p:spPr>
        <p:txBody>
          <a:bodyPr rtlCol="1">
            <a:noAutofit/>
          </a:bodyPr>
          <a:lstStyle/>
          <a:p>
            <a:pPr algn="r" fontAlgn="auto">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הסכך צריך להגן מהשמש, כך </a:t>
            </a:r>
            <a:r>
              <a:rPr lang="he-IL" sz="3200" b="1" spc="30" dirty="0" err="1">
                <a:ln w="12700">
                  <a:solidFill>
                    <a:srgbClr val="627A32"/>
                  </a:solidFill>
                </a:ln>
                <a:solidFill>
                  <a:srgbClr val="0070C0"/>
                </a:solidFill>
                <a:latin typeface="David" pitchFamily="34" charset="-79"/>
                <a:ea typeface="+mn-ea"/>
                <a:cs typeface="David" pitchFamily="34" charset="-79"/>
              </a:rPr>
              <a:t>שצילתה</a:t>
            </a:r>
            <a:r>
              <a:rPr lang="he-IL" sz="3200" b="1" spc="30" dirty="0">
                <a:ln w="12700">
                  <a:solidFill>
                    <a:srgbClr val="627A32"/>
                  </a:solidFill>
                </a:ln>
                <a:solidFill>
                  <a:srgbClr val="0070C0"/>
                </a:solidFill>
                <a:latin typeface="David" pitchFamily="34" charset="-79"/>
                <a:ea typeface="+mn-ea"/>
                <a:cs typeface="David" pitchFamily="34" charset="-79"/>
              </a:rPr>
              <a:t> של הסוכה תהיה מרובה מחמתה. היכן מודדים את כמות השמש שנכנסת לסוכה?</a:t>
            </a:r>
          </a:p>
        </p:txBody>
      </p:sp>
      <p:sp>
        <p:nvSpPr>
          <p:cNvPr id="11" name="Text Box 4"/>
          <p:cNvSpPr txBox="1">
            <a:spLocks noChangeArrowheads="1"/>
          </p:cNvSpPr>
          <p:nvPr/>
        </p:nvSpPr>
        <p:spPr bwMode="auto">
          <a:xfrm>
            <a:off x="251520" y="2663914"/>
            <a:ext cx="8439624"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צריך שברצפת הסוכה יהיה הצל מרובה מן השמש.</a:t>
            </a:r>
          </a:p>
        </p:txBody>
      </p:sp>
      <p:sp>
        <p:nvSpPr>
          <p:cNvPr id="12" name="TextBox 11"/>
          <p:cNvSpPr txBox="1"/>
          <p:nvPr/>
        </p:nvSpPr>
        <p:spPr>
          <a:xfrm>
            <a:off x="513745" y="332656"/>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4. </a:t>
            </a:r>
            <a:r>
              <a:rPr lang="he-IL" sz="4400" b="1" spc="20" dirty="0" err="1">
                <a:ln>
                  <a:solidFill>
                    <a:srgbClr val="9BBB59">
                      <a:lumMod val="50000"/>
                      <a:alpha val="80000"/>
                    </a:srgbClr>
                  </a:solidFill>
                </a:ln>
                <a:solidFill>
                  <a:srgbClr val="009231"/>
                </a:solidFill>
                <a:latin typeface="David" pitchFamily="34" charset="-79"/>
                <a:cs typeface="David" pitchFamily="34" charset="-79"/>
              </a:rPr>
              <a:t>צילתה</a:t>
            </a:r>
            <a:r>
              <a:rPr lang="he-IL" sz="4400" b="1" spc="20" dirty="0">
                <a:ln>
                  <a:solidFill>
                    <a:srgbClr val="9BBB59">
                      <a:lumMod val="50000"/>
                      <a:alpha val="80000"/>
                    </a:srgbClr>
                  </a:solidFill>
                </a:ln>
                <a:solidFill>
                  <a:srgbClr val="009231"/>
                </a:solidFill>
                <a:latin typeface="David" pitchFamily="34" charset="-79"/>
                <a:cs typeface="David" pitchFamily="34" charset="-79"/>
              </a:rPr>
              <a:t> מרובה מחמתה</a:t>
            </a:r>
          </a:p>
        </p:txBody>
      </p:sp>
      <p:sp>
        <p:nvSpPr>
          <p:cNvPr id="13" name="Text Box 4">
            <a:hlinkClick r:id="" action="ppaction://hlinkshowjump?jump=nextslide"/>
          </p:cNvPr>
          <p:cNvSpPr txBox="1">
            <a:spLocks noChangeArrowheads="1"/>
          </p:cNvSpPr>
          <p:nvPr/>
        </p:nvSpPr>
        <p:spPr bwMode="auto">
          <a:xfrm>
            <a:off x="251520" y="3332383"/>
            <a:ext cx="8424936"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די בכך שבמקום של הסכך יהיה הצל מרובה מן 	השמש.</a:t>
            </a:r>
          </a:p>
        </p:txBody>
      </p:sp>
      <p:sp>
        <p:nvSpPr>
          <p:cNvPr id="14" name="Text Box 4"/>
          <p:cNvSpPr txBox="1">
            <a:spLocks noChangeArrowheads="1"/>
          </p:cNvSpPr>
          <p:nvPr/>
        </p:nvSpPr>
        <p:spPr bwMode="auto">
          <a:xfrm>
            <a:off x="458787" y="4340495"/>
            <a:ext cx="8211867"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יש להקפיד שהצל יהיה מרובה מן השמש גם 	במקום הסכך וגם ברצפת הסוכה.</a:t>
            </a:r>
          </a:p>
        </p:txBody>
      </p:sp>
      <p:sp>
        <p:nvSpPr>
          <p:cNvPr id="18" name="TextBox 17"/>
          <p:cNvSpPr txBox="1"/>
          <p:nvPr/>
        </p:nvSpPr>
        <p:spPr>
          <a:xfrm>
            <a:off x="3131840" y="5364505"/>
            <a:ext cx="3024336" cy="584775"/>
          </a:xfrm>
          <a:prstGeom prst="rect">
            <a:avLst/>
          </a:prstGeom>
          <a:noFill/>
        </p:spPr>
        <p:txBody>
          <a:bodyPr rtlCol="1">
            <a:spAutoFit/>
          </a:bodyPr>
          <a:lstStyle/>
          <a:p>
            <a:pPr algn="ctr">
              <a:defRPr/>
            </a:pPr>
            <a:r>
              <a:rPr lang="he-IL" sz="3200" b="1" spc="30" dirty="0">
                <a:ln>
                  <a:solidFill>
                    <a:srgbClr val="7C3838"/>
                  </a:solidFill>
                </a:ln>
                <a:solidFill>
                  <a:srgbClr val="9D1E05"/>
                </a:solidFill>
                <a:effectLst>
                  <a:glow rad="38100">
                    <a:srgbClr val="FEE6F7">
                      <a:alpha val="18000"/>
                    </a:srgbClr>
                  </a:glow>
                </a:effectLst>
                <a:latin typeface="David" pitchFamily="34" charset="-79"/>
                <a:cs typeface="David" pitchFamily="34" charset="-79"/>
              </a:rPr>
              <a:t>טעות, נסה שנית.</a:t>
            </a:r>
          </a:p>
        </p:txBody>
      </p:sp>
      <p:pic>
        <p:nvPicPr>
          <p:cNvPr id="4" name="תמונה 3">
            <a:extLst>
              <a:ext uri="{FF2B5EF4-FFF2-40B4-BE49-F238E27FC236}">
                <a16:creationId xmlns:a16="http://schemas.microsoft.com/office/drawing/2014/main" id="{4A22CF8A-7C89-4717-9934-CA03545F41F1}"/>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108520" y="4797152"/>
            <a:ext cx="2718297" cy="2063351"/>
          </a:xfrm>
          <a:prstGeom prst="rect">
            <a:avLst/>
          </a:prstGeom>
        </p:spPr>
      </p:pic>
    </p:spTree>
    <p:extLst>
      <p:ext uri="{BB962C8B-B14F-4D97-AF65-F5344CB8AC3E}">
        <p14:creationId xmlns:p14="http://schemas.microsoft.com/office/powerpoint/2010/main" val="2873728795"/>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6" presetClass="emph" presetSubtype="0" fill="hold" grpId="0" nodeType="withEffect">
                                  <p:stCondLst>
                                    <p:cond delay="0"/>
                                  </p:stCondLst>
                                  <p:iterate type="lt">
                                    <p:tmPct val="4000"/>
                                  </p:iterate>
                                  <p:childTnLst>
                                    <p:set>
                                      <p:cBhvr override="childStyle">
                                        <p:cTn id="6" dur="500" fill="hold"/>
                                        <p:tgtEl>
                                          <p:spTgt spid="11"/>
                                        </p:tgtEl>
                                        <p:attrNameLst>
                                          <p:attrName>style.color</p:attrName>
                                        </p:attrNameLst>
                                      </p:cBhvr>
                                      <p:to>
                                        <p:clrVal>
                                          <a:srgbClr val="938953"/>
                                        </p:clrVal>
                                      </p:to>
                                    </p:set>
                                    <p:set>
                                      <p:cBhvr>
                                        <p:cTn id="7" dur="500" fill="hold"/>
                                        <p:tgtEl>
                                          <p:spTgt spid="11"/>
                                        </p:tgtEl>
                                        <p:attrNameLst>
                                          <p:attrName>fillcolor</p:attrName>
                                        </p:attrNameLst>
                                      </p:cBhvr>
                                      <p:to>
                                        <p:clrVal>
                                          <a:srgbClr val="938953"/>
                                        </p:clrVal>
                                      </p:to>
                                    </p:set>
                                    <p:set>
                                      <p:cBhvr>
                                        <p:cTn id="8" dur="500" fill="hold"/>
                                        <p:tgtEl>
                                          <p:spTgt spid="11"/>
                                        </p:tgtEl>
                                        <p:attrNameLst>
                                          <p:attrName>fill.type</p:attrName>
                                        </p:attrNameLst>
                                      </p:cBhvr>
                                      <p:to>
                                        <p:strVal val="solid"/>
                                      </p:to>
                                    </p:set>
                                  </p:childTnLst>
                                </p:cTn>
                              </p:par>
                              <p:par>
                                <p:cTn id="9" presetID="47"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anim calcmode="lin" valueType="num">
                                      <p:cBhvr>
                                        <p:cTn id="12" dur="500" fill="hold"/>
                                        <p:tgtEl>
                                          <p:spTgt spid="18"/>
                                        </p:tgtEl>
                                        <p:attrNameLst>
                                          <p:attrName>ppt_x</p:attrName>
                                        </p:attrNameLst>
                                      </p:cBhvr>
                                      <p:tavLst>
                                        <p:tav tm="0">
                                          <p:val>
                                            <p:strVal val="#ppt_x"/>
                                          </p:val>
                                        </p:tav>
                                        <p:tav tm="100000">
                                          <p:val>
                                            <p:strVal val="#ppt_x"/>
                                          </p:val>
                                        </p:tav>
                                      </p:tavLst>
                                    </p:anim>
                                    <p:anim calcmode="lin" valueType="num">
                                      <p:cBhvr>
                                        <p:cTn id="13"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1"/>
                  </p:tgtEl>
                </p:cond>
              </p:nextCondLst>
            </p:seq>
            <p:seq concurrent="1" nextAc="seek">
              <p:cTn id="14" restart="whenNotActive" fill="hold" evtFilter="cancelBubble" nodeType="interactiveSeq">
                <p:stCondLst>
                  <p:cond evt="onClick" delay="0">
                    <p:tgtEl>
                      <p:spTgt spid="14"/>
                    </p:tgtEl>
                  </p:cond>
                </p:stCondLst>
                <p:endSync evt="end" delay="0">
                  <p:rtn val="all"/>
                </p:endSync>
                <p:childTnLst>
                  <p:par>
                    <p:cTn id="15" fill="hold">
                      <p:stCondLst>
                        <p:cond delay="0"/>
                      </p:stCondLst>
                      <p:childTnLst>
                        <p:par>
                          <p:cTn id="16" fill="hold">
                            <p:stCondLst>
                              <p:cond delay="0"/>
                            </p:stCondLst>
                            <p:childTnLst>
                              <p:par>
                                <p:cTn id="17" presetID="16" presetClass="emph" presetSubtype="0" fill="hold" grpId="0" nodeType="withEffect">
                                  <p:stCondLst>
                                    <p:cond delay="0"/>
                                  </p:stCondLst>
                                  <p:iterate type="lt">
                                    <p:tmPct val="4000"/>
                                  </p:iterate>
                                  <p:childTnLst>
                                    <p:set>
                                      <p:cBhvr override="childStyle">
                                        <p:cTn id="18" dur="500" fill="hold"/>
                                        <p:tgtEl>
                                          <p:spTgt spid="14"/>
                                        </p:tgtEl>
                                        <p:attrNameLst>
                                          <p:attrName>style.color</p:attrName>
                                        </p:attrNameLst>
                                      </p:cBhvr>
                                      <p:to>
                                        <p:clrVal>
                                          <a:srgbClr val="938953"/>
                                        </p:clrVal>
                                      </p:to>
                                    </p:set>
                                    <p:set>
                                      <p:cBhvr>
                                        <p:cTn id="19" dur="500" fill="hold"/>
                                        <p:tgtEl>
                                          <p:spTgt spid="14"/>
                                        </p:tgtEl>
                                        <p:attrNameLst>
                                          <p:attrName>fillcolor</p:attrName>
                                        </p:attrNameLst>
                                      </p:cBhvr>
                                      <p:to>
                                        <p:clrVal>
                                          <a:srgbClr val="938953"/>
                                        </p:clrVal>
                                      </p:to>
                                    </p:set>
                                    <p:set>
                                      <p:cBhvr>
                                        <p:cTn id="20" dur="500" fill="hold"/>
                                        <p:tgtEl>
                                          <p:spTgt spid="14"/>
                                        </p:tgtEl>
                                        <p:attrNameLst>
                                          <p:attrName>fill.type</p:attrName>
                                        </p:attrNameLst>
                                      </p:cBhvr>
                                      <p:to>
                                        <p:strVal val="solid"/>
                                      </p:to>
                                    </p:set>
                                  </p:childTnLst>
                                </p:cTn>
                              </p:par>
                              <p:par>
                                <p:cTn id="21" presetID="47" presetClass="entr" presetSubtype="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anim calcmode="lin" valueType="num">
                                      <p:cBhvr>
                                        <p:cTn id="24" dur="500" fill="hold"/>
                                        <p:tgtEl>
                                          <p:spTgt spid="18"/>
                                        </p:tgtEl>
                                        <p:attrNameLst>
                                          <p:attrName>ppt_x</p:attrName>
                                        </p:attrNameLst>
                                      </p:cBhvr>
                                      <p:tavLst>
                                        <p:tav tm="0">
                                          <p:val>
                                            <p:strVal val="#ppt_x"/>
                                          </p:val>
                                        </p:tav>
                                        <p:tav tm="100000">
                                          <p:val>
                                            <p:strVal val="#ppt_x"/>
                                          </p:val>
                                        </p:tav>
                                      </p:tavLst>
                                    </p:anim>
                                    <p:anim calcmode="lin" valueType="num">
                                      <p:cBhvr>
                                        <p:cTn id="25"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4"/>
                  </p:tgtEl>
                </p:cond>
              </p:nextCondLst>
            </p:seq>
          </p:childTnLst>
        </p:cTn>
      </p:par>
    </p:tnLst>
    <p:bldLst>
      <p:bldP spid="11" grpId="0"/>
      <p:bldP spid="14" grpId="0"/>
      <p:bldP spid="18"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250825" y="188913"/>
            <a:ext cx="8642350"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251520" y="1412777"/>
            <a:ext cx="8439623" cy="792087"/>
          </a:xfrm>
        </p:spPr>
        <p:txBody>
          <a:bodyPr rtlCol="1">
            <a:noAutofit/>
          </a:bodyPr>
          <a:lstStyle/>
          <a:p>
            <a:pPr algn="r" fontAlgn="auto">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הסכך צריך להגן מהשמש, כך </a:t>
            </a:r>
            <a:r>
              <a:rPr lang="he-IL" sz="3200" b="1" spc="30" dirty="0" err="1">
                <a:ln w="12700">
                  <a:solidFill>
                    <a:srgbClr val="627A32"/>
                  </a:solidFill>
                </a:ln>
                <a:solidFill>
                  <a:srgbClr val="0070C0"/>
                </a:solidFill>
                <a:latin typeface="David" pitchFamily="34" charset="-79"/>
                <a:ea typeface="+mn-ea"/>
                <a:cs typeface="David" pitchFamily="34" charset="-79"/>
              </a:rPr>
              <a:t>שצילתה</a:t>
            </a:r>
            <a:r>
              <a:rPr lang="he-IL" sz="3200" b="1" spc="30" dirty="0">
                <a:ln w="12700">
                  <a:solidFill>
                    <a:srgbClr val="627A32"/>
                  </a:solidFill>
                </a:ln>
                <a:solidFill>
                  <a:srgbClr val="0070C0"/>
                </a:solidFill>
                <a:latin typeface="David" pitchFamily="34" charset="-79"/>
                <a:ea typeface="+mn-ea"/>
                <a:cs typeface="David" pitchFamily="34" charset="-79"/>
              </a:rPr>
              <a:t> של הסוכה תהיה מרובה מחמתה. היכן מודדים את כמות השמש שנכנסת לסוכה?</a:t>
            </a:r>
          </a:p>
        </p:txBody>
      </p:sp>
      <p:sp>
        <p:nvSpPr>
          <p:cNvPr id="11" name="Text Box 4"/>
          <p:cNvSpPr txBox="1">
            <a:spLocks noChangeArrowheads="1"/>
          </p:cNvSpPr>
          <p:nvPr/>
        </p:nvSpPr>
        <p:spPr bwMode="auto">
          <a:xfrm>
            <a:off x="251520" y="2663914"/>
            <a:ext cx="8439624"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צריך שברצפת הסוכה יהיה הצל מרובה מן השמש.</a:t>
            </a:r>
          </a:p>
        </p:txBody>
      </p:sp>
      <p:sp>
        <p:nvSpPr>
          <p:cNvPr id="12" name="TextBox 11"/>
          <p:cNvSpPr txBox="1"/>
          <p:nvPr/>
        </p:nvSpPr>
        <p:spPr>
          <a:xfrm>
            <a:off x="513745" y="332656"/>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4. </a:t>
            </a:r>
            <a:r>
              <a:rPr lang="he-IL" sz="4400" b="1" spc="20" dirty="0" err="1">
                <a:ln>
                  <a:solidFill>
                    <a:srgbClr val="9BBB59">
                      <a:lumMod val="50000"/>
                      <a:alpha val="80000"/>
                    </a:srgbClr>
                  </a:solidFill>
                </a:ln>
                <a:solidFill>
                  <a:srgbClr val="009231"/>
                </a:solidFill>
                <a:latin typeface="David" pitchFamily="34" charset="-79"/>
                <a:cs typeface="David" pitchFamily="34" charset="-79"/>
              </a:rPr>
              <a:t>צילתה</a:t>
            </a:r>
            <a:r>
              <a:rPr lang="he-IL" sz="4400" b="1" spc="20" dirty="0">
                <a:ln>
                  <a:solidFill>
                    <a:srgbClr val="9BBB59">
                      <a:lumMod val="50000"/>
                      <a:alpha val="80000"/>
                    </a:srgbClr>
                  </a:solidFill>
                </a:ln>
                <a:solidFill>
                  <a:srgbClr val="009231"/>
                </a:solidFill>
                <a:latin typeface="David" pitchFamily="34" charset="-79"/>
                <a:cs typeface="David" pitchFamily="34" charset="-79"/>
              </a:rPr>
              <a:t> מרובה מחמתה</a:t>
            </a:r>
          </a:p>
        </p:txBody>
      </p:sp>
      <p:sp>
        <p:nvSpPr>
          <p:cNvPr id="13" name="Text Box 4"/>
          <p:cNvSpPr txBox="1">
            <a:spLocks noChangeArrowheads="1"/>
          </p:cNvSpPr>
          <p:nvPr/>
        </p:nvSpPr>
        <p:spPr bwMode="auto">
          <a:xfrm>
            <a:off x="251520" y="3332383"/>
            <a:ext cx="8424936"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ב.	די בכך שבמקום של הסכך יהיה הצל מרובה מן 	השמש.</a:t>
            </a:r>
          </a:p>
        </p:txBody>
      </p:sp>
      <p:sp>
        <p:nvSpPr>
          <p:cNvPr id="14" name="Text Box 4"/>
          <p:cNvSpPr txBox="1">
            <a:spLocks noChangeArrowheads="1"/>
          </p:cNvSpPr>
          <p:nvPr/>
        </p:nvSpPr>
        <p:spPr bwMode="auto">
          <a:xfrm>
            <a:off x="458787" y="4340495"/>
            <a:ext cx="8211867"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יש להקפיד שהצל יהיה מרובה מן השמש גם 	במקום הסכך וגם ברצפת הסוכה.</a:t>
            </a:r>
          </a:p>
        </p:txBody>
      </p:sp>
      <p:sp>
        <p:nvSpPr>
          <p:cNvPr id="15" name="TextBox 14"/>
          <p:cNvSpPr txBox="1"/>
          <p:nvPr/>
        </p:nvSpPr>
        <p:spPr>
          <a:xfrm>
            <a:off x="2231740" y="5085184"/>
            <a:ext cx="5040560" cy="584775"/>
          </a:xfrm>
          <a:prstGeom prst="rect">
            <a:avLst/>
          </a:prstGeom>
          <a:noFill/>
        </p:spPr>
        <p:txBody>
          <a:bodyPr wrap="square" rtlCol="1">
            <a:spAutoFit/>
          </a:bodyPr>
          <a:lstStyle/>
          <a:p>
            <a:pPr algn="ctr" fontAlgn="base">
              <a:spcBef>
                <a:spcPct val="0"/>
              </a:spcBef>
              <a:spcAft>
                <a:spcPct val="0"/>
              </a:spcAft>
            </a:pPr>
            <a:r>
              <a:rPr lang="he-IL" sz="3200" b="1" spc="20" dirty="0">
                <a:ln>
                  <a:solidFill>
                    <a:srgbClr val="F79646">
                      <a:lumMod val="50000"/>
                      <a:alpha val="76000"/>
                    </a:srgbClr>
                  </a:solidFill>
                </a:ln>
                <a:solidFill>
                  <a:srgbClr val="F8A83E"/>
                </a:solidFill>
                <a:latin typeface="David" pitchFamily="34" charset="-79"/>
                <a:ea typeface="+mj-ea"/>
                <a:cs typeface="David" pitchFamily="34" charset="-79"/>
              </a:rPr>
              <a:t>תשובה נכונה! יישר כוחך!</a:t>
            </a:r>
          </a:p>
        </p:txBody>
      </p:sp>
      <p:grpSp>
        <p:nvGrpSpPr>
          <p:cNvPr id="16" name="קבוצה 15"/>
          <p:cNvGrpSpPr/>
          <p:nvPr/>
        </p:nvGrpSpPr>
        <p:grpSpPr>
          <a:xfrm>
            <a:off x="3325215" y="5515818"/>
            <a:ext cx="2481263" cy="1225550"/>
            <a:chOff x="3330575" y="2816225"/>
            <a:chExt cx="2481263" cy="1225550"/>
          </a:xfrm>
        </p:grpSpPr>
        <p:pic>
          <p:nvPicPr>
            <p:cNvPr id="17" name="Picture 2">
              <a:hlinkClick r:id="" action="ppaction://hlinkshowjump?jump=nextslid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30575" y="2816225"/>
              <a:ext cx="2481263"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a:hlinkClick r:id="" action="ppaction://hlinkshowjump?jump=nextslide"/>
            </p:cNvPr>
            <p:cNvSpPr txBox="1"/>
            <p:nvPr/>
          </p:nvSpPr>
          <p:spPr>
            <a:xfrm>
              <a:off x="3737755" y="3132257"/>
              <a:ext cx="1656184" cy="584775"/>
            </a:xfrm>
            <a:prstGeom prst="rect">
              <a:avLst/>
            </a:prstGeom>
            <a:noFill/>
          </p:spPr>
          <p:txBody>
            <a:bodyPr wrap="square" rtlCol="1">
              <a:spAutoFit/>
            </a:bodyPr>
            <a:lstStyle/>
            <a:p>
              <a:pPr algn="ctr" fontAlgn="base">
                <a:spcBef>
                  <a:spcPct val="0"/>
                </a:spcBef>
                <a:spcAft>
                  <a:spcPct val="0"/>
                </a:spcAft>
              </a:pPr>
              <a:r>
                <a:rPr lang="he-IL" sz="3200" b="1" spc="20" dirty="0">
                  <a:ln w="3175">
                    <a:solidFill>
                      <a:srgbClr val="7030A0">
                        <a:lumMod val="75000"/>
                      </a:srgbClr>
                    </a:solidFill>
                  </a:ln>
                  <a:solidFill>
                    <a:srgbClr val="000000"/>
                  </a:solidFill>
                  <a:latin typeface="David" pitchFamily="34" charset="-79"/>
                  <a:cs typeface="David" pitchFamily="34" charset="-79"/>
                </a:rPr>
                <a:t>המשך</a:t>
              </a:r>
              <a:endParaRPr lang="he-IL" sz="3200" dirty="0">
                <a:ln w="3175">
                  <a:solidFill>
                    <a:srgbClr val="7030A0">
                      <a:lumMod val="75000"/>
                    </a:srgbClr>
                  </a:solidFill>
                </a:ln>
                <a:solidFill>
                  <a:srgbClr val="000000"/>
                </a:solidFill>
                <a:latin typeface="Arial" charset="0"/>
              </a:endParaRPr>
            </a:p>
          </p:txBody>
        </p:sp>
      </p:grpSp>
      <p:pic>
        <p:nvPicPr>
          <p:cNvPr id="18" name="תמונה 17">
            <a:extLst>
              <a:ext uri="{FF2B5EF4-FFF2-40B4-BE49-F238E27FC236}">
                <a16:creationId xmlns:a16="http://schemas.microsoft.com/office/drawing/2014/main" id="{460E4968-F6B1-4EA5-B5F7-CD29720C05B2}"/>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108520" y="4797152"/>
            <a:ext cx="2718297" cy="2063351"/>
          </a:xfrm>
          <a:prstGeom prst="rect">
            <a:avLst/>
          </a:prstGeom>
        </p:spPr>
      </p:pic>
    </p:spTree>
    <p:extLst>
      <p:ext uri="{BB962C8B-B14F-4D97-AF65-F5344CB8AC3E}">
        <p14:creationId xmlns:p14="http://schemas.microsoft.com/office/powerpoint/2010/main" val="2384511548"/>
      </p:ext>
    </p:extLst>
  </p:cSld>
  <p:clrMapOvr>
    <a:masterClrMapping/>
  </p:clrMapOvr>
  <p:transition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80" fill="hold">
                                          <p:stCondLst>
                                            <p:cond delay="0"/>
                                          </p:stCondLst>
                                        </p:cTn>
                                        <p:tgtEl>
                                          <p:spTgt spid="15"/>
                                        </p:tgtEl>
                                        <p:attrNameLst>
                                          <p:attrName>r</p:attrName>
                                        </p:attrNameLst>
                                      </p:cBhvr>
                                    </p:animRot>
                                    <p:animRot by="-240000">
                                      <p:cBhvr>
                                        <p:cTn id="7" dur="160" fill="hold">
                                          <p:stCondLst>
                                            <p:cond delay="160"/>
                                          </p:stCondLst>
                                        </p:cTn>
                                        <p:tgtEl>
                                          <p:spTgt spid="15"/>
                                        </p:tgtEl>
                                        <p:attrNameLst>
                                          <p:attrName>r</p:attrName>
                                        </p:attrNameLst>
                                      </p:cBhvr>
                                    </p:animRot>
                                    <p:animRot by="240000">
                                      <p:cBhvr>
                                        <p:cTn id="8" dur="160" fill="hold">
                                          <p:stCondLst>
                                            <p:cond delay="320"/>
                                          </p:stCondLst>
                                        </p:cTn>
                                        <p:tgtEl>
                                          <p:spTgt spid="15"/>
                                        </p:tgtEl>
                                        <p:attrNameLst>
                                          <p:attrName>r</p:attrName>
                                        </p:attrNameLst>
                                      </p:cBhvr>
                                    </p:animRot>
                                    <p:animRot by="-240000">
                                      <p:cBhvr>
                                        <p:cTn id="9" dur="160" fill="hold">
                                          <p:stCondLst>
                                            <p:cond delay="480"/>
                                          </p:stCondLst>
                                        </p:cTn>
                                        <p:tgtEl>
                                          <p:spTgt spid="15"/>
                                        </p:tgtEl>
                                        <p:attrNameLst>
                                          <p:attrName>r</p:attrName>
                                        </p:attrNameLst>
                                      </p:cBhvr>
                                    </p:animRot>
                                    <p:animRot by="120000">
                                      <p:cBhvr>
                                        <p:cTn id="10" dur="160" fill="hold">
                                          <p:stCondLst>
                                            <p:cond delay="640"/>
                                          </p:stCondLst>
                                        </p:cTn>
                                        <p:tgtEl>
                                          <p:spTgt spid="15"/>
                                        </p:tgtEl>
                                        <p:attrNameLst>
                                          <p:attrName>r</p:attrName>
                                        </p:attrNameLst>
                                      </p:cBhvr>
                                    </p:animRot>
                                  </p:childTnLst>
                                </p:cTn>
                              </p:par>
                              <p:par>
                                <p:cTn id="11" presetID="47" presetClass="entr" presetSubtype="0" fill="hold" nodeType="withEffect">
                                  <p:stCondLst>
                                    <p:cond delay="30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800"/>
                                        <p:tgtEl>
                                          <p:spTgt spid="16"/>
                                        </p:tgtEl>
                                      </p:cBhvr>
                                    </p:animEffect>
                                    <p:anim calcmode="lin" valueType="num">
                                      <p:cBhvr>
                                        <p:cTn id="14" dur="800" fill="hold"/>
                                        <p:tgtEl>
                                          <p:spTgt spid="16"/>
                                        </p:tgtEl>
                                        <p:attrNameLst>
                                          <p:attrName>ppt_x</p:attrName>
                                        </p:attrNameLst>
                                      </p:cBhvr>
                                      <p:tavLst>
                                        <p:tav tm="0">
                                          <p:val>
                                            <p:strVal val="#ppt_x"/>
                                          </p:val>
                                        </p:tav>
                                        <p:tav tm="100000">
                                          <p:val>
                                            <p:strVal val="#ppt_x"/>
                                          </p:val>
                                        </p:tav>
                                      </p:tavLst>
                                    </p:anim>
                                    <p:anim calcmode="lin" valueType="num">
                                      <p:cBhvr>
                                        <p:cTn id="15" dur="8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640"/>
            <a:ext cx="8784976" cy="6480448"/>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467544" y="1268761"/>
            <a:ext cx="8324331" cy="792087"/>
          </a:xfrm>
        </p:spPr>
        <p:txBody>
          <a:bodyPr rtlCol="1">
            <a:noAutofit/>
          </a:bodyPr>
          <a:lstStyle/>
          <a:p>
            <a:pPr algn="r" fontAlgn="auto">
              <a:lnSpc>
                <a:spcPts val="3440"/>
              </a:lnSpc>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מה הדין של סוכה שבחלק משעות היום חמתה מרובה מצילתה, ובחלק מהשעות </a:t>
            </a:r>
            <a:r>
              <a:rPr lang="he-IL" sz="3200" b="1" spc="30" dirty="0" err="1">
                <a:ln w="12700">
                  <a:solidFill>
                    <a:srgbClr val="627A32"/>
                  </a:solidFill>
                </a:ln>
                <a:solidFill>
                  <a:srgbClr val="0070C0"/>
                </a:solidFill>
                <a:latin typeface="David" pitchFamily="34" charset="-79"/>
                <a:ea typeface="+mn-ea"/>
                <a:cs typeface="David" pitchFamily="34" charset="-79"/>
              </a:rPr>
              <a:t>צילתה</a:t>
            </a:r>
            <a:r>
              <a:rPr lang="he-IL" sz="3200" b="1" spc="30" dirty="0">
                <a:ln w="12700">
                  <a:solidFill>
                    <a:srgbClr val="627A32"/>
                  </a:solidFill>
                </a:ln>
                <a:solidFill>
                  <a:srgbClr val="0070C0"/>
                </a:solidFill>
                <a:latin typeface="David" pitchFamily="34" charset="-79"/>
                <a:ea typeface="+mn-ea"/>
                <a:cs typeface="David" pitchFamily="34" charset="-79"/>
              </a:rPr>
              <a:t> מרובה מחמתה?</a:t>
            </a:r>
          </a:p>
        </p:txBody>
      </p:sp>
      <p:sp>
        <p:nvSpPr>
          <p:cNvPr id="11" name="Text Box 4"/>
          <p:cNvSpPr txBox="1">
            <a:spLocks noChangeArrowheads="1"/>
          </p:cNvSpPr>
          <p:nvPr/>
        </p:nvSpPr>
        <p:spPr bwMode="auto">
          <a:xfrm>
            <a:off x="458788" y="2396279"/>
            <a:ext cx="8002588" cy="888705"/>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הסוכה פסולה, משום שיש צורך שבכל שעות 	היום תהיה חמתה מרובה מצילתה.</a:t>
            </a:r>
          </a:p>
        </p:txBody>
      </p:sp>
      <p:sp>
        <p:nvSpPr>
          <p:cNvPr id="12" name="TextBox 11"/>
          <p:cNvSpPr txBox="1"/>
          <p:nvPr/>
        </p:nvSpPr>
        <p:spPr>
          <a:xfrm>
            <a:off x="107504" y="355303"/>
            <a:ext cx="8928992" cy="584775"/>
          </a:xfrm>
          <a:prstGeom prst="rect">
            <a:avLst/>
          </a:prstGeom>
          <a:noFill/>
        </p:spPr>
        <p:txBody>
          <a:bodyPr wrap="square" rtlCol="1">
            <a:spAutoFit/>
          </a:bodyPr>
          <a:lstStyle/>
          <a:p>
            <a:pPr algn="ctr">
              <a:defRPr/>
            </a:pPr>
            <a:r>
              <a:rPr lang="he-IL" sz="3200" b="1" spc="20" dirty="0">
                <a:ln>
                  <a:solidFill>
                    <a:srgbClr val="9BBB59">
                      <a:lumMod val="50000"/>
                      <a:alpha val="80000"/>
                    </a:srgbClr>
                  </a:solidFill>
                </a:ln>
                <a:solidFill>
                  <a:srgbClr val="009231"/>
                </a:solidFill>
                <a:latin typeface="David" pitchFamily="34" charset="-79"/>
                <a:cs typeface="David" pitchFamily="34" charset="-79"/>
              </a:rPr>
              <a:t>5. סוכה </a:t>
            </a:r>
            <a:r>
              <a:rPr lang="he-IL" sz="3200" b="1" spc="20" dirty="0" err="1">
                <a:ln>
                  <a:solidFill>
                    <a:srgbClr val="9BBB59">
                      <a:lumMod val="50000"/>
                      <a:alpha val="80000"/>
                    </a:srgbClr>
                  </a:solidFill>
                </a:ln>
                <a:solidFill>
                  <a:srgbClr val="009231"/>
                </a:solidFill>
                <a:latin typeface="David" pitchFamily="34" charset="-79"/>
                <a:cs typeface="David" pitchFamily="34" charset="-79"/>
              </a:rPr>
              <a:t>שצילתה</a:t>
            </a:r>
            <a:r>
              <a:rPr lang="he-IL" sz="3200" b="1" spc="20" dirty="0">
                <a:ln>
                  <a:solidFill>
                    <a:srgbClr val="9BBB59">
                      <a:lumMod val="50000"/>
                      <a:alpha val="80000"/>
                    </a:srgbClr>
                  </a:solidFill>
                </a:ln>
                <a:solidFill>
                  <a:srgbClr val="009231"/>
                </a:solidFill>
                <a:latin typeface="David" pitchFamily="34" charset="-79"/>
                <a:cs typeface="David" pitchFamily="34" charset="-79"/>
              </a:rPr>
              <a:t> מרובה מחמתה</a:t>
            </a:r>
            <a:r>
              <a:rPr lang="en-US" sz="3200" b="1" spc="20" dirty="0">
                <a:ln>
                  <a:solidFill>
                    <a:srgbClr val="9BBB59">
                      <a:lumMod val="50000"/>
                      <a:alpha val="80000"/>
                    </a:srgbClr>
                  </a:solidFill>
                </a:ln>
                <a:solidFill>
                  <a:srgbClr val="009231"/>
                </a:solidFill>
                <a:latin typeface="David" pitchFamily="34" charset="-79"/>
                <a:cs typeface="David" pitchFamily="34" charset="-79"/>
              </a:rPr>
              <a:t> </a:t>
            </a:r>
            <a:r>
              <a:rPr lang="he-IL" sz="3200" b="1" spc="20" dirty="0">
                <a:ln>
                  <a:solidFill>
                    <a:srgbClr val="9BBB59">
                      <a:lumMod val="50000"/>
                      <a:alpha val="80000"/>
                    </a:srgbClr>
                  </a:solidFill>
                </a:ln>
                <a:solidFill>
                  <a:srgbClr val="009231"/>
                </a:solidFill>
                <a:latin typeface="David" pitchFamily="34" charset="-79"/>
                <a:cs typeface="David" pitchFamily="34" charset="-79"/>
              </a:rPr>
              <a:t>רק בחלק משעות היום</a:t>
            </a:r>
          </a:p>
        </p:txBody>
      </p:sp>
      <p:sp>
        <p:nvSpPr>
          <p:cNvPr id="13" name="Text Box 4"/>
          <p:cNvSpPr txBox="1">
            <a:spLocks noChangeArrowheads="1"/>
          </p:cNvSpPr>
          <p:nvPr/>
        </p:nvSpPr>
        <p:spPr bwMode="auto">
          <a:xfrm>
            <a:off x="251520" y="3332383"/>
            <a:ext cx="8195568"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באותן שעות </a:t>
            </a:r>
            <a:r>
              <a:rPr lang="he-IL" sz="3200" b="1" spc="30" dirty="0" err="1">
                <a:ln>
                  <a:solidFill>
                    <a:srgbClr val="6A0236">
                      <a:alpha val="60000"/>
                    </a:srgbClr>
                  </a:solidFill>
                </a:ln>
                <a:solidFill>
                  <a:srgbClr val="BA3854"/>
                </a:solidFill>
                <a:latin typeface="David" pitchFamily="34" charset="-79"/>
                <a:cs typeface="David" pitchFamily="34" charset="-79"/>
              </a:rPr>
              <a:t>שצילתה</a:t>
            </a:r>
            <a:r>
              <a:rPr lang="he-IL" sz="3200" b="1" spc="30" dirty="0">
                <a:ln>
                  <a:solidFill>
                    <a:srgbClr val="6A0236">
                      <a:alpha val="60000"/>
                    </a:srgbClr>
                  </a:solidFill>
                </a:ln>
                <a:solidFill>
                  <a:srgbClr val="BA3854"/>
                </a:solidFill>
                <a:latin typeface="David" pitchFamily="34" charset="-79"/>
                <a:cs typeface="David" pitchFamily="34" charset="-79"/>
              </a:rPr>
              <a:t> מרובה מחמתה הסוכה 	כשרה.</a:t>
            </a:r>
          </a:p>
        </p:txBody>
      </p:sp>
      <p:sp>
        <p:nvSpPr>
          <p:cNvPr id="14" name="Text Box 4">
            <a:hlinkClick r:id="" action="ppaction://hlinkshowjump?jump=nextslide"/>
          </p:cNvPr>
          <p:cNvSpPr txBox="1">
            <a:spLocks noChangeArrowheads="1"/>
          </p:cNvSpPr>
          <p:nvPr/>
        </p:nvSpPr>
        <p:spPr bwMode="auto">
          <a:xfrm>
            <a:off x="458788" y="4243806"/>
            <a:ext cx="7988300" cy="1273426"/>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מצב הסכך בצהרים הוא הקובע, </a:t>
            </a:r>
            <a:r>
              <a:rPr lang="en-US" sz="3200" b="1" spc="30" dirty="0">
                <a:ln>
                  <a:solidFill>
                    <a:srgbClr val="6A0236">
                      <a:alpha val="60000"/>
                    </a:srgbClr>
                  </a:solidFill>
                </a:ln>
                <a:solidFill>
                  <a:srgbClr val="BA3854"/>
                </a:solidFill>
                <a:latin typeface="David" pitchFamily="34" charset="-79"/>
                <a:cs typeface="David" pitchFamily="34" charset="-79"/>
              </a:rPr>
              <a:t>	</a:t>
            </a:r>
            <a:r>
              <a:rPr lang="he-IL" sz="3200" b="1" spc="30" dirty="0">
                <a:ln>
                  <a:solidFill>
                    <a:srgbClr val="6A0236">
                      <a:alpha val="60000"/>
                    </a:srgbClr>
                  </a:solidFill>
                </a:ln>
                <a:solidFill>
                  <a:srgbClr val="BA3854"/>
                </a:solidFill>
                <a:latin typeface="David" pitchFamily="34" charset="-79"/>
                <a:cs typeface="David" pitchFamily="34" charset="-79"/>
              </a:rPr>
              <a:t>ואם באותה 	שעה </a:t>
            </a:r>
            <a:r>
              <a:rPr lang="he-IL" sz="3200" b="1" spc="30" dirty="0" err="1">
                <a:ln>
                  <a:solidFill>
                    <a:srgbClr val="6A0236">
                      <a:alpha val="60000"/>
                    </a:srgbClr>
                  </a:solidFill>
                </a:ln>
                <a:solidFill>
                  <a:srgbClr val="BA3854"/>
                </a:solidFill>
                <a:latin typeface="David" pitchFamily="34" charset="-79"/>
                <a:cs typeface="David" pitchFamily="34" charset="-79"/>
              </a:rPr>
              <a:t>צילתה</a:t>
            </a:r>
            <a:r>
              <a:rPr lang="he-IL" sz="3200" b="1" spc="30" dirty="0">
                <a:ln>
                  <a:solidFill>
                    <a:srgbClr val="6A0236">
                      <a:alpha val="60000"/>
                    </a:srgbClr>
                  </a:solidFill>
                </a:ln>
                <a:solidFill>
                  <a:srgbClr val="BA3854"/>
                </a:solidFill>
                <a:latin typeface="David" pitchFamily="34" charset="-79"/>
                <a:cs typeface="David" pitchFamily="34" charset="-79"/>
              </a:rPr>
              <a:t> מרובה מחמתה - הסוכה כשרה </a:t>
            </a:r>
          </a:p>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	בכל היום. </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TextBox 17"/>
          <p:cNvSpPr txBox="1"/>
          <p:nvPr/>
        </p:nvSpPr>
        <p:spPr>
          <a:xfrm>
            <a:off x="3131840" y="5517232"/>
            <a:ext cx="3024336" cy="584775"/>
          </a:xfrm>
          <a:prstGeom prst="rect">
            <a:avLst/>
          </a:prstGeom>
          <a:noFill/>
        </p:spPr>
        <p:txBody>
          <a:bodyPr rtlCol="1">
            <a:spAutoFit/>
          </a:bodyPr>
          <a:lstStyle/>
          <a:p>
            <a:pPr algn="ctr">
              <a:defRPr/>
            </a:pPr>
            <a:r>
              <a:rPr lang="he-IL" sz="3200" b="1" spc="30" dirty="0">
                <a:ln>
                  <a:solidFill>
                    <a:srgbClr val="7C3838"/>
                  </a:solidFill>
                </a:ln>
                <a:solidFill>
                  <a:srgbClr val="9D1E05"/>
                </a:solidFill>
                <a:effectLst>
                  <a:glow rad="38100">
                    <a:srgbClr val="FEE6F7">
                      <a:alpha val="18000"/>
                    </a:srgbClr>
                  </a:glow>
                </a:effectLst>
                <a:latin typeface="David" pitchFamily="34" charset="-79"/>
                <a:cs typeface="David" pitchFamily="34" charset="-79"/>
              </a:rPr>
              <a:t>טעות, נסה שנית.</a:t>
            </a:r>
          </a:p>
        </p:txBody>
      </p:sp>
    </p:spTree>
    <p:extLst>
      <p:ext uri="{BB962C8B-B14F-4D97-AF65-F5344CB8AC3E}">
        <p14:creationId xmlns:p14="http://schemas.microsoft.com/office/powerpoint/2010/main" val="599375804"/>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6" presetClass="emph" presetSubtype="0" fill="hold" grpId="0" nodeType="withEffect">
                                  <p:stCondLst>
                                    <p:cond delay="0"/>
                                  </p:stCondLst>
                                  <p:iterate type="lt">
                                    <p:tmPct val="4000"/>
                                  </p:iterate>
                                  <p:childTnLst>
                                    <p:set>
                                      <p:cBhvr override="childStyle">
                                        <p:cTn id="6" dur="500" fill="hold"/>
                                        <p:tgtEl>
                                          <p:spTgt spid="11"/>
                                        </p:tgtEl>
                                        <p:attrNameLst>
                                          <p:attrName>style.color</p:attrName>
                                        </p:attrNameLst>
                                      </p:cBhvr>
                                      <p:to>
                                        <p:clrVal>
                                          <a:srgbClr val="938953"/>
                                        </p:clrVal>
                                      </p:to>
                                    </p:set>
                                    <p:set>
                                      <p:cBhvr>
                                        <p:cTn id="7" dur="500" fill="hold"/>
                                        <p:tgtEl>
                                          <p:spTgt spid="11"/>
                                        </p:tgtEl>
                                        <p:attrNameLst>
                                          <p:attrName>fillcolor</p:attrName>
                                        </p:attrNameLst>
                                      </p:cBhvr>
                                      <p:to>
                                        <p:clrVal>
                                          <a:srgbClr val="938953"/>
                                        </p:clrVal>
                                      </p:to>
                                    </p:set>
                                    <p:set>
                                      <p:cBhvr>
                                        <p:cTn id="8" dur="500" fill="hold"/>
                                        <p:tgtEl>
                                          <p:spTgt spid="11"/>
                                        </p:tgtEl>
                                        <p:attrNameLst>
                                          <p:attrName>fill.type</p:attrName>
                                        </p:attrNameLst>
                                      </p:cBhvr>
                                      <p:to>
                                        <p:strVal val="solid"/>
                                      </p:to>
                                    </p:set>
                                  </p:childTnLst>
                                </p:cTn>
                              </p:par>
                              <p:par>
                                <p:cTn id="9" presetID="47"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anim calcmode="lin" valueType="num">
                                      <p:cBhvr>
                                        <p:cTn id="12" dur="500" fill="hold"/>
                                        <p:tgtEl>
                                          <p:spTgt spid="18"/>
                                        </p:tgtEl>
                                        <p:attrNameLst>
                                          <p:attrName>ppt_x</p:attrName>
                                        </p:attrNameLst>
                                      </p:cBhvr>
                                      <p:tavLst>
                                        <p:tav tm="0">
                                          <p:val>
                                            <p:strVal val="#ppt_x"/>
                                          </p:val>
                                        </p:tav>
                                        <p:tav tm="100000">
                                          <p:val>
                                            <p:strVal val="#ppt_x"/>
                                          </p:val>
                                        </p:tav>
                                      </p:tavLst>
                                    </p:anim>
                                    <p:anim calcmode="lin" valueType="num">
                                      <p:cBhvr>
                                        <p:cTn id="13"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1"/>
                  </p:tgtEl>
                </p:cond>
              </p:nextCondLst>
            </p:seq>
            <p:seq concurrent="1" nextAc="seek">
              <p:cTn id="14" restart="whenNotActive" fill="hold" evtFilter="cancelBubble" nodeType="interactiveSeq">
                <p:stCondLst>
                  <p:cond evt="onClick" delay="0">
                    <p:tgtEl>
                      <p:spTgt spid="13"/>
                    </p:tgtEl>
                  </p:cond>
                </p:stCondLst>
                <p:endSync evt="end" delay="0">
                  <p:rtn val="all"/>
                </p:endSync>
                <p:childTnLst>
                  <p:par>
                    <p:cTn id="15" fill="hold">
                      <p:stCondLst>
                        <p:cond delay="0"/>
                      </p:stCondLst>
                      <p:childTnLst>
                        <p:par>
                          <p:cTn id="16" fill="hold">
                            <p:stCondLst>
                              <p:cond delay="0"/>
                            </p:stCondLst>
                            <p:childTnLst>
                              <p:par>
                                <p:cTn id="17" presetID="16" presetClass="emph" presetSubtype="0" fill="hold" grpId="0" nodeType="withEffect">
                                  <p:stCondLst>
                                    <p:cond delay="0"/>
                                  </p:stCondLst>
                                  <p:iterate type="lt">
                                    <p:tmPct val="4000"/>
                                  </p:iterate>
                                  <p:childTnLst>
                                    <p:set>
                                      <p:cBhvr override="childStyle">
                                        <p:cTn id="18" dur="500" fill="hold"/>
                                        <p:tgtEl>
                                          <p:spTgt spid="13"/>
                                        </p:tgtEl>
                                        <p:attrNameLst>
                                          <p:attrName>style.color</p:attrName>
                                        </p:attrNameLst>
                                      </p:cBhvr>
                                      <p:to>
                                        <p:clrVal>
                                          <a:srgbClr val="938953"/>
                                        </p:clrVal>
                                      </p:to>
                                    </p:set>
                                    <p:set>
                                      <p:cBhvr>
                                        <p:cTn id="19" dur="500" fill="hold"/>
                                        <p:tgtEl>
                                          <p:spTgt spid="13"/>
                                        </p:tgtEl>
                                        <p:attrNameLst>
                                          <p:attrName>fillcolor</p:attrName>
                                        </p:attrNameLst>
                                      </p:cBhvr>
                                      <p:to>
                                        <p:clrVal>
                                          <a:srgbClr val="938953"/>
                                        </p:clrVal>
                                      </p:to>
                                    </p:set>
                                    <p:set>
                                      <p:cBhvr>
                                        <p:cTn id="20" dur="500" fill="hold"/>
                                        <p:tgtEl>
                                          <p:spTgt spid="13"/>
                                        </p:tgtEl>
                                        <p:attrNameLst>
                                          <p:attrName>fill.type</p:attrName>
                                        </p:attrNameLst>
                                      </p:cBhvr>
                                      <p:to>
                                        <p:strVal val="solid"/>
                                      </p:to>
                                    </p:set>
                                  </p:childTnLst>
                                </p:cTn>
                              </p:par>
                              <p:par>
                                <p:cTn id="21" presetID="47" presetClass="entr" presetSubtype="0" fill="hold"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anim calcmode="lin" valueType="num">
                                      <p:cBhvr>
                                        <p:cTn id="24" dur="500" fill="hold"/>
                                        <p:tgtEl>
                                          <p:spTgt spid="18"/>
                                        </p:tgtEl>
                                        <p:attrNameLst>
                                          <p:attrName>ppt_x</p:attrName>
                                        </p:attrNameLst>
                                      </p:cBhvr>
                                      <p:tavLst>
                                        <p:tav tm="0">
                                          <p:val>
                                            <p:strVal val="#ppt_x"/>
                                          </p:val>
                                        </p:tav>
                                        <p:tav tm="100000">
                                          <p:val>
                                            <p:strVal val="#ppt_x"/>
                                          </p:val>
                                        </p:tav>
                                      </p:tavLst>
                                    </p:anim>
                                    <p:anim calcmode="lin" valueType="num">
                                      <p:cBhvr>
                                        <p:cTn id="25"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3"/>
                  </p:tgtEl>
                </p:cond>
              </p:nextCondLst>
            </p:seq>
          </p:childTnLst>
        </p:cTn>
      </p:par>
    </p:tnLst>
    <p:bldLst>
      <p:bldP spid="11" grpId="0"/>
      <p:bldP spid="13"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640"/>
            <a:ext cx="8784976" cy="6480448"/>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467544" y="1268761"/>
            <a:ext cx="8324331" cy="792087"/>
          </a:xfrm>
        </p:spPr>
        <p:txBody>
          <a:bodyPr rtlCol="1">
            <a:noAutofit/>
          </a:bodyPr>
          <a:lstStyle/>
          <a:p>
            <a:pPr algn="r" fontAlgn="auto">
              <a:lnSpc>
                <a:spcPts val="3440"/>
              </a:lnSpc>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מה הדין של סוכה שבחלק משעות היום חמתה מרובה מצילתה, ובחלק מהשעות </a:t>
            </a:r>
            <a:r>
              <a:rPr lang="he-IL" sz="3200" b="1" spc="30" dirty="0" err="1">
                <a:ln w="12700">
                  <a:solidFill>
                    <a:srgbClr val="627A32"/>
                  </a:solidFill>
                </a:ln>
                <a:solidFill>
                  <a:srgbClr val="0070C0"/>
                </a:solidFill>
                <a:latin typeface="David" pitchFamily="34" charset="-79"/>
                <a:ea typeface="+mn-ea"/>
                <a:cs typeface="David" pitchFamily="34" charset="-79"/>
              </a:rPr>
              <a:t>צילתה</a:t>
            </a:r>
            <a:r>
              <a:rPr lang="he-IL" sz="3200" b="1" spc="30" dirty="0">
                <a:ln w="12700">
                  <a:solidFill>
                    <a:srgbClr val="627A32"/>
                  </a:solidFill>
                </a:ln>
                <a:solidFill>
                  <a:srgbClr val="0070C0"/>
                </a:solidFill>
                <a:latin typeface="David" pitchFamily="34" charset="-79"/>
                <a:ea typeface="+mn-ea"/>
                <a:cs typeface="David" pitchFamily="34" charset="-79"/>
              </a:rPr>
              <a:t> מרובה מחמתה?</a:t>
            </a:r>
          </a:p>
        </p:txBody>
      </p:sp>
      <p:sp>
        <p:nvSpPr>
          <p:cNvPr id="11" name="Text Box 4"/>
          <p:cNvSpPr txBox="1">
            <a:spLocks noChangeArrowheads="1"/>
          </p:cNvSpPr>
          <p:nvPr/>
        </p:nvSpPr>
        <p:spPr bwMode="auto">
          <a:xfrm>
            <a:off x="458788" y="2396279"/>
            <a:ext cx="8002588" cy="888705"/>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הסוכה פסולה, משום שיש צורך שבכל שעות 	היום תהיה חמתה מרובה מצילתה.</a:t>
            </a:r>
          </a:p>
        </p:txBody>
      </p:sp>
      <p:sp>
        <p:nvSpPr>
          <p:cNvPr id="12" name="TextBox 11"/>
          <p:cNvSpPr txBox="1"/>
          <p:nvPr/>
        </p:nvSpPr>
        <p:spPr>
          <a:xfrm>
            <a:off x="107504" y="355303"/>
            <a:ext cx="8928992" cy="584775"/>
          </a:xfrm>
          <a:prstGeom prst="rect">
            <a:avLst/>
          </a:prstGeom>
          <a:noFill/>
        </p:spPr>
        <p:txBody>
          <a:bodyPr wrap="square" rtlCol="1">
            <a:spAutoFit/>
          </a:bodyPr>
          <a:lstStyle/>
          <a:p>
            <a:pPr algn="ctr">
              <a:defRPr/>
            </a:pPr>
            <a:r>
              <a:rPr lang="he-IL" sz="3200" b="1" spc="20" dirty="0">
                <a:ln>
                  <a:solidFill>
                    <a:srgbClr val="9BBB59">
                      <a:lumMod val="50000"/>
                      <a:alpha val="80000"/>
                    </a:srgbClr>
                  </a:solidFill>
                </a:ln>
                <a:solidFill>
                  <a:srgbClr val="009231"/>
                </a:solidFill>
                <a:latin typeface="David" pitchFamily="34" charset="-79"/>
                <a:cs typeface="David" pitchFamily="34" charset="-79"/>
              </a:rPr>
              <a:t>5. סוכה </a:t>
            </a:r>
            <a:r>
              <a:rPr lang="he-IL" sz="3200" b="1" spc="20" dirty="0" err="1">
                <a:ln>
                  <a:solidFill>
                    <a:srgbClr val="9BBB59">
                      <a:lumMod val="50000"/>
                      <a:alpha val="80000"/>
                    </a:srgbClr>
                  </a:solidFill>
                </a:ln>
                <a:solidFill>
                  <a:srgbClr val="009231"/>
                </a:solidFill>
                <a:latin typeface="David" pitchFamily="34" charset="-79"/>
                <a:cs typeface="David" pitchFamily="34" charset="-79"/>
              </a:rPr>
              <a:t>שצילתה</a:t>
            </a:r>
            <a:r>
              <a:rPr lang="he-IL" sz="3200" b="1" spc="20" dirty="0">
                <a:ln>
                  <a:solidFill>
                    <a:srgbClr val="9BBB59">
                      <a:lumMod val="50000"/>
                      <a:alpha val="80000"/>
                    </a:srgbClr>
                  </a:solidFill>
                </a:ln>
                <a:solidFill>
                  <a:srgbClr val="009231"/>
                </a:solidFill>
                <a:latin typeface="David" pitchFamily="34" charset="-79"/>
                <a:cs typeface="David" pitchFamily="34" charset="-79"/>
              </a:rPr>
              <a:t> מרובה מחמתה</a:t>
            </a:r>
            <a:r>
              <a:rPr lang="en-US" sz="3200" b="1" spc="20" dirty="0">
                <a:ln>
                  <a:solidFill>
                    <a:srgbClr val="9BBB59">
                      <a:lumMod val="50000"/>
                      <a:alpha val="80000"/>
                    </a:srgbClr>
                  </a:solidFill>
                </a:ln>
                <a:solidFill>
                  <a:srgbClr val="009231"/>
                </a:solidFill>
                <a:latin typeface="David" pitchFamily="34" charset="-79"/>
                <a:cs typeface="David" pitchFamily="34" charset="-79"/>
              </a:rPr>
              <a:t> </a:t>
            </a:r>
            <a:r>
              <a:rPr lang="he-IL" sz="3200" b="1" spc="20" dirty="0">
                <a:ln>
                  <a:solidFill>
                    <a:srgbClr val="9BBB59">
                      <a:lumMod val="50000"/>
                      <a:alpha val="80000"/>
                    </a:srgbClr>
                  </a:solidFill>
                </a:ln>
                <a:solidFill>
                  <a:srgbClr val="009231"/>
                </a:solidFill>
                <a:latin typeface="David" pitchFamily="34" charset="-79"/>
                <a:cs typeface="David" pitchFamily="34" charset="-79"/>
              </a:rPr>
              <a:t>רק בחלק משעות היום</a:t>
            </a:r>
          </a:p>
        </p:txBody>
      </p:sp>
      <p:sp>
        <p:nvSpPr>
          <p:cNvPr id="13" name="Text Box 4"/>
          <p:cNvSpPr txBox="1">
            <a:spLocks noChangeArrowheads="1"/>
          </p:cNvSpPr>
          <p:nvPr/>
        </p:nvSpPr>
        <p:spPr bwMode="auto">
          <a:xfrm>
            <a:off x="251520" y="3332383"/>
            <a:ext cx="8195568"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באותן שעות </a:t>
            </a:r>
            <a:r>
              <a:rPr lang="he-IL" sz="3200" b="1" spc="30" dirty="0" err="1">
                <a:ln>
                  <a:solidFill>
                    <a:srgbClr val="6A0236">
                      <a:alpha val="60000"/>
                    </a:srgbClr>
                  </a:solidFill>
                </a:ln>
                <a:solidFill>
                  <a:srgbClr val="BA3854"/>
                </a:solidFill>
                <a:latin typeface="David" pitchFamily="34" charset="-79"/>
                <a:cs typeface="David" pitchFamily="34" charset="-79"/>
              </a:rPr>
              <a:t>שצילתה</a:t>
            </a:r>
            <a:r>
              <a:rPr lang="he-IL" sz="3200" b="1" spc="30" dirty="0">
                <a:ln>
                  <a:solidFill>
                    <a:srgbClr val="6A0236">
                      <a:alpha val="60000"/>
                    </a:srgbClr>
                  </a:solidFill>
                </a:ln>
                <a:solidFill>
                  <a:srgbClr val="BA3854"/>
                </a:solidFill>
                <a:latin typeface="David" pitchFamily="34" charset="-79"/>
                <a:cs typeface="David" pitchFamily="34" charset="-79"/>
              </a:rPr>
              <a:t> מרובה מחמתה הסוכה 	כשרה.</a:t>
            </a:r>
          </a:p>
        </p:txBody>
      </p:sp>
      <p:sp>
        <p:nvSpPr>
          <p:cNvPr id="14" name="Text Box 4"/>
          <p:cNvSpPr txBox="1">
            <a:spLocks noChangeArrowheads="1"/>
          </p:cNvSpPr>
          <p:nvPr/>
        </p:nvSpPr>
        <p:spPr bwMode="auto">
          <a:xfrm>
            <a:off x="458788" y="4243806"/>
            <a:ext cx="7988300" cy="1273426"/>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ג.	מצב הסכך בצהרים הוא הקובע, </a:t>
            </a:r>
            <a:r>
              <a:rPr lang="en-US"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	</a:t>
            </a: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ואם באותה 	שעה </a:t>
            </a:r>
            <a:r>
              <a:rPr lang="he-IL" sz="3200" b="1" spc="30" dirty="0" err="1">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צילתה</a:t>
            </a: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 מרובה מחמתה - הסוכה כשרה </a:t>
            </a:r>
          </a:p>
          <a:p>
            <a:pPr eaLnBrk="1" hangingPunct="1">
              <a:lnSpc>
                <a:spcPts val="3000"/>
              </a:lnSpc>
              <a:tabLst>
                <a:tab pos="452438" algn="r"/>
              </a:tabLst>
              <a:defRPr/>
            </a:pP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	בכל היום. </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TextBox 14"/>
          <p:cNvSpPr txBox="1"/>
          <p:nvPr/>
        </p:nvSpPr>
        <p:spPr>
          <a:xfrm>
            <a:off x="1691680" y="5436513"/>
            <a:ext cx="6092084" cy="584775"/>
          </a:xfrm>
          <a:prstGeom prst="rect">
            <a:avLst/>
          </a:prstGeom>
          <a:noFill/>
        </p:spPr>
        <p:txBody>
          <a:bodyPr wrap="square" rtlCol="1">
            <a:spAutoFit/>
          </a:bodyPr>
          <a:lstStyle/>
          <a:p>
            <a:pPr algn="ctr" fontAlgn="base">
              <a:spcBef>
                <a:spcPct val="0"/>
              </a:spcBef>
              <a:spcAft>
                <a:spcPct val="0"/>
              </a:spcAft>
            </a:pPr>
            <a:r>
              <a:rPr lang="he-IL" sz="3200" b="1" spc="20" dirty="0">
                <a:ln>
                  <a:solidFill>
                    <a:srgbClr val="F79646">
                      <a:lumMod val="50000"/>
                      <a:alpha val="76000"/>
                    </a:srgbClr>
                  </a:solidFill>
                </a:ln>
                <a:solidFill>
                  <a:srgbClr val="F8A83E"/>
                </a:solidFill>
                <a:latin typeface="David" pitchFamily="34" charset="-79"/>
                <a:ea typeface="+mj-ea"/>
                <a:cs typeface="David" pitchFamily="34" charset="-79"/>
              </a:rPr>
              <a:t>תשובה נכונה!               יישר כוחך!</a:t>
            </a:r>
          </a:p>
        </p:txBody>
      </p:sp>
      <p:grpSp>
        <p:nvGrpSpPr>
          <p:cNvPr id="16" name="קבוצה 15"/>
          <p:cNvGrpSpPr/>
          <p:nvPr/>
        </p:nvGrpSpPr>
        <p:grpSpPr>
          <a:xfrm>
            <a:off x="3325215" y="5515818"/>
            <a:ext cx="2481263" cy="1225550"/>
            <a:chOff x="3330575" y="2816225"/>
            <a:chExt cx="2481263" cy="1225550"/>
          </a:xfrm>
        </p:grpSpPr>
        <p:pic>
          <p:nvPicPr>
            <p:cNvPr id="17" name="Picture 2">
              <a:hlinkClick r:id="" action="ppaction://hlinkshowjump?jump=nextslid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30575" y="2816225"/>
              <a:ext cx="2481263"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a:hlinkClick r:id="" action="ppaction://hlinkshowjump?jump=nextslide"/>
            </p:cNvPr>
            <p:cNvSpPr txBox="1"/>
            <p:nvPr/>
          </p:nvSpPr>
          <p:spPr>
            <a:xfrm>
              <a:off x="3737755" y="3132257"/>
              <a:ext cx="1656184" cy="584775"/>
            </a:xfrm>
            <a:prstGeom prst="rect">
              <a:avLst/>
            </a:prstGeom>
            <a:noFill/>
          </p:spPr>
          <p:txBody>
            <a:bodyPr wrap="square" rtlCol="1">
              <a:spAutoFit/>
            </a:bodyPr>
            <a:lstStyle/>
            <a:p>
              <a:pPr algn="ctr" fontAlgn="base">
                <a:spcBef>
                  <a:spcPct val="0"/>
                </a:spcBef>
                <a:spcAft>
                  <a:spcPct val="0"/>
                </a:spcAft>
              </a:pPr>
              <a:r>
                <a:rPr lang="he-IL" sz="3200" b="1" spc="20" dirty="0">
                  <a:ln w="3175">
                    <a:solidFill>
                      <a:srgbClr val="7030A0">
                        <a:lumMod val="75000"/>
                      </a:srgbClr>
                    </a:solidFill>
                  </a:ln>
                  <a:solidFill>
                    <a:srgbClr val="000000"/>
                  </a:solidFill>
                  <a:latin typeface="David" pitchFamily="34" charset="-79"/>
                  <a:cs typeface="David" pitchFamily="34" charset="-79"/>
                </a:rPr>
                <a:t>המשך</a:t>
              </a:r>
              <a:endParaRPr lang="he-IL" sz="3200" dirty="0">
                <a:ln w="3175">
                  <a:solidFill>
                    <a:srgbClr val="7030A0">
                      <a:lumMod val="75000"/>
                    </a:srgbClr>
                  </a:solidFill>
                </a:ln>
                <a:solidFill>
                  <a:srgbClr val="000000"/>
                </a:solidFill>
                <a:latin typeface="Arial" charset="0"/>
              </a:endParaRPr>
            </a:p>
          </p:txBody>
        </p:sp>
      </p:grpSp>
    </p:spTree>
    <p:extLst>
      <p:ext uri="{BB962C8B-B14F-4D97-AF65-F5344CB8AC3E}">
        <p14:creationId xmlns:p14="http://schemas.microsoft.com/office/powerpoint/2010/main" val="661146917"/>
      </p:ext>
    </p:extLst>
  </p:cSld>
  <p:clrMapOvr>
    <a:masterClrMapping/>
  </p:clrMapOvr>
  <p:transition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80" fill="hold">
                                          <p:stCondLst>
                                            <p:cond delay="0"/>
                                          </p:stCondLst>
                                        </p:cTn>
                                        <p:tgtEl>
                                          <p:spTgt spid="15"/>
                                        </p:tgtEl>
                                        <p:attrNameLst>
                                          <p:attrName>r</p:attrName>
                                        </p:attrNameLst>
                                      </p:cBhvr>
                                    </p:animRot>
                                    <p:animRot by="-240000">
                                      <p:cBhvr>
                                        <p:cTn id="7" dur="160" fill="hold">
                                          <p:stCondLst>
                                            <p:cond delay="160"/>
                                          </p:stCondLst>
                                        </p:cTn>
                                        <p:tgtEl>
                                          <p:spTgt spid="15"/>
                                        </p:tgtEl>
                                        <p:attrNameLst>
                                          <p:attrName>r</p:attrName>
                                        </p:attrNameLst>
                                      </p:cBhvr>
                                    </p:animRot>
                                    <p:animRot by="240000">
                                      <p:cBhvr>
                                        <p:cTn id="8" dur="160" fill="hold">
                                          <p:stCondLst>
                                            <p:cond delay="320"/>
                                          </p:stCondLst>
                                        </p:cTn>
                                        <p:tgtEl>
                                          <p:spTgt spid="15"/>
                                        </p:tgtEl>
                                        <p:attrNameLst>
                                          <p:attrName>r</p:attrName>
                                        </p:attrNameLst>
                                      </p:cBhvr>
                                    </p:animRot>
                                    <p:animRot by="-240000">
                                      <p:cBhvr>
                                        <p:cTn id="9" dur="160" fill="hold">
                                          <p:stCondLst>
                                            <p:cond delay="480"/>
                                          </p:stCondLst>
                                        </p:cTn>
                                        <p:tgtEl>
                                          <p:spTgt spid="15"/>
                                        </p:tgtEl>
                                        <p:attrNameLst>
                                          <p:attrName>r</p:attrName>
                                        </p:attrNameLst>
                                      </p:cBhvr>
                                    </p:animRot>
                                    <p:animRot by="120000">
                                      <p:cBhvr>
                                        <p:cTn id="10" dur="160" fill="hold">
                                          <p:stCondLst>
                                            <p:cond delay="640"/>
                                          </p:stCondLst>
                                        </p:cTn>
                                        <p:tgtEl>
                                          <p:spTgt spid="15"/>
                                        </p:tgtEl>
                                        <p:attrNameLst>
                                          <p:attrName>r</p:attrName>
                                        </p:attrNameLst>
                                      </p:cBhvr>
                                    </p:animRot>
                                  </p:childTnLst>
                                </p:cTn>
                              </p:par>
                              <p:par>
                                <p:cTn id="11" presetID="47" presetClass="entr" presetSubtype="0" fill="hold" nodeType="withEffect">
                                  <p:stCondLst>
                                    <p:cond delay="30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800"/>
                                        <p:tgtEl>
                                          <p:spTgt spid="16"/>
                                        </p:tgtEl>
                                      </p:cBhvr>
                                    </p:animEffect>
                                    <p:anim calcmode="lin" valueType="num">
                                      <p:cBhvr>
                                        <p:cTn id="14" dur="800" fill="hold"/>
                                        <p:tgtEl>
                                          <p:spTgt spid="16"/>
                                        </p:tgtEl>
                                        <p:attrNameLst>
                                          <p:attrName>ppt_x</p:attrName>
                                        </p:attrNameLst>
                                      </p:cBhvr>
                                      <p:tavLst>
                                        <p:tav tm="0">
                                          <p:val>
                                            <p:strVal val="#ppt_x"/>
                                          </p:val>
                                        </p:tav>
                                        <p:tav tm="100000">
                                          <p:val>
                                            <p:strVal val="#ppt_x"/>
                                          </p:val>
                                        </p:tav>
                                      </p:tavLst>
                                    </p:anim>
                                    <p:anim calcmode="lin" valueType="num">
                                      <p:cBhvr>
                                        <p:cTn id="15" dur="8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755576" y="1340769"/>
            <a:ext cx="7632848" cy="792087"/>
          </a:xfrm>
        </p:spPr>
        <p:txBody>
          <a:bodyPr rtlCol="1">
            <a:noAutofit/>
          </a:bodyPr>
          <a:lstStyle/>
          <a:p>
            <a:pPr algn="r" fontAlgn="auto">
              <a:lnSpc>
                <a:spcPts val="3440"/>
              </a:lnSpc>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במקרה שרוב הסוכה </a:t>
            </a:r>
            <a:r>
              <a:rPr lang="he-IL" sz="3200" b="1" spc="30" dirty="0" err="1">
                <a:ln w="12700">
                  <a:solidFill>
                    <a:srgbClr val="627A32"/>
                  </a:solidFill>
                </a:ln>
                <a:solidFill>
                  <a:srgbClr val="0070C0"/>
                </a:solidFill>
                <a:latin typeface="David" pitchFamily="34" charset="-79"/>
                <a:ea typeface="+mn-ea"/>
                <a:cs typeface="David" pitchFamily="34" charset="-79"/>
              </a:rPr>
              <a:t>צילתה</a:t>
            </a:r>
            <a:r>
              <a:rPr lang="he-IL" sz="3200" b="1" spc="30" dirty="0">
                <a:ln w="12700">
                  <a:solidFill>
                    <a:srgbClr val="627A32"/>
                  </a:solidFill>
                </a:ln>
                <a:solidFill>
                  <a:srgbClr val="0070C0"/>
                </a:solidFill>
                <a:latin typeface="David" pitchFamily="34" charset="-79"/>
                <a:ea typeface="+mn-ea"/>
                <a:cs typeface="David" pitchFamily="34" charset="-79"/>
              </a:rPr>
              <a:t> מרובה מחמתה,</a:t>
            </a:r>
            <a:br>
              <a:rPr lang="en-US" sz="3200" b="1" spc="30" dirty="0">
                <a:ln w="12700">
                  <a:solidFill>
                    <a:srgbClr val="627A32"/>
                  </a:solidFill>
                </a:ln>
                <a:solidFill>
                  <a:srgbClr val="0070C0"/>
                </a:solidFill>
                <a:latin typeface="David" pitchFamily="34" charset="-79"/>
                <a:ea typeface="+mn-ea"/>
                <a:cs typeface="David" pitchFamily="34" charset="-79"/>
              </a:rPr>
            </a:br>
            <a:r>
              <a:rPr lang="he-IL" sz="3200" b="1" spc="30" dirty="0">
                <a:ln w="12700">
                  <a:solidFill>
                    <a:srgbClr val="627A32"/>
                  </a:solidFill>
                </a:ln>
                <a:solidFill>
                  <a:srgbClr val="0070C0"/>
                </a:solidFill>
                <a:latin typeface="David" pitchFamily="34" charset="-79"/>
                <a:ea typeface="+mn-ea"/>
                <a:cs typeface="David" pitchFamily="34" charset="-79"/>
              </a:rPr>
              <a:t>מה דינו של היושב במקום שבו הסכך דליל</a:t>
            </a:r>
            <a:br>
              <a:rPr lang="en-US" sz="3200" b="1" spc="30" dirty="0">
                <a:ln w="12700">
                  <a:solidFill>
                    <a:srgbClr val="627A32"/>
                  </a:solidFill>
                </a:ln>
                <a:solidFill>
                  <a:srgbClr val="0070C0"/>
                </a:solidFill>
                <a:latin typeface="David" pitchFamily="34" charset="-79"/>
                <a:ea typeface="+mn-ea"/>
                <a:cs typeface="David" pitchFamily="34" charset="-79"/>
              </a:rPr>
            </a:br>
            <a:r>
              <a:rPr lang="he-IL" sz="3200" b="1" spc="30" dirty="0">
                <a:ln w="12700">
                  <a:solidFill>
                    <a:srgbClr val="627A32"/>
                  </a:solidFill>
                </a:ln>
                <a:solidFill>
                  <a:srgbClr val="0070C0"/>
                </a:solidFill>
                <a:latin typeface="David" pitchFamily="34" charset="-79"/>
                <a:ea typeface="+mn-ea"/>
                <a:cs typeface="David" pitchFamily="34" charset="-79"/>
              </a:rPr>
              <a:t>וחמתו מרובה מצילתו?</a:t>
            </a:r>
          </a:p>
        </p:txBody>
      </p:sp>
      <p:sp>
        <p:nvSpPr>
          <p:cNvPr id="11" name="Text Box 4"/>
          <p:cNvSpPr txBox="1">
            <a:spLocks noChangeArrowheads="1"/>
          </p:cNvSpPr>
          <p:nvPr/>
        </p:nvSpPr>
        <p:spPr bwMode="auto">
          <a:xfrm>
            <a:off x="3995936" y="2684383"/>
            <a:ext cx="4465440"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אינו יוצא ידי חובה.</a:t>
            </a:r>
          </a:p>
        </p:txBody>
      </p:sp>
      <p:sp>
        <p:nvSpPr>
          <p:cNvPr id="12" name="TextBox 11"/>
          <p:cNvSpPr txBox="1"/>
          <p:nvPr/>
        </p:nvSpPr>
        <p:spPr>
          <a:xfrm>
            <a:off x="107504" y="355303"/>
            <a:ext cx="8928992" cy="584775"/>
          </a:xfrm>
          <a:prstGeom prst="rect">
            <a:avLst/>
          </a:prstGeom>
          <a:noFill/>
        </p:spPr>
        <p:txBody>
          <a:bodyPr wrap="square" rtlCol="1">
            <a:spAutoFit/>
          </a:bodyPr>
          <a:lstStyle/>
          <a:p>
            <a:pPr algn="ctr">
              <a:defRPr/>
            </a:pPr>
            <a:r>
              <a:rPr lang="he-IL" sz="3200" b="1" spc="20" dirty="0">
                <a:ln>
                  <a:solidFill>
                    <a:srgbClr val="9BBB59">
                      <a:lumMod val="50000"/>
                      <a:alpha val="80000"/>
                    </a:srgbClr>
                  </a:solidFill>
                </a:ln>
                <a:solidFill>
                  <a:srgbClr val="009231"/>
                </a:solidFill>
                <a:latin typeface="David" pitchFamily="34" charset="-79"/>
                <a:cs typeface="David" pitchFamily="34" charset="-79"/>
              </a:rPr>
              <a:t>6. מקומות בסוכה שבהם אין </a:t>
            </a:r>
            <a:r>
              <a:rPr lang="he-IL" sz="3200" b="1" spc="20" dirty="0" err="1">
                <a:ln>
                  <a:solidFill>
                    <a:srgbClr val="9BBB59">
                      <a:lumMod val="50000"/>
                      <a:alpha val="80000"/>
                    </a:srgbClr>
                  </a:solidFill>
                </a:ln>
                <a:solidFill>
                  <a:srgbClr val="009231"/>
                </a:solidFill>
                <a:latin typeface="David" pitchFamily="34" charset="-79"/>
                <a:cs typeface="David" pitchFamily="34" charset="-79"/>
              </a:rPr>
              <a:t>צילתה</a:t>
            </a:r>
            <a:r>
              <a:rPr lang="he-IL" sz="3200" b="1" spc="20" dirty="0">
                <a:ln>
                  <a:solidFill>
                    <a:srgbClr val="9BBB59">
                      <a:lumMod val="50000"/>
                      <a:alpha val="80000"/>
                    </a:srgbClr>
                  </a:solidFill>
                </a:ln>
                <a:solidFill>
                  <a:srgbClr val="009231"/>
                </a:solidFill>
                <a:latin typeface="David" pitchFamily="34" charset="-79"/>
                <a:cs typeface="David" pitchFamily="34" charset="-79"/>
              </a:rPr>
              <a:t> מרובה מחמתה</a:t>
            </a:r>
          </a:p>
        </p:txBody>
      </p:sp>
      <p:sp>
        <p:nvSpPr>
          <p:cNvPr id="13" name="Text Box 4"/>
          <p:cNvSpPr txBox="1">
            <a:spLocks noChangeArrowheads="1"/>
          </p:cNvSpPr>
          <p:nvPr/>
        </p:nvSpPr>
        <p:spPr bwMode="auto">
          <a:xfrm>
            <a:off x="3873964" y="3332455"/>
            <a:ext cx="4573123"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יוצא ידי חובה לכתחילה.</a:t>
            </a:r>
          </a:p>
        </p:txBody>
      </p:sp>
      <p:sp>
        <p:nvSpPr>
          <p:cNvPr id="14" name="Text Box 4">
            <a:hlinkClick r:id="" action="ppaction://hlinkshowjump?jump=nextslide"/>
          </p:cNvPr>
          <p:cNvSpPr txBox="1">
            <a:spLocks noChangeArrowheads="1"/>
          </p:cNvSpPr>
          <p:nvPr/>
        </p:nvSpPr>
        <p:spPr bwMode="auto">
          <a:xfrm>
            <a:off x="458788" y="3980455"/>
            <a:ext cx="7988300" cy="888705"/>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לכתחילה יש להקפיד שלא יהיה בסוכה מקום</a:t>
            </a:r>
          </a:p>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	של ז' על ז' טפחים שחמתו מרובה מצילתו.</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TextBox 17"/>
          <p:cNvSpPr txBox="1"/>
          <p:nvPr/>
        </p:nvSpPr>
        <p:spPr>
          <a:xfrm>
            <a:off x="3131840" y="5229200"/>
            <a:ext cx="3024336" cy="584775"/>
          </a:xfrm>
          <a:prstGeom prst="rect">
            <a:avLst/>
          </a:prstGeom>
          <a:noFill/>
        </p:spPr>
        <p:txBody>
          <a:bodyPr rtlCol="1">
            <a:spAutoFit/>
          </a:bodyPr>
          <a:lstStyle/>
          <a:p>
            <a:pPr algn="ctr">
              <a:defRPr/>
            </a:pPr>
            <a:r>
              <a:rPr lang="he-IL" sz="3200" b="1" spc="30" dirty="0">
                <a:ln>
                  <a:solidFill>
                    <a:srgbClr val="7C3838"/>
                  </a:solidFill>
                </a:ln>
                <a:solidFill>
                  <a:srgbClr val="9D1E05"/>
                </a:solidFill>
                <a:effectLst>
                  <a:glow rad="38100">
                    <a:srgbClr val="FEE6F7">
                      <a:alpha val="18000"/>
                    </a:srgbClr>
                  </a:glow>
                </a:effectLst>
                <a:latin typeface="David" pitchFamily="34" charset="-79"/>
                <a:cs typeface="David" pitchFamily="34" charset="-79"/>
              </a:rPr>
              <a:t>טעות, נסה שנית.</a:t>
            </a:r>
          </a:p>
        </p:txBody>
      </p:sp>
    </p:spTree>
    <p:extLst>
      <p:ext uri="{BB962C8B-B14F-4D97-AF65-F5344CB8AC3E}">
        <p14:creationId xmlns:p14="http://schemas.microsoft.com/office/powerpoint/2010/main" val="3976625948"/>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6" presetClass="emph" presetSubtype="0" fill="hold" grpId="0" nodeType="withEffect">
                                  <p:stCondLst>
                                    <p:cond delay="0"/>
                                  </p:stCondLst>
                                  <p:iterate type="lt">
                                    <p:tmPct val="4000"/>
                                  </p:iterate>
                                  <p:childTnLst>
                                    <p:set>
                                      <p:cBhvr override="childStyle">
                                        <p:cTn id="6" dur="500" fill="hold"/>
                                        <p:tgtEl>
                                          <p:spTgt spid="11"/>
                                        </p:tgtEl>
                                        <p:attrNameLst>
                                          <p:attrName>style.color</p:attrName>
                                        </p:attrNameLst>
                                      </p:cBhvr>
                                      <p:to>
                                        <p:clrVal>
                                          <a:srgbClr val="938953"/>
                                        </p:clrVal>
                                      </p:to>
                                    </p:set>
                                    <p:set>
                                      <p:cBhvr>
                                        <p:cTn id="7" dur="500" fill="hold"/>
                                        <p:tgtEl>
                                          <p:spTgt spid="11"/>
                                        </p:tgtEl>
                                        <p:attrNameLst>
                                          <p:attrName>fillcolor</p:attrName>
                                        </p:attrNameLst>
                                      </p:cBhvr>
                                      <p:to>
                                        <p:clrVal>
                                          <a:srgbClr val="938953"/>
                                        </p:clrVal>
                                      </p:to>
                                    </p:set>
                                    <p:set>
                                      <p:cBhvr>
                                        <p:cTn id="8" dur="500" fill="hold"/>
                                        <p:tgtEl>
                                          <p:spTgt spid="11"/>
                                        </p:tgtEl>
                                        <p:attrNameLst>
                                          <p:attrName>fill.type</p:attrName>
                                        </p:attrNameLst>
                                      </p:cBhvr>
                                      <p:to>
                                        <p:strVal val="solid"/>
                                      </p:to>
                                    </p:set>
                                  </p:childTnLst>
                                </p:cTn>
                              </p:par>
                              <p:par>
                                <p:cTn id="9" presetID="47"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anim calcmode="lin" valueType="num">
                                      <p:cBhvr>
                                        <p:cTn id="12" dur="500" fill="hold"/>
                                        <p:tgtEl>
                                          <p:spTgt spid="18"/>
                                        </p:tgtEl>
                                        <p:attrNameLst>
                                          <p:attrName>ppt_x</p:attrName>
                                        </p:attrNameLst>
                                      </p:cBhvr>
                                      <p:tavLst>
                                        <p:tav tm="0">
                                          <p:val>
                                            <p:strVal val="#ppt_x"/>
                                          </p:val>
                                        </p:tav>
                                        <p:tav tm="100000">
                                          <p:val>
                                            <p:strVal val="#ppt_x"/>
                                          </p:val>
                                        </p:tav>
                                      </p:tavLst>
                                    </p:anim>
                                    <p:anim calcmode="lin" valueType="num">
                                      <p:cBhvr>
                                        <p:cTn id="13"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1"/>
                  </p:tgtEl>
                </p:cond>
              </p:nextCondLst>
            </p:seq>
            <p:seq concurrent="1" nextAc="seek">
              <p:cTn id="14" restart="whenNotActive" fill="hold" evtFilter="cancelBubble" nodeType="interactiveSeq">
                <p:stCondLst>
                  <p:cond evt="onClick" delay="0">
                    <p:tgtEl>
                      <p:spTgt spid="13"/>
                    </p:tgtEl>
                  </p:cond>
                </p:stCondLst>
                <p:endSync evt="end" delay="0">
                  <p:rtn val="all"/>
                </p:endSync>
                <p:childTnLst>
                  <p:par>
                    <p:cTn id="15" fill="hold">
                      <p:stCondLst>
                        <p:cond delay="0"/>
                      </p:stCondLst>
                      <p:childTnLst>
                        <p:par>
                          <p:cTn id="16" fill="hold">
                            <p:stCondLst>
                              <p:cond delay="0"/>
                            </p:stCondLst>
                            <p:childTnLst>
                              <p:par>
                                <p:cTn id="17" presetID="16" presetClass="emph" presetSubtype="0" fill="hold" grpId="0" nodeType="withEffect">
                                  <p:stCondLst>
                                    <p:cond delay="0"/>
                                  </p:stCondLst>
                                  <p:iterate type="lt">
                                    <p:tmPct val="4000"/>
                                  </p:iterate>
                                  <p:childTnLst>
                                    <p:set>
                                      <p:cBhvr override="childStyle">
                                        <p:cTn id="18" dur="500" fill="hold"/>
                                        <p:tgtEl>
                                          <p:spTgt spid="13"/>
                                        </p:tgtEl>
                                        <p:attrNameLst>
                                          <p:attrName>style.color</p:attrName>
                                        </p:attrNameLst>
                                      </p:cBhvr>
                                      <p:to>
                                        <p:clrVal>
                                          <a:srgbClr val="938953"/>
                                        </p:clrVal>
                                      </p:to>
                                    </p:set>
                                    <p:set>
                                      <p:cBhvr>
                                        <p:cTn id="19" dur="500" fill="hold"/>
                                        <p:tgtEl>
                                          <p:spTgt spid="13"/>
                                        </p:tgtEl>
                                        <p:attrNameLst>
                                          <p:attrName>fillcolor</p:attrName>
                                        </p:attrNameLst>
                                      </p:cBhvr>
                                      <p:to>
                                        <p:clrVal>
                                          <a:srgbClr val="938953"/>
                                        </p:clrVal>
                                      </p:to>
                                    </p:set>
                                    <p:set>
                                      <p:cBhvr>
                                        <p:cTn id="20" dur="500" fill="hold"/>
                                        <p:tgtEl>
                                          <p:spTgt spid="13"/>
                                        </p:tgtEl>
                                        <p:attrNameLst>
                                          <p:attrName>fill.type</p:attrName>
                                        </p:attrNameLst>
                                      </p:cBhvr>
                                      <p:to>
                                        <p:strVal val="solid"/>
                                      </p:to>
                                    </p:set>
                                  </p:childTnLst>
                                </p:cTn>
                              </p:par>
                              <p:par>
                                <p:cTn id="21" presetID="47" presetClass="entr" presetSubtype="0" fill="hold"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anim calcmode="lin" valueType="num">
                                      <p:cBhvr>
                                        <p:cTn id="24" dur="500" fill="hold"/>
                                        <p:tgtEl>
                                          <p:spTgt spid="18"/>
                                        </p:tgtEl>
                                        <p:attrNameLst>
                                          <p:attrName>ppt_x</p:attrName>
                                        </p:attrNameLst>
                                      </p:cBhvr>
                                      <p:tavLst>
                                        <p:tav tm="0">
                                          <p:val>
                                            <p:strVal val="#ppt_x"/>
                                          </p:val>
                                        </p:tav>
                                        <p:tav tm="100000">
                                          <p:val>
                                            <p:strVal val="#ppt_x"/>
                                          </p:val>
                                        </p:tav>
                                      </p:tavLst>
                                    </p:anim>
                                    <p:anim calcmode="lin" valueType="num">
                                      <p:cBhvr>
                                        <p:cTn id="25"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3"/>
                  </p:tgtEl>
                </p:cond>
              </p:nextCondLst>
            </p:seq>
          </p:childTnLst>
        </p:cTn>
      </p:par>
    </p:tnLst>
    <p:bldLst>
      <p:bldP spid="11" grpId="0"/>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755576" y="1340769"/>
            <a:ext cx="7632848" cy="792087"/>
          </a:xfrm>
        </p:spPr>
        <p:txBody>
          <a:bodyPr rtlCol="1">
            <a:noAutofit/>
          </a:bodyPr>
          <a:lstStyle/>
          <a:p>
            <a:pPr algn="r" fontAlgn="auto">
              <a:lnSpc>
                <a:spcPts val="3440"/>
              </a:lnSpc>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במקרה שרוב הסוכה </a:t>
            </a:r>
            <a:r>
              <a:rPr lang="he-IL" sz="3200" b="1" spc="30" dirty="0" err="1">
                <a:ln w="12700">
                  <a:solidFill>
                    <a:srgbClr val="627A32"/>
                  </a:solidFill>
                </a:ln>
                <a:solidFill>
                  <a:srgbClr val="0070C0"/>
                </a:solidFill>
                <a:latin typeface="David" pitchFamily="34" charset="-79"/>
                <a:ea typeface="+mn-ea"/>
                <a:cs typeface="David" pitchFamily="34" charset="-79"/>
              </a:rPr>
              <a:t>צילתה</a:t>
            </a:r>
            <a:r>
              <a:rPr lang="he-IL" sz="3200" b="1" spc="30" dirty="0">
                <a:ln w="12700">
                  <a:solidFill>
                    <a:srgbClr val="627A32"/>
                  </a:solidFill>
                </a:ln>
                <a:solidFill>
                  <a:srgbClr val="0070C0"/>
                </a:solidFill>
                <a:latin typeface="David" pitchFamily="34" charset="-79"/>
                <a:ea typeface="+mn-ea"/>
                <a:cs typeface="David" pitchFamily="34" charset="-79"/>
              </a:rPr>
              <a:t> מרובה מחמתה,</a:t>
            </a:r>
            <a:br>
              <a:rPr lang="en-US" sz="3200" b="1" spc="30" dirty="0">
                <a:ln w="12700">
                  <a:solidFill>
                    <a:srgbClr val="627A32"/>
                  </a:solidFill>
                </a:ln>
                <a:solidFill>
                  <a:srgbClr val="0070C0"/>
                </a:solidFill>
                <a:latin typeface="David" pitchFamily="34" charset="-79"/>
                <a:ea typeface="+mn-ea"/>
                <a:cs typeface="David" pitchFamily="34" charset="-79"/>
              </a:rPr>
            </a:br>
            <a:r>
              <a:rPr lang="he-IL" sz="3200" b="1" spc="30" dirty="0">
                <a:ln w="12700">
                  <a:solidFill>
                    <a:srgbClr val="627A32"/>
                  </a:solidFill>
                </a:ln>
                <a:solidFill>
                  <a:srgbClr val="0070C0"/>
                </a:solidFill>
                <a:latin typeface="David" pitchFamily="34" charset="-79"/>
                <a:ea typeface="+mn-ea"/>
                <a:cs typeface="David" pitchFamily="34" charset="-79"/>
              </a:rPr>
              <a:t>מה דינו של היושב במקום שבו הסכך דליל</a:t>
            </a:r>
            <a:br>
              <a:rPr lang="en-US" sz="3200" b="1" spc="30" dirty="0">
                <a:ln w="12700">
                  <a:solidFill>
                    <a:srgbClr val="627A32"/>
                  </a:solidFill>
                </a:ln>
                <a:solidFill>
                  <a:srgbClr val="0070C0"/>
                </a:solidFill>
                <a:latin typeface="David" pitchFamily="34" charset="-79"/>
                <a:ea typeface="+mn-ea"/>
                <a:cs typeface="David" pitchFamily="34" charset="-79"/>
              </a:rPr>
            </a:br>
            <a:r>
              <a:rPr lang="he-IL" sz="3200" b="1" spc="30" dirty="0">
                <a:ln w="12700">
                  <a:solidFill>
                    <a:srgbClr val="627A32"/>
                  </a:solidFill>
                </a:ln>
                <a:solidFill>
                  <a:srgbClr val="0070C0"/>
                </a:solidFill>
                <a:latin typeface="David" pitchFamily="34" charset="-79"/>
                <a:ea typeface="+mn-ea"/>
                <a:cs typeface="David" pitchFamily="34" charset="-79"/>
              </a:rPr>
              <a:t>וחמתו מרובה מצילתו?</a:t>
            </a:r>
          </a:p>
        </p:txBody>
      </p:sp>
      <p:sp>
        <p:nvSpPr>
          <p:cNvPr id="12" name="TextBox 11"/>
          <p:cNvSpPr txBox="1"/>
          <p:nvPr/>
        </p:nvSpPr>
        <p:spPr>
          <a:xfrm>
            <a:off x="107504" y="355303"/>
            <a:ext cx="8928992" cy="584775"/>
          </a:xfrm>
          <a:prstGeom prst="rect">
            <a:avLst/>
          </a:prstGeom>
          <a:noFill/>
        </p:spPr>
        <p:txBody>
          <a:bodyPr wrap="square" rtlCol="1">
            <a:spAutoFit/>
          </a:bodyPr>
          <a:lstStyle/>
          <a:p>
            <a:pPr algn="ctr">
              <a:defRPr/>
            </a:pPr>
            <a:r>
              <a:rPr lang="he-IL" sz="3200" b="1" spc="20" dirty="0">
                <a:ln>
                  <a:solidFill>
                    <a:srgbClr val="9BBB59">
                      <a:lumMod val="50000"/>
                      <a:alpha val="80000"/>
                    </a:srgbClr>
                  </a:solidFill>
                </a:ln>
                <a:solidFill>
                  <a:srgbClr val="009231"/>
                </a:solidFill>
                <a:latin typeface="David" pitchFamily="34" charset="-79"/>
                <a:cs typeface="David" pitchFamily="34" charset="-79"/>
              </a:rPr>
              <a:t>6. מקומות בסוכה שבהם אין </a:t>
            </a:r>
            <a:r>
              <a:rPr lang="he-IL" sz="3200" b="1" spc="20" dirty="0" err="1">
                <a:ln>
                  <a:solidFill>
                    <a:srgbClr val="9BBB59">
                      <a:lumMod val="50000"/>
                      <a:alpha val="80000"/>
                    </a:srgbClr>
                  </a:solidFill>
                </a:ln>
                <a:solidFill>
                  <a:srgbClr val="009231"/>
                </a:solidFill>
                <a:latin typeface="David" pitchFamily="34" charset="-79"/>
                <a:cs typeface="David" pitchFamily="34" charset="-79"/>
              </a:rPr>
              <a:t>צילתה</a:t>
            </a:r>
            <a:r>
              <a:rPr lang="he-IL" sz="3200" b="1" spc="20" dirty="0">
                <a:ln>
                  <a:solidFill>
                    <a:srgbClr val="9BBB59">
                      <a:lumMod val="50000"/>
                      <a:alpha val="80000"/>
                    </a:srgbClr>
                  </a:solidFill>
                </a:ln>
                <a:solidFill>
                  <a:srgbClr val="009231"/>
                </a:solidFill>
                <a:latin typeface="David" pitchFamily="34" charset="-79"/>
                <a:cs typeface="David" pitchFamily="34" charset="-79"/>
              </a:rPr>
              <a:t> מרובה מחמתה</a:t>
            </a:r>
          </a:p>
        </p:txBody>
      </p:sp>
      <p:sp>
        <p:nvSpPr>
          <p:cNvPr id="14" name="Text Box 4"/>
          <p:cNvSpPr txBox="1">
            <a:spLocks noChangeArrowheads="1"/>
          </p:cNvSpPr>
          <p:nvPr/>
        </p:nvSpPr>
        <p:spPr bwMode="auto">
          <a:xfrm>
            <a:off x="458788" y="3980455"/>
            <a:ext cx="7988300" cy="888705"/>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ג.	לכתחילה יש להקפיד שלא יהיה בסוכה מקום</a:t>
            </a:r>
          </a:p>
          <a:p>
            <a:pPr eaLnBrk="1" hangingPunct="1">
              <a:lnSpc>
                <a:spcPts val="3000"/>
              </a:lnSpc>
              <a:tabLst>
                <a:tab pos="452438" algn="r"/>
              </a:tabLst>
              <a:defRPr/>
            </a:pP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	של ז' על ז' טפחים שחמתו מרובה מצילתו.</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TextBox 14"/>
          <p:cNvSpPr txBox="1"/>
          <p:nvPr/>
        </p:nvSpPr>
        <p:spPr>
          <a:xfrm>
            <a:off x="2231740" y="4941168"/>
            <a:ext cx="5040560" cy="584775"/>
          </a:xfrm>
          <a:prstGeom prst="rect">
            <a:avLst/>
          </a:prstGeom>
          <a:noFill/>
        </p:spPr>
        <p:txBody>
          <a:bodyPr wrap="square" rtlCol="1">
            <a:spAutoFit/>
          </a:bodyPr>
          <a:lstStyle/>
          <a:p>
            <a:pPr algn="ctr" fontAlgn="base">
              <a:spcBef>
                <a:spcPct val="0"/>
              </a:spcBef>
              <a:spcAft>
                <a:spcPct val="0"/>
              </a:spcAft>
            </a:pPr>
            <a:r>
              <a:rPr lang="he-IL" sz="3200" b="1" spc="20" dirty="0">
                <a:ln>
                  <a:solidFill>
                    <a:srgbClr val="F79646">
                      <a:lumMod val="50000"/>
                      <a:alpha val="76000"/>
                    </a:srgbClr>
                  </a:solidFill>
                </a:ln>
                <a:solidFill>
                  <a:srgbClr val="F8A83E"/>
                </a:solidFill>
                <a:latin typeface="David" pitchFamily="34" charset="-79"/>
                <a:ea typeface="+mj-ea"/>
                <a:cs typeface="David" pitchFamily="34" charset="-79"/>
              </a:rPr>
              <a:t>תשובה נכונה! יישר כוחך!</a:t>
            </a:r>
          </a:p>
        </p:txBody>
      </p:sp>
      <p:grpSp>
        <p:nvGrpSpPr>
          <p:cNvPr id="16" name="קבוצה 15"/>
          <p:cNvGrpSpPr/>
          <p:nvPr/>
        </p:nvGrpSpPr>
        <p:grpSpPr>
          <a:xfrm>
            <a:off x="3325215" y="5515818"/>
            <a:ext cx="2481263" cy="1225550"/>
            <a:chOff x="3330575" y="2816225"/>
            <a:chExt cx="2481263" cy="1225550"/>
          </a:xfrm>
        </p:grpSpPr>
        <p:pic>
          <p:nvPicPr>
            <p:cNvPr id="17" name="Picture 2">
              <a:hlinkClick r:id="" action="ppaction://hlinkshowjump?jump=nextslid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30575" y="2816225"/>
              <a:ext cx="2481263"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a:hlinkClick r:id="" action="ppaction://hlinkshowjump?jump=nextslide"/>
            </p:cNvPr>
            <p:cNvSpPr txBox="1"/>
            <p:nvPr/>
          </p:nvSpPr>
          <p:spPr>
            <a:xfrm>
              <a:off x="3737755" y="3132257"/>
              <a:ext cx="1656184" cy="584775"/>
            </a:xfrm>
            <a:prstGeom prst="rect">
              <a:avLst/>
            </a:prstGeom>
            <a:noFill/>
          </p:spPr>
          <p:txBody>
            <a:bodyPr wrap="square" rtlCol="1">
              <a:spAutoFit/>
            </a:bodyPr>
            <a:lstStyle/>
            <a:p>
              <a:pPr algn="ctr" fontAlgn="base">
                <a:spcBef>
                  <a:spcPct val="0"/>
                </a:spcBef>
                <a:spcAft>
                  <a:spcPct val="0"/>
                </a:spcAft>
              </a:pPr>
              <a:r>
                <a:rPr lang="he-IL" sz="3200" b="1" spc="20" dirty="0">
                  <a:ln w="3175">
                    <a:solidFill>
                      <a:srgbClr val="7030A0">
                        <a:lumMod val="75000"/>
                      </a:srgbClr>
                    </a:solidFill>
                  </a:ln>
                  <a:solidFill>
                    <a:srgbClr val="000000"/>
                  </a:solidFill>
                  <a:latin typeface="David" pitchFamily="34" charset="-79"/>
                  <a:cs typeface="David" pitchFamily="34" charset="-79"/>
                </a:rPr>
                <a:t>המשך</a:t>
              </a:r>
              <a:endParaRPr lang="he-IL" sz="3200" dirty="0">
                <a:ln w="3175">
                  <a:solidFill>
                    <a:srgbClr val="7030A0">
                      <a:lumMod val="75000"/>
                    </a:srgbClr>
                  </a:solidFill>
                </a:ln>
                <a:solidFill>
                  <a:srgbClr val="000000"/>
                </a:solidFill>
                <a:latin typeface="Arial" charset="0"/>
              </a:endParaRPr>
            </a:p>
          </p:txBody>
        </p:sp>
      </p:grpSp>
      <p:sp>
        <p:nvSpPr>
          <p:cNvPr id="18" name="Text Box 4"/>
          <p:cNvSpPr txBox="1">
            <a:spLocks noChangeArrowheads="1"/>
          </p:cNvSpPr>
          <p:nvPr/>
        </p:nvSpPr>
        <p:spPr bwMode="auto">
          <a:xfrm>
            <a:off x="3995936" y="2684383"/>
            <a:ext cx="4465440"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אינו יוצא ידי חובה.</a:t>
            </a:r>
          </a:p>
        </p:txBody>
      </p:sp>
      <p:sp>
        <p:nvSpPr>
          <p:cNvPr id="20" name="Text Box 4"/>
          <p:cNvSpPr txBox="1">
            <a:spLocks noChangeArrowheads="1"/>
          </p:cNvSpPr>
          <p:nvPr/>
        </p:nvSpPr>
        <p:spPr bwMode="auto">
          <a:xfrm>
            <a:off x="3873964" y="3332455"/>
            <a:ext cx="4573123"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יוצא ידי חובה לכתחילה.</a:t>
            </a:r>
          </a:p>
        </p:txBody>
      </p:sp>
    </p:spTree>
    <p:extLst>
      <p:ext uri="{BB962C8B-B14F-4D97-AF65-F5344CB8AC3E}">
        <p14:creationId xmlns:p14="http://schemas.microsoft.com/office/powerpoint/2010/main" val="1695979764"/>
      </p:ext>
    </p:extLst>
  </p:cSld>
  <p:clrMapOvr>
    <a:masterClrMapping/>
  </p:clrMapOvr>
  <p:transition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80" fill="hold">
                                          <p:stCondLst>
                                            <p:cond delay="0"/>
                                          </p:stCondLst>
                                        </p:cTn>
                                        <p:tgtEl>
                                          <p:spTgt spid="15"/>
                                        </p:tgtEl>
                                        <p:attrNameLst>
                                          <p:attrName>r</p:attrName>
                                        </p:attrNameLst>
                                      </p:cBhvr>
                                    </p:animRot>
                                    <p:animRot by="-240000">
                                      <p:cBhvr>
                                        <p:cTn id="7" dur="160" fill="hold">
                                          <p:stCondLst>
                                            <p:cond delay="160"/>
                                          </p:stCondLst>
                                        </p:cTn>
                                        <p:tgtEl>
                                          <p:spTgt spid="15"/>
                                        </p:tgtEl>
                                        <p:attrNameLst>
                                          <p:attrName>r</p:attrName>
                                        </p:attrNameLst>
                                      </p:cBhvr>
                                    </p:animRot>
                                    <p:animRot by="240000">
                                      <p:cBhvr>
                                        <p:cTn id="8" dur="160" fill="hold">
                                          <p:stCondLst>
                                            <p:cond delay="320"/>
                                          </p:stCondLst>
                                        </p:cTn>
                                        <p:tgtEl>
                                          <p:spTgt spid="15"/>
                                        </p:tgtEl>
                                        <p:attrNameLst>
                                          <p:attrName>r</p:attrName>
                                        </p:attrNameLst>
                                      </p:cBhvr>
                                    </p:animRot>
                                    <p:animRot by="-240000">
                                      <p:cBhvr>
                                        <p:cTn id="9" dur="160" fill="hold">
                                          <p:stCondLst>
                                            <p:cond delay="480"/>
                                          </p:stCondLst>
                                        </p:cTn>
                                        <p:tgtEl>
                                          <p:spTgt spid="15"/>
                                        </p:tgtEl>
                                        <p:attrNameLst>
                                          <p:attrName>r</p:attrName>
                                        </p:attrNameLst>
                                      </p:cBhvr>
                                    </p:animRot>
                                    <p:animRot by="120000">
                                      <p:cBhvr>
                                        <p:cTn id="10" dur="160" fill="hold">
                                          <p:stCondLst>
                                            <p:cond delay="640"/>
                                          </p:stCondLst>
                                        </p:cTn>
                                        <p:tgtEl>
                                          <p:spTgt spid="15"/>
                                        </p:tgtEl>
                                        <p:attrNameLst>
                                          <p:attrName>r</p:attrName>
                                        </p:attrNameLst>
                                      </p:cBhvr>
                                    </p:animRot>
                                  </p:childTnLst>
                                </p:cTn>
                              </p:par>
                              <p:par>
                                <p:cTn id="11" presetID="47" presetClass="entr" presetSubtype="0" fill="hold" nodeType="withEffect">
                                  <p:stCondLst>
                                    <p:cond delay="30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800"/>
                                        <p:tgtEl>
                                          <p:spTgt spid="16"/>
                                        </p:tgtEl>
                                      </p:cBhvr>
                                    </p:animEffect>
                                    <p:anim calcmode="lin" valueType="num">
                                      <p:cBhvr>
                                        <p:cTn id="14" dur="800" fill="hold"/>
                                        <p:tgtEl>
                                          <p:spTgt spid="16"/>
                                        </p:tgtEl>
                                        <p:attrNameLst>
                                          <p:attrName>ppt_x</p:attrName>
                                        </p:attrNameLst>
                                      </p:cBhvr>
                                      <p:tavLst>
                                        <p:tav tm="0">
                                          <p:val>
                                            <p:strVal val="#ppt_x"/>
                                          </p:val>
                                        </p:tav>
                                        <p:tav tm="100000">
                                          <p:val>
                                            <p:strVal val="#ppt_x"/>
                                          </p:val>
                                        </p:tav>
                                      </p:tavLst>
                                    </p:anim>
                                    <p:anim calcmode="lin" valueType="num">
                                      <p:cBhvr>
                                        <p:cTn id="15" dur="8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250825" y="188913"/>
            <a:ext cx="8642350"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932150" y="1340769"/>
            <a:ext cx="7456274" cy="792087"/>
          </a:xfrm>
        </p:spPr>
        <p:txBody>
          <a:bodyPr rtlCol="1">
            <a:noAutofit/>
          </a:bodyPr>
          <a:lstStyle/>
          <a:p>
            <a:pPr algn="r" fontAlgn="auto">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מה הדין אם יש בסכך חלל של אוויר?</a:t>
            </a:r>
          </a:p>
        </p:txBody>
      </p:sp>
      <p:sp>
        <p:nvSpPr>
          <p:cNvPr id="11" name="Text Box 4"/>
          <p:cNvSpPr txBox="1">
            <a:spLocks noChangeArrowheads="1"/>
          </p:cNvSpPr>
          <p:nvPr/>
        </p:nvSpPr>
        <p:spPr bwMode="auto">
          <a:xfrm>
            <a:off x="458788" y="2252263"/>
            <a:ext cx="8002588" cy="888705"/>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אם רוחב החלל שלושה טפחים ויותר,</a:t>
            </a:r>
            <a:endParaRPr lang="en-US" sz="3200" b="1" spc="30" dirty="0">
              <a:ln>
                <a:solidFill>
                  <a:srgbClr val="6A0236">
                    <a:alpha val="60000"/>
                  </a:srgbClr>
                </a:solidFill>
              </a:ln>
              <a:solidFill>
                <a:srgbClr val="BA3854"/>
              </a:solidFill>
              <a:latin typeface="David" pitchFamily="34" charset="-79"/>
              <a:cs typeface="David" pitchFamily="34" charset="-79"/>
            </a:endParaRPr>
          </a:p>
          <a:p>
            <a:pPr eaLnBrk="1" hangingPunct="1">
              <a:lnSpc>
                <a:spcPts val="3000"/>
              </a:lnSpc>
              <a:tabLst>
                <a:tab pos="452438" algn="r"/>
              </a:tabLst>
              <a:defRPr/>
            </a:pPr>
            <a:r>
              <a:rPr lang="en-US" sz="3200" b="1" spc="30" dirty="0">
                <a:ln>
                  <a:solidFill>
                    <a:srgbClr val="6A0236">
                      <a:alpha val="60000"/>
                    </a:srgbClr>
                  </a:solidFill>
                </a:ln>
                <a:solidFill>
                  <a:srgbClr val="BA3854"/>
                </a:solidFill>
                <a:latin typeface="David" pitchFamily="34" charset="-79"/>
                <a:cs typeface="David" pitchFamily="34" charset="-79"/>
              </a:rPr>
              <a:t>	</a:t>
            </a:r>
            <a:r>
              <a:rPr lang="he-IL" sz="3200" b="1" spc="30" dirty="0">
                <a:ln>
                  <a:solidFill>
                    <a:srgbClr val="6A0236">
                      <a:alpha val="60000"/>
                    </a:srgbClr>
                  </a:solidFill>
                </a:ln>
                <a:solidFill>
                  <a:srgbClr val="BA3854"/>
                </a:solidFill>
                <a:latin typeface="David" pitchFamily="34" charset="-79"/>
                <a:cs typeface="David" pitchFamily="34" charset="-79"/>
              </a:rPr>
              <a:t>המקום שתחתיו פסול.</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7. חלל אוויר בסכך</a:t>
            </a:r>
          </a:p>
        </p:txBody>
      </p:sp>
      <p:sp>
        <p:nvSpPr>
          <p:cNvPr id="13" name="Text Box 4"/>
          <p:cNvSpPr txBox="1">
            <a:spLocks noChangeArrowheads="1"/>
          </p:cNvSpPr>
          <p:nvPr/>
        </p:nvSpPr>
        <p:spPr bwMode="auto">
          <a:xfrm>
            <a:off x="251520" y="3332383"/>
            <a:ext cx="8195568"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יש להקפיד שלא יהיה רוב ראשו או רוב גופו של 	האדם תחת האוויר. </a:t>
            </a:r>
          </a:p>
        </p:txBody>
      </p:sp>
      <p:sp>
        <p:nvSpPr>
          <p:cNvPr id="14" name="Text Box 4">
            <a:hlinkClick r:id="" action="ppaction://hlinkshowjump?jump=nextslide"/>
          </p:cNvPr>
          <p:cNvSpPr txBox="1">
            <a:spLocks noChangeArrowheads="1"/>
          </p:cNvSpPr>
          <p:nvPr/>
        </p:nvSpPr>
        <p:spPr bwMode="auto">
          <a:xfrm>
            <a:off x="4349304" y="4437184"/>
            <a:ext cx="4097784"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כל התשובות נכונות.</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TextBox 17"/>
          <p:cNvSpPr txBox="1"/>
          <p:nvPr/>
        </p:nvSpPr>
        <p:spPr>
          <a:xfrm>
            <a:off x="3131840" y="5157192"/>
            <a:ext cx="3024336" cy="584775"/>
          </a:xfrm>
          <a:prstGeom prst="rect">
            <a:avLst/>
          </a:prstGeom>
          <a:noFill/>
        </p:spPr>
        <p:txBody>
          <a:bodyPr rtlCol="1">
            <a:spAutoFit/>
          </a:bodyPr>
          <a:lstStyle/>
          <a:p>
            <a:pPr algn="ctr">
              <a:defRPr/>
            </a:pPr>
            <a:r>
              <a:rPr lang="he-IL" sz="3200" b="1" spc="30" dirty="0">
                <a:ln>
                  <a:solidFill>
                    <a:srgbClr val="7C3838"/>
                  </a:solidFill>
                </a:ln>
                <a:solidFill>
                  <a:srgbClr val="9D1E05"/>
                </a:solidFill>
                <a:effectLst>
                  <a:glow rad="38100">
                    <a:srgbClr val="FEE6F7">
                      <a:alpha val="18000"/>
                    </a:srgbClr>
                  </a:glow>
                </a:effectLst>
                <a:latin typeface="David" pitchFamily="34" charset="-79"/>
                <a:cs typeface="David" pitchFamily="34" charset="-79"/>
              </a:rPr>
              <a:t>טעות, נסה שנית.</a:t>
            </a:r>
          </a:p>
        </p:txBody>
      </p:sp>
    </p:spTree>
    <p:extLst>
      <p:ext uri="{BB962C8B-B14F-4D97-AF65-F5344CB8AC3E}">
        <p14:creationId xmlns:p14="http://schemas.microsoft.com/office/powerpoint/2010/main" val="2373178244"/>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6" presetClass="emph" presetSubtype="0" fill="hold" grpId="0" nodeType="withEffect">
                                  <p:stCondLst>
                                    <p:cond delay="0"/>
                                  </p:stCondLst>
                                  <p:iterate type="lt">
                                    <p:tmPct val="4000"/>
                                  </p:iterate>
                                  <p:childTnLst>
                                    <p:set>
                                      <p:cBhvr override="childStyle">
                                        <p:cTn id="6" dur="500" fill="hold"/>
                                        <p:tgtEl>
                                          <p:spTgt spid="11"/>
                                        </p:tgtEl>
                                        <p:attrNameLst>
                                          <p:attrName>style.color</p:attrName>
                                        </p:attrNameLst>
                                      </p:cBhvr>
                                      <p:to>
                                        <p:clrVal>
                                          <a:srgbClr val="938953"/>
                                        </p:clrVal>
                                      </p:to>
                                    </p:set>
                                    <p:set>
                                      <p:cBhvr>
                                        <p:cTn id="7" dur="500" fill="hold"/>
                                        <p:tgtEl>
                                          <p:spTgt spid="11"/>
                                        </p:tgtEl>
                                        <p:attrNameLst>
                                          <p:attrName>fillcolor</p:attrName>
                                        </p:attrNameLst>
                                      </p:cBhvr>
                                      <p:to>
                                        <p:clrVal>
                                          <a:srgbClr val="938953"/>
                                        </p:clrVal>
                                      </p:to>
                                    </p:set>
                                    <p:set>
                                      <p:cBhvr>
                                        <p:cTn id="8" dur="500" fill="hold"/>
                                        <p:tgtEl>
                                          <p:spTgt spid="11"/>
                                        </p:tgtEl>
                                        <p:attrNameLst>
                                          <p:attrName>fill.type</p:attrName>
                                        </p:attrNameLst>
                                      </p:cBhvr>
                                      <p:to>
                                        <p:strVal val="solid"/>
                                      </p:to>
                                    </p:set>
                                  </p:childTnLst>
                                </p:cTn>
                              </p:par>
                              <p:par>
                                <p:cTn id="9" presetID="47"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anim calcmode="lin" valueType="num">
                                      <p:cBhvr>
                                        <p:cTn id="12" dur="500" fill="hold"/>
                                        <p:tgtEl>
                                          <p:spTgt spid="18"/>
                                        </p:tgtEl>
                                        <p:attrNameLst>
                                          <p:attrName>ppt_x</p:attrName>
                                        </p:attrNameLst>
                                      </p:cBhvr>
                                      <p:tavLst>
                                        <p:tav tm="0">
                                          <p:val>
                                            <p:strVal val="#ppt_x"/>
                                          </p:val>
                                        </p:tav>
                                        <p:tav tm="100000">
                                          <p:val>
                                            <p:strVal val="#ppt_x"/>
                                          </p:val>
                                        </p:tav>
                                      </p:tavLst>
                                    </p:anim>
                                    <p:anim calcmode="lin" valueType="num">
                                      <p:cBhvr>
                                        <p:cTn id="13"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1"/>
                  </p:tgtEl>
                </p:cond>
              </p:nextCondLst>
            </p:seq>
            <p:seq concurrent="1" nextAc="seek">
              <p:cTn id="14" restart="whenNotActive" fill="hold" evtFilter="cancelBubble" nodeType="interactiveSeq">
                <p:stCondLst>
                  <p:cond evt="onClick" delay="0">
                    <p:tgtEl>
                      <p:spTgt spid="13"/>
                    </p:tgtEl>
                  </p:cond>
                </p:stCondLst>
                <p:endSync evt="end" delay="0">
                  <p:rtn val="all"/>
                </p:endSync>
                <p:childTnLst>
                  <p:par>
                    <p:cTn id="15" fill="hold">
                      <p:stCondLst>
                        <p:cond delay="0"/>
                      </p:stCondLst>
                      <p:childTnLst>
                        <p:par>
                          <p:cTn id="16" fill="hold">
                            <p:stCondLst>
                              <p:cond delay="0"/>
                            </p:stCondLst>
                            <p:childTnLst>
                              <p:par>
                                <p:cTn id="17" presetID="16" presetClass="emph" presetSubtype="0" fill="hold" grpId="0" nodeType="withEffect">
                                  <p:stCondLst>
                                    <p:cond delay="0"/>
                                  </p:stCondLst>
                                  <p:iterate type="lt">
                                    <p:tmPct val="4000"/>
                                  </p:iterate>
                                  <p:childTnLst>
                                    <p:set>
                                      <p:cBhvr override="childStyle">
                                        <p:cTn id="18" dur="500" fill="hold"/>
                                        <p:tgtEl>
                                          <p:spTgt spid="13"/>
                                        </p:tgtEl>
                                        <p:attrNameLst>
                                          <p:attrName>style.color</p:attrName>
                                        </p:attrNameLst>
                                      </p:cBhvr>
                                      <p:to>
                                        <p:clrVal>
                                          <a:srgbClr val="938953"/>
                                        </p:clrVal>
                                      </p:to>
                                    </p:set>
                                    <p:set>
                                      <p:cBhvr>
                                        <p:cTn id="19" dur="500" fill="hold"/>
                                        <p:tgtEl>
                                          <p:spTgt spid="13"/>
                                        </p:tgtEl>
                                        <p:attrNameLst>
                                          <p:attrName>fillcolor</p:attrName>
                                        </p:attrNameLst>
                                      </p:cBhvr>
                                      <p:to>
                                        <p:clrVal>
                                          <a:srgbClr val="938953"/>
                                        </p:clrVal>
                                      </p:to>
                                    </p:set>
                                    <p:set>
                                      <p:cBhvr>
                                        <p:cTn id="20" dur="500" fill="hold"/>
                                        <p:tgtEl>
                                          <p:spTgt spid="13"/>
                                        </p:tgtEl>
                                        <p:attrNameLst>
                                          <p:attrName>fill.type</p:attrName>
                                        </p:attrNameLst>
                                      </p:cBhvr>
                                      <p:to>
                                        <p:strVal val="solid"/>
                                      </p:to>
                                    </p:set>
                                  </p:childTnLst>
                                </p:cTn>
                              </p:par>
                              <p:par>
                                <p:cTn id="21" presetID="47" presetClass="entr" presetSubtype="0" fill="hold"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anim calcmode="lin" valueType="num">
                                      <p:cBhvr>
                                        <p:cTn id="24" dur="500" fill="hold"/>
                                        <p:tgtEl>
                                          <p:spTgt spid="18"/>
                                        </p:tgtEl>
                                        <p:attrNameLst>
                                          <p:attrName>ppt_x</p:attrName>
                                        </p:attrNameLst>
                                      </p:cBhvr>
                                      <p:tavLst>
                                        <p:tav tm="0">
                                          <p:val>
                                            <p:strVal val="#ppt_x"/>
                                          </p:val>
                                        </p:tav>
                                        <p:tav tm="100000">
                                          <p:val>
                                            <p:strVal val="#ppt_x"/>
                                          </p:val>
                                        </p:tav>
                                      </p:tavLst>
                                    </p:anim>
                                    <p:anim calcmode="lin" valueType="num">
                                      <p:cBhvr>
                                        <p:cTn id="25"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3"/>
                  </p:tgtEl>
                </p:cond>
              </p:nextCondLst>
            </p:seq>
          </p:childTnLst>
        </p:cTn>
      </p:par>
    </p:tnLst>
    <p:bldLst>
      <p:bldP spid="11" grpId="0"/>
      <p:bldP spid="13"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250825" y="188913"/>
            <a:ext cx="8642350"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932150" y="1340769"/>
            <a:ext cx="7456274" cy="792087"/>
          </a:xfrm>
        </p:spPr>
        <p:txBody>
          <a:bodyPr rtlCol="1">
            <a:noAutofit/>
          </a:bodyPr>
          <a:lstStyle/>
          <a:p>
            <a:pPr algn="r" fontAlgn="auto">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מה הדין אם יש בסכך חלל של אוויר?</a:t>
            </a:r>
          </a:p>
        </p:txBody>
      </p:sp>
      <p:sp>
        <p:nvSpPr>
          <p:cNvPr id="11" name="Text Box 4"/>
          <p:cNvSpPr txBox="1">
            <a:spLocks noChangeArrowheads="1"/>
          </p:cNvSpPr>
          <p:nvPr/>
        </p:nvSpPr>
        <p:spPr bwMode="auto">
          <a:xfrm>
            <a:off x="458788" y="2252263"/>
            <a:ext cx="8002588" cy="888705"/>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אם רוחב החלל שלושה טפחים ויותר,</a:t>
            </a:r>
            <a:endParaRPr lang="en-US" sz="3200" b="1" spc="30" dirty="0">
              <a:ln>
                <a:solidFill>
                  <a:srgbClr val="6A0236">
                    <a:alpha val="60000"/>
                  </a:srgbClr>
                </a:solidFill>
              </a:ln>
              <a:solidFill>
                <a:srgbClr val="BA3854"/>
              </a:solidFill>
              <a:latin typeface="David" pitchFamily="34" charset="-79"/>
              <a:cs typeface="David" pitchFamily="34" charset="-79"/>
            </a:endParaRPr>
          </a:p>
          <a:p>
            <a:pPr eaLnBrk="1" hangingPunct="1">
              <a:lnSpc>
                <a:spcPts val="3000"/>
              </a:lnSpc>
              <a:tabLst>
                <a:tab pos="452438" algn="r"/>
              </a:tabLst>
              <a:defRPr/>
            </a:pPr>
            <a:r>
              <a:rPr lang="en-US" sz="3200" b="1" spc="30" dirty="0">
                <a:ln>
                  <a:solidFill>
                    <a:srgbClr val="6A0236">
                      <a:alpha val="60000"/>
                    </a:srgbClr>
                  </a:solidFill>
                </a:ln>
                <a:solidFill>
                  <a:srgbClr val="BA3854"/>
                </a:solidFill>
                <a:latin typeface="David" pitchFamily="34" charset="-79"/>
                <a:cs typeface="David" pitchFamily="34" charset="-79"/>
              </a:rPr>
              <a:t>	</a:t>
            </a:r>
            <a:r>
              <a:rPr lang="he-IL" sz="3200" b="1" spc="30" dirty="0">
                <a:ln>
                  <a:solidFill>
                    <a:srgbClr val="6A0236">
                      <a:alpha val="60000"/>
                    </a:srgbClr>
                  </a:solidFill>
                </a:ln>
                <a:solidFill>
                  <a:srgbClr val="BA3854"/>
                </a:solidFill>
                <a:latin typeface="David" pitchFamily="34" charset="-79"/>
                <a:cs typeface="David" pitchFamily="34" charset="-79"/>
              </a:rPr>
              <a:t>המקום שתחתיו פסול.</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7. חלל אוויר בסכך</a:t>
            </a:r>
          </a:p>
        </p:txBody>
      </p:sp>
      <p:sp>
        <p:nvSpPr>
          <p:cNvPr id="13" name="Text Box 4"/>
          <p:cNvSpPr txBox="1">
            <a:spLocks noChangeArrowheads="1"/>
          </p:cNvSpPr>
          <p:nvPr/>
        </p:nvSpPr>
        <p:spPr bwMode="auto">
          <a:xfrm>
            <a:off x="251520" y="3332383"/>
            <a:ext cx="8195568"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יש להקפיד שלא יהיה רוב ראשו או רוב גופו של 	האדם תחת האוויר. </a:t>
            </a:r>
          </a:p>
        </p:txBody>
      </p:sp>
      <p:sp>
        <p:nvSpPr>
          <p:cNvPr id="14" name="Text Box 4"/>
          <p:cNvSpPr txBox="1">
            <a:spLocks noChangeArrowheads="1"/>
          </p:cNvSpPr>
          <p:nvPr/>
        </p:nvSpPr>
        <p:spPr bwMode="auto">
          <a:xfrm>
            <a:off x="458788" y="4437184"/>
            <a:ext cx="7988300" cy="477054"/>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ג.	כל התשובות נכונות.</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TextBox 14"/>
          <p:cNvSpPr txBox="1"/>
          <p:nvPr/>
        </p:nvSpPr>
        <p:spPr>
          <a:xfrm>
            <a:off x="2231740" y="5004465"/>
            <a:ext cx="5040560" cy="584775"/>
          </a:xfrm>
          <a:prstGeom prst="rect">
            <a:avLst/>
          </a:prstGeom>
          <a:noFill/>
        </p:spPr>
        <p:txBody>
          <a:bodyPr wrap="square" rtlCol="1">
            <a:spAutoFit/>
          </a:bodyPr>
          <a:lstStyle/>
          <a:p>
            <a:pPr algn="ctr" fontAlgn="base">
              <a:spcBef>
                <a:spcPct val="0"/>
              </a:spcBef>
              <a:spcAft>
                <a:spcPct val="0"/>
              </a:spcAft>
            </a:pPr>
            <a:r>
              <a:rPr lang="he-IL" sz="3200" b="1" spc="20" dirty="0">
                <a:ln>
                  <a:solidFill>
                    <a:srgbClr val="F79646">
                      <a:lumMod val="50000"/>
                      <a:alpha val="76000"/>
                    </a:srgbClr>
                  </a:solidFill>
                </a:ln>
                <a:solidFill>
                  <a:srgbClr val="F8A83E"/>
                </a:solidFill>
                <a:latin typeface="David" pitchFamily="34" charset="-79"/>
                <a:ea typeface="+mj-ea"/>
                <a:cs typeface="David" pitchFamily="34" charset="-79"/>
              </a:rPr>
              <a:t>תשובה נכונה! יישר כוחך!</a:t>
            </a:r>
          </a:p>
        </p:txBody>
      </p:sp>
      <p:grpSp>
        <p:nvGrpSpPr>
          <p:cNvPr id="16" name="קבוצה 15"/>
          <p:cNvGrpSpPr/>
          <p:nvPr/>
        </p:nvGrpSpPr>
        <p:grpSpPr>
          <a:xfrm>
            <a:off x="3325215" y="5515818"/>
            <a:ext cx="2481263" cy="1225550"/>
            <a:chOff x="3330575" y="2816225"/>
            <a:chExt cx="2481263" cy="1225550"/>
          </a:xfrm>
        </p:grpSpPr>
        <p:pic>
          <p:nvPicPr>
            <p:cNvPr id="17" name="Picture 2">
              <a:hlinkClick r:id="" action="ppaction://hlinkshowjump?jump=nextslid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30575" y="2816225"/>
              <a:ext cx="2481263"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a:hlinkClick r:id="" action="ppaction://hlinkshowjump?jump=nextslide"/>
            </p:cNvPr>
            <p:cNvSpPr txBox="1"/>
            <p:nvPr/>
          </p:nvSpPr>
          <p:spPr>
            <a:xfrm>
              <a:off x="3737755" y="3132257"/>
              <a:ext cx="1656184" cy="584775"/>
            </a:xfrm>
            <a:prstGeom prst="rect">
              <a:avLst/>
            </a:prstGeom>
            <a:noFill/>
          </p:spPr>
          <p:txBody>
            <a:bodyPr wrap="square" rtlCol="1">
              <a:spAutoFit/>
            </a:bodyPr>
            <a:lstStyle/>
            <a:p>
              <a:pPr algn="ctr" fontAlgn="base">
                <a:spcBef>
                  <a:spcPct val="0"/>
                </a:spcBef>
                <a:spcAft>
                  <a:spcPct val="0"/>
                </a:spcAft>
              </a:pPr>
              <a:r>
                <a:rPr lang="he-IL" sz="3200" b="1" spc="20" dirty="0">
                  <a:ln w="3175">
                    <a:solidFill>
                      <a:srgbClr val="7030A0">
                        <a:lumMod val="75000"/>
                      </a:srgbClr>
                    </a:solidFill>
                  </a:ln>
                  <a:solidFill>
                    <a:srgbClr val="000000"/>
                  </a:solidFill>
                  <a:latin typeface="David" pitchFamily="34" charset="-79"/>
                  <a:cs typeface="David" pitchFamily="34" charset="-79"/>
                </a:rPr>
                <a:t>המשך</a:t>
              </a:r>
              <a:endParaRPr lang="he-IL" sz="3200" dirty="0">
                <a:ln w="3175">
                  <a:solidFill>
                    <a:srgbClr val="7030A0">
                      <a:lumMod val="75000"/>
                    </a:srgbClr>
                  </a:solidFill>
                </a:ln>
                <a:solidFill>
                  <a:srgbClr val="000000"/>
                </a:solidFill>
                <a:latin typeface="Arial" charset="0"/>
              </a:endParaRPr>
            </a:p>
          </p:txBody>
        </p:sp>
      </p:grpSp>
    </p:spTree>
    <p:extLst>
      <p:ext uri="{BB962C8B-B14F-4D97-AF65-F5344CB8AC3E}">
        <p14:creationId xmlns:p14="http://schemas.microsoft.com/office/powerpoint/2010/main" val="3673300347"/>
      </p:ext>
    </p:extLst>
  </p:cSld>
  <p:clrMapOvr>
    <a:masterClrMapping/>
  </p:clrMapOvr>
  <p:transition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80" fill="hold">
                                          <p:stCondLst>
                                            <p:cond delay="0"/>
                                          </p:stCondLst>
                                        </p:cTn>
                                        <p:tgtEl>
                                          <p:spTgt spid="15"/>
                                        </p:tgtEl>
                                        <p:attrNameLst>
                                          <p:attrName>r</p:attrName>
                                        </p:attrNameLst>
                                      </p:cBhvr>
                                    </p:animRot>
                                    <p:animRot by="-240000">
                                      <p:cBhvr>
                                        <p:cTn id="7" dur="160" fill="hold">
                                          <p:stCondLst>
                                            <p:cond delay="160"/>
                                          </p:stCondLst>
                                        </p:cTn>
                                        <p:tgtEl>
                                          <p:spTgt spid="15"/>
                                        </p:tgtEl>
                                        <p:attrNameLst>
                                          <p:attrName>r</p:attrName>
                                        </p:attrNameLst>
                                      </p:cBhvr>
                                    </p:animRot>
                                    <p:animRot by="240000">
                                      <p:cBhvr>
                                        <p:cTn id="8" dur="160" fill="hold">
                                          <p:stCondLst>
                                            <p:cond delay="320"/>
                                          </p:stCondLst>
                                        </p:cTn>
                                        <p:tgtEl>
                                          <p:spTgt spid="15"/>
                                        </p:tgtEl>
                                        <p:attrNameLst>
                                          <p:attrName>r</p:attrName>
                                        </p:attrNameLst>
                                      </p:cBhvr>
                                    </p:animRot>
                                    <p:animRot by="-240000">
                                      <p:cBhvr>
                                        <p:cTn id="9" dur="160" fill="hold">
                                          <p:stCondLst>
                                            <p:cond delay="480"/>
                                          </p:stCondLst>
                                        </p:cTn>
                                        <p:tgtEl>
                                          <p:spTgt spid="15"/>
                                        </p:tgtEl>
                                        <p:attrNameLst>
                                          <p:attrName>r</p:attrName>
                                        </p:attrNameLst>
                                      </p:cBhvr>
                                    </p:animRot>
                                    <p:animRot by="120000">
                                      <p:cBhvr>
                                        <p:cTn id="10" dur="160" fill="hold">
                                          <p:stCondLst>
                                            <p:cond delay="640"/>
                                          </p:stCondLst>
                                        </p:cTn>
                                        <p:tgtEl>
                                          <p:spTgt spid="15"/>
                                        </p:tgtEl>
                                        <p:attrNameLst>
                                          <p:attrName>r</p:attrName>
                                        </p:attrNameLst>
                                      </p:cBhvr>
                                    </p:animRot>
                                  </p:childTnLst>
                                </p:cTn>
                              </p:par>
                              <p:par>
                                <p:cTn id="11" presetID="47" presetClass="entr" presetSubtype="0" fill="hold" nodeType="withEffect">
                                  <p:stCondLst>
                                    <p:cond delay="30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800"/>
                                        <p:tgtEl>
                                          <p:spTgt spid="16"/>
                                        </p:tgtEl>
                                      </p:cBhvr>
                                    </p:animEffect>
                                    <p:anim calcmode="lin" valueType="num">
                                      <p:cBhvr>
                                        <p:cTn id="14" dur="800" fill="hold"/>
                                        <p:tgtEl>
                                          <p:spTgt spid="16"/>
                                        </p:tgtEl>
                                        <p:attrNameLst>
                                          <p:attrName>ppt_x</p:attrName>
                                        </p:attrNameLst>
                                      </p:cBhvr>
                                      <p:tavLst>
                                        <p:tav tm="0">
                                          <p:val>
                                            <p:strVal val="#ppt_x"/>
                                          </p:val>
                                        </p:tav>
                                        <p:tav tm="100000">
                                          <p:val>
                                            <p:strVal val="#ppt_x"/>
                                          </p:val>
                                        </p:tav>
                                      </p:tavLst>
                                    </p:anim>
                                    <p:anim calcmode="lin" valueType="num">
                                      <p:cBhvr>
                                        <p:cTn id="15" dur="8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250825" y="188913"/>
            <a:ext cx="8642350"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932150" y="1412777"/>
            <a:ext cx="7456274" cy="792087"/>
          </a:xfrm>
        </p:spPr>
        <p:txBody>
          <a:bodyPr rtlCol="1">
            <a:noAutofit/>
          </a:bodyPr>
          <a:lstStyle/>
          <a:p>
            <a:pPr algn="r" fontAlgn="auto">
              <a:lnSpc>
                <a:spcPts val="3440"/>
              </a:lnSpc>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האם מותר לעשות סוכה ליד בנין גבוה, שמונע מקרני החמה להגיע לסוכה?</a:t>
            </a:r>
          </a:p>
        </p:txBody>
      </p:sp>
      <p:sp>
        <p:nvSpPr>
          <p:cNvPr id="11" name="Text Box 4"/>
          <p:cNvSpPr txBox="1">
            <a:spLocks noChangeArrowheads="1"/>
          </p:cNvSpPr>
          <p:nvPr/>
        </p:nvSpPr>
        <p:spPr bwMode="auto">
          <a:xfrm>
            <a:off x="1619672" y="2468287"/>
            <a:ext cx="6841704"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אסור, משום שחובה שהצל בסוכה</a:t>
            </a:r>
            <a:endParaRPr lang="en-US" sz="3200" b="1" spc="30" dirty="0">
              <a:ln>
                <a:solidFill>
                  <a:srgbClr val="6A0236">
                    <a:alpha val="60000"/>
                  </a:srgbClr>
                </a:solidFill>
              </a:ln>
              <a:solidFill>
                <a:srgbClr val="BA3854"/>
              </a:solidFill>
              <a:latin typeface="David" pitchFamily="34" charset="-79"/>
              <a:cs typeface="David" pitchFamily="34" charset="-79"/>
            </a:endParaRPr>
          </a:p>
          <a:p>
            <a:pPr eaLnBrk="1" hangingPunct="1">
              <a:lnSpc>
                <a:spcPts val="3000"/>
              </a:lnSpc>
              <a:tabLst>
                <a:tab pos="452438" algn="r"/>
              </a:tabLst>
              <a:defRPr/>
            </a:pPr>
            <a:r>
              <a:rPr lang="en-US" sz="3200" b="1" spc="30" dirty="0">
                <a:ln>
                  <a:solidFill>
                    <a:srgbClr val="6A0236">
                      <a:alpha val="60000"/>
                    </a:srgbClr>
                  </a:solidFill>
                </a:ln>
                <a:solidFill>
                  <a:srgbClr val="BA3854"/>
                </a:solidFill>
                <a:latin typeface="David" pitchFamily="34" charset="-79"/>
                <a:cs typeface="David" pitchFamily="34" charset="-79"/>
              </a:rPr>
              <a:t>	</a:t>
            </a:r>
            <a:r>
              <a:rPr lang="he-IL" sz="3200" b="1" spc="30" dirty="0">
                <a:ln>
                  <a:solidFill>
                    <a:srgbClr val="6A0236">
                      <a:alpha val="60000"/>
                    </a:srgbClr>
                  </a:solidFill>
                </a:ln>
                <a:solidFill>
                  <a:srgbClr val="BA3854"/>
                </a:solidFill>
                <a:latin typeface="David" pitchFamily="34" charset="-79"/>
                <a:cs typeface="David" pitchFamily="34" charset="-79"/>
              </a:rPr>
              <a:t>יהיה דווקא מחמת הסכך. </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8. סוכה ליד בנין גבוה</a:t>
            </a:r>
          </a:p>
        </p:txBody>
      </p:sp>
      <p:sp>
        <p:nvSpPr>
          <p:cNvPr id="13" name="Text Box 4"/>
          <p:cNvSpPr txBox="1">
            <a:spLocks noChangeArrowheads="1"/>
          </p:cNvSpPr>
          <p:nvPr/>
        </p:nvSpPr>
        <p:spPr bwMode="auto">
          <a:xfrm>
            <a:off x="2555776" y="3476399"/>
            <a:ext cx="5891312"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מותר בתנאי שחלק מהיום השמש</a:t>
            </a:r>
            <a:endParaRPr lang="en-US" sz="3200" b="1" spc="30" dirty="0">
              <a:ln>
                <a:solidFill>
                  <a:srgbClr val="6A0236">
                    <a:alpha val="60000"/>
                  </a:srgbClr>
                </a:solidFill>
              </a:ln>
              <a:solidFill>
                <a:srgbClr val="BA3854"/>
              </a:solidFill>
              <a:latin typeface="David" pitchFamily="34" charset="-79"/>
              <a:cs typeface="David" pitchFamily="34" charset="-79"/>
            </a:endParaRPr>
          </a:p>
          <a:p>
            <a:pPr eaLnBrk="1" hangingPunct="1">
              <a:lnSpc>
                <a:spcPts val="3000"/>
              </a:lnSpc>
              <a:tabLst>
                <a:tab pos="452438" algn="r"/>
              </a:tabLst>
              <a:defRPr/>
            </a:pPr>
            <a:r>
              <a:rPr lang="en-US" sz="3200" b="1" spc="30" dirty="0">
                <a:ln>
                  <a:solidFill>
                    <a:srgbClr val="6A0236">
                      <a:alpha val="60000"/>
                    </a:srgbClr>
                  </a:solidFill>
                </a:ln>
                <a:solidFill>
                  <a:srgbClr val="BA3854"/>
                </a:solidFill>
                <a:latin typeface="David" pitchFamily="34" charset="-79"/>
                <a:cs typeface="David" pitchFamily="34" charset="-79"/>
              </a:rPr>
              <a:t>	</a:t>
            </a:r>
            <a:r>
              <a:rPr lang="he-IL" sz="3200" b="1" spc="30" dirty="0">
                <a:ln>
                  <a:solidFill>
                    <a:srgbClr val="6A0236">
                      <a:alpha val="60000"/>
                    </a:srgbClr>
                  </a:solidFill>
                </a:ln>
                <a:solidFill>
                  <a:srgbClr val="BA3854"/>
                </a:solidFill>
                <a:latin typeface="David" pitchFamily="34" charset="-79"/>
                <a:cs typeface="David" pitchFamily="34" charset="-79"/>
              </a:rPr>
              <a:t>מגיעה אל הסוכה.</a:t>
            </a:r>
          </a:p>
        </p:txBody>
      </p:sp>
      <p:sp>
        <p:nvSpPr>
          <p:cNvPr id="14" name="Text Box 4">
            <a:hlinkClick r:id="" action="ppaction://hlinkshowjump?jump=nextslide"/>
          </p:cNvPr>
          <p:cNvSpPr txBox="1">
            <a:spLocks noChangeArrowheads="1"/>
          </p:cNvSpPr>
          <p:nvPr/>
        </p:nvSpPr>
        <p:spPr bwMode="auto">
          <a:xfrm>
            <a:off x="4452938" y="4509192"/>
            <a:ext cx="3994150"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מותר בלא כל פקפוק.</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TextBox 17"/>
          <p:cNvSpPr txBox="1"/>
          <p:nvPr/>
        </p:nvSpPr>
        <p:spPr>
          <a:xfrm>
            <a:off x="3131840" y="5148481"/>
            <a:ext cx="3024336" cy="584775"/>
          </a:xfrm>
          <a:prstGeom prst="rect">
            <a:avLst/>
          </a:prstGeom>
          <a:noFill/>
        </p:spPr>
        <p:txBody>
          <a:bodyPr rtlCol="1">
            <a:spAutoFit/>
          </a:bodyPr>
          <a:lstStyle/>
          <a:p>
            <a:pPr algn="ctr">
              <a:defRPr/>
            </a:pPr>
            <a:r>
              <a:rPr lang="he-IL" sz="3200" b="1" spc="30" dirty="0">
                <a:ln>
                  <a:solidFill>
                    <a:srgbClr val="7C3838"/>
                  </a:solidFill>
                </a:ln>
                <a:solidFill>
                  <a:srgbClr val="9D1E05"/>
                </a:solidFill>
                <a:effectLst>
                  <a:glow rad="38100">
                    <a:srgbClr val="FEE6F7">
                      <a:alpha val="18000"/>
                    </a:srgbClr>
                  </a:glow>
                </a:effectLst>
                <a:latin typeface="David" pitchFamily="34" charset="-79"/>
                <a:cs typeface="David" pitchFamily="34" charset="-79"/>
              </a:rPr>
              <a:t>טעות, נסה שנית.</a:t>
            </a:r>
          </a:p>
        </p:txBody>
      </p:sp>
    </p:spTree>
    <p:extLst>
      <p:ext uri="{BB962C8B-B14F-4D97-AF65-F5344CB8AC3E}">
        <p14:creationId xmlns:p14="http://schemas.microsoft.com/office/powerpoint/2010/main" val="477367"/>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6" presetClass="emph" presetSubtype="0" fill="hold" grpId="0" nodeType="withEffect">
                                  <p:stCondLst>
                                    <p:cond delay="0"/>
                                  </p:stCondLst>
                                  <p:iterate type="lt">
                                    <p:tmPct val="4000"/>
                                  </p:iterate>
                                  <p:childTnLst>
                                    <p:set>
                                      <p:cBhvr override="childStyle">
                                        <p:cTn id="6" dur="500" fill="hold"/>
                                        <p:tgtEl>
                                          <p:spTgt spid="11"/>
                                        </p:tgtEl>
                                        <p:attrNameLst>
                                          <p:attrName>style.color</p:attrName>
                                        </p:attrNameLst>
                                      </p:cBhvr>
                                      <p:to>
                                        <p:clrVal>
                                          <a:srgbClr val="938953"/>
                                        </p:clrVal>
                                      </p:to>
                                    </p:set>
                                    <p:set>
                                      <p:cBhvr>
                                        <p:cTn id="7" dur="500" fill="hold"/>
                                        <p:tgtEl>
                                          <p:spTgt spid="11"/>
                                        </p:tgtEl>
                                        <p:attrNameLst>
                                          <p:attrName>fillcolor</p:attrName>
                                        </p:attrNameLst>
                                      </p:cBhvr>
                                      <p:to>
                                        <p:clrVal>
                                          <a:srgbClr val="938953"/>
                                        </p:clrVal>
                                      </p:to>
                                    </p:set>
                                    <p:set>
                                      <p:cBhvr>
                                        <p:cTn id="8" dur="500" fill="hold"/>
                                        <p:tgtEl>
                                          <p:spTgt spid="11"/>
                                        </p:tgtEl>
                                        <p:attrNameLst>
                                          <p:attrName>fill.type</p:attrName>
                                        </p:attrNameLst>
                                      </p:cBhvr>
                                      <p:to>
                                        <p:strVal val="solid"/>
                                      </p:to>
                                    </p:set>
                                  </p:childTnLst>
                                </p:cTn>
                              </p:par>
                              <p:par>
                                <p:cTn id="9" presetID="47"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anim calcmode="lin" valueType="num">
                                      <p:cBhvr>
                                        <p:cTn id="12" dur="500" fill="hold"/>
                                        <p:tgtEl>
                                          <p:spTgt spid="18"/>
                                        </p:tgtEl>
                                        <p:attrNameLst>
                                          <p:attrName>ppt_x</p:attrName>
                                        </p:attrNameLst>
                                      </p:cBhvr>
                                      <p:tavLst>
                                        <p:tav tm="0">
                                          <p:val>
                                            <p:strVal val="#ppt_x"/>
                                          </p:val>
                                        </p:tav>
                                        <p:tav tm="100000">
                                          <p:val>
                                            <p:strVal val="#ppt_x"/>
                                          </p:val>
                                        </p:tav>
                                      </p:tavLst>
                                    </p:anim>
                                    <p:anim calcmode="lin" valueType="num">
                                      <p:cBhvr>
                                        <p:cTn id="13"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1"/>
                  </p:tgtEl>
                </p:cond>
              </p:nextCondLst>
            </p:seq>
            <p:seq concurrent="1" nextAc="seek">
              <p:cTn id="14" restart="whenNotActive" fill="hold" evtFilter="cancelBubble" nodeType="interactiveSeq">
                <p:stCondLst>
                  <p:cond evt="onClick" delay="0">
                    <p:tgtEl>
                      <p:spTgt spid="13"/>
                    </p:tgtEl>
                  </p:cond>
                </p:stCondLst>
                <p:endSync evt="end" delay="0">
                  <p:rtn val="all"/>
                </p:endSync>
                <p:childTnLst>
                  <p:par>
                    <p:cTn id="15" fill="hold">
                      <p:stCondLst>
                        <p:cond delay="0"/>
                      </p:stCondLst>
                      <p:childTnLst>
                        <p:par>
                          <p:cTn id="16" fill="hold">
                            <p:stCondLst>
                              <p:cond delay="0"/>
                            </p:stCondLst>
                            <p:childTnLst>
                              <p:par>
                                <p:cTn id="17" presetID="16" presetClass="emph" presetSubtype="0" fill="hold" grpId="0" nodeType="withEffect">
                                  <p:stCondLst>
                                    <p:cond delay="0"/>
                                  </p:stCondLst>
                                  <p:iterate type="lt">
                                    <p:tmPct val="4000"/>
                                  </p:iterate>
                                  <p:childTnLst>
                                    <p:set>
                                      <p:cBhvr override="childStyle">
                                        <p:cTn id="18" dur="500" fill="hold"/>
                                        <p:tgtEl>
                                          <p:spTgt spid="13"/>
                                        </p:tgtEl>
                                        <p:attrNameLst>
                                          <p:attrName>style.color</p:attrName>
                                        </p:attrNameLst>
                                      </p:cBhvr>
                                      <p:to>
                                        <p:clrVal>
                                          <a:srgbClr val="938953"/>
                                        </p:clrVal>
                                      </p:to>
                                    </p:set>
                                    <p:set>
                                      <p:cBhvr>
                                        <p:cTn id="19" dur="500" fill="hold"/>
                                        <p:tgtEl>
                                          <p:spTgt spid="13"/>
                                        </p:tgtEl>
                                        <p:attrNameLst>
                                          <p:attrName>fillcolor</p:attrName>
                                        </p:attrNameLst>
                                      </p:cBhvr>
                                      <p:to>
                                        <p:clrVal>
                                          <a:srgbClr val="938953"/>
                                        </p:clrVal>
                                      </p:to>
                                    </p:set>
                                    <p:set>
                                      <p:cBhvr>
                                        <p:cTn id="20" dur="500" fill="hold"/>
                                        <p:tgtEl>
                                          <p:spTgt spid="13"/>
                                        </p:tgtEl>
                                        <p:attrNameLst>
                                          <p:attrName>fill.type</p:attrName>
                                        </p:attrNameLst>
                                      </p:cBhvr>
                                      <p:to>
                                        <p:strVal val="solid"/>
                                      </p:to>
                                    </p:set>
                                  </p:childTnLst>
                                </p:cTn>
                              </p:par>
                              <p:par>
                                <p:cTn id="21" presetID="47" presetClass="entr" presetSubtype="0" fill="hold"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anim calcmode="lin" valueType="num">
                                      <p:cBhvr>
                                        <p:cTn id="24" dur="500" fill="hold"/>
                                        <p:tgtEl>
                                          <p:spTgt spid="18"/>
                                        </p:tgtEl>
                                        <p:attrNameLst>
                                          <p:attrName>ppt_x</p:attrName>
                                        </p:attrNameLst>
                                      </p:cBhvr>
                                      <p:tavLst>
                                        <p:tav tm="0">
                                          <p:val>
                                            <p:strVal val="#ppt_x"/>
                                          </p:val>
                                        </p:tav>
                                        <p:tav tm="100000">
                                          <p:val>
                                            <p:strVal val="#ppt_x"/>
                                          </p:val>
                                        </p:tav>
                                      </p:tavLst>
                                    </p:anim>
                                    <p:anim calcmode="lin" valueType="num">
                                      <p:cBhvr>
                                        <p:cTn id="25"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3"/>
                  </p:tgtEl>
                </p:cond>
              </p:nextCondLst>
            </p:seq>
          </p:childTnLst>
        </p:cTn>
      </p:par>
    </p:tnLst>
    <p:bldLst>
      <p:bldP spid="11" grpId="0"/>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250825" y="188913"/>
            <a:ext cx="8642350"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932150" y="1412777"/>
            <a:ext cx="7456274" cy="792087"/>
          </a:xfrm>
        </p:spPr>
        <p:txBody>
          <a:bodyPr rtlCol="1">
            <a:noAutofit/>
          </a:bodyPr>
          <a:lstStyle/>
          <a:p>
            <a:pPr algn="r" fontAlgn="auto">
              <a:lnSpc>
                <a:spcPts val="3440"/>
              </a:lnSpc>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האם מותר לעשות סוכה ליד בנין גבוה, שמונע מקרני החמה להגיע לסוכה?</a:t>
            </a:r>
          </a:p>
        </p:txBody>
      </p:sp>
      <p:sp>
        <p:nvSpPr>
          <p:cNvPr id="11" name="Text Box 4"/>
          <p:cNvSpPr txBox="1">
            <a:spLocks noChangeArrowheads="1"/>
          </p:cNvSpPr>
          <p:nvPr/>
        </p:nvSpPr>
        <p:spPr bwMode="auto">
          <a:xfrm>
            <a:off x="458788" y="2468287"/>
            <a:ext cx="8002588" cy="888705"/>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אסור, משום שחובה שהצל בסוכה</a:t>
            </a:r>
            <a:endParaRPr lang="en-US" sz="3200" b="1" spc="30" dirty="0">
              <a:ln>
                <a:solidFill>
                  <a:srgbClr val="6A0236">
                    <a:alpha val="60000"/>
                  </a:srgbClr>
                </a:solidFill>
              </a:ln>
              <a:solidFill>
                <a:srgbClr val="BA3854"/>
              </a:solidFill>
              <a:latin typeface="David" pitchFamily="34" charset="-79"/>
              <a:cs typeface="David" pitchFamily="34" charset="-79"/>
            </a:endParaRPr>
          </a:p>
          <a:p>
            <a:pPr eaLnBrk="1" hangingPunct="1">
              <a:lnSpc>
                <a:spcPts val="3000"/>
              </a:lnSpc>
              <a:tabLst>
                <a:tab pos="452438" algn="r"/>
              </a:tabLst>
              <a:defRPr/>
            </a:pPr>
            <a:r>
              <a:rPr lang="en-US" sz="3200" b="1" spc="30" dirty="0">
                <a:ln>
                  <a:solidFill>
                    <a:srgbClr val="6A0236">
                      <a:alpha val="60000"/>
                    </a:srgbClr>
                  </a:solidFill>
                </a:ln>
                <a:solidFill>
                  <a:srgbClr val="BA3854"/>
                </a:solidFill>
                <a:latin typeface="David" pitchFamily="34" charset="-79"/>
                <a:cs typeface="David" pitchFamily="34" charset="-79"/>
              </a:rPr>
              <a:t>	</a:t>
            </a:r>
            <a:r>
              <a:rPr lang="he-IL" sz="3200" b="1" spc="30" dirty="0">
                <a:ln>
                  <a:solidFill>
                    <a:srgbClr val="6A0236">
                      <a:alpha val="60000"/>
                    </a:srgbClr>
                  </a:solidFill>
                </a:ln>
                <a:solidFill>
                  <a:srgbClr val="BA3854"/>
                </a:solidFill>
                <a:latin typeface="David" pitchFamily="34" charset="-79"/>
                <a:cs typeface="David" pitchFamily="34" charset="-79"/>
              </a:rPr>
              <a:t>יהיה דווקא מחמת הסכך. </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8. סוכה ליד בנין גבוה</a:t>
            </a:r>
          </a:p>
        </p:txBody>
      </p:sp>
      <p:sp>
        <p:nvSpPr>
          <p:cNvPr id="13" name="Text Box 4"/>
          <p:cNvSpPr txBox="1">
            <a:spLocks noChangeArrowheads="1"/>
          </p:cNvSpPr>
          <p:nvPr/>
        </p:nvSpPr>
        <p:spPr bwMode="auto">
          <a:xfrm>
            <a:off x="251520" y="3476399"/>
            <a:ext cx="8195568"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מותר בתנאי שחלק מהיום השמש</a:t>
            </a:r>
            <a:endParaRPr lang="en-US" sz="3200" b="1" spc="30" dirty="0">
              <a:ln>
                <a:solidFill>
                  <a:srgbClr val="6A0236">
                    <a:alpha val="60000"/>
                  </a:srgbClr>
                </a:solidFill>
              </a:ln>
              <a:solidFill>
                <a:srgbClr val="BA3854"/>
              </a:solidFill>
              <a:latin typeface="David" pitchFamily="34" charset="-79"/>
              <a:cs typeface="David" pitchFamily="34" charset="-79"/>
            </a:endParaRPr>
          </a:p>
          <a:p>
            <a:pPr eaLnBrk="1" hangingPunct="1">
              <a:lnSpc>
                <a:spcPts val="3000"/>
              </a:lnSpc>
              <a:tabLst>
                <a:tab pos="452438" algn="r"/>
              </a:tabLst>
              <a:defRPr/>
            </a:pPr>
            <a:r>
              <a:rPr lang="en-US" sz="3200" b="1" spc="30" dirty="0">
                <a:ln>
                  <a:solidFill>
                    <a:srgbClr val="6A0236">
                      <a:alpha val="60000"/>
                    </a:srgbClr>
                  </a:solidFill>
                </a:ln>
                <a:solidFill>
                  <a:srgbClr val="BA3854"/>
                </a:solidFill>
                <a:latin typeface="David" pitchFamily="34" charset="-79"/>
                <a:cs typeface="David" pitchFamily="34" charset="-79"/>
              </a:rPr>
              <a:t>	</a:t>
            </a:r>
            <a:r>
              <a:rPr lang="he-IL" sz="3200" b="1" spc="30" dirty="0">
                <a:ln>
                  <a:solidFill>
                    <a:srgbClr val="6A0236">
                      <a:alpha val="60000"/>
                    </a:srgbClr>
                  </a:solidFill>
                </a:ln>
                <a:solidFill>
                  <a:srgbClr val="BA3854"/>
                </a:solidFill>
                <a:latin typeface="David" pitchFamily="34" charset="-79"/>
                <a:cs typeface="David" pitchFamily="34" charset="-79"/>
              </a:rPr>
              <a:t>מגיעה אל הסוכה.</a:t>
            </a:r>
          </a:p>
        </p:txBody>
      </p:sp>
      <p:sp>
        <p:nvSpPr>
          <p:cNvPr id="14" name="Text Box 4"/>
          <p:cNvSpPr txBox="1">
            <a:spLocks noChangeArrowheads="1"/>
          </p:cNvSpPr>
          <p:nvPr/>
        </p:nvSpPr>
        <p:spPr bwMode="auto">
          <a:xfrm>
            <a:off x="458788" y="4509192"/>
            <a:ext cx="7988300" cy="477054"/>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ג.	מותר בלא כל פקפוק.</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TextBox 14"/>
          <p:cNvSpPr txBox="1"/>
          <p:nvPr/>
        </p:nvSpPr>
        <p:spPr>
          <a:xfrm>
            <a:off x="2231740" y="5013176"/>
            <a:ext cx="5040560" cy="584775"/>
          </a:xfrm>
          <a:prstGeom prst="rect">
            <a:avLst/>
          </a:prstGeom>
          <a:noFill/>
        </p:spPr>
        <p:txBody>
          <a:bodyPr wrap="square" rtlCol="1">
            <a:spAutoFit/>
          </a:bodyPr>
          <a:lstStyle/>
          <a:p>
            <a:pPr algn="ctr" fontAlgn="base">
              <a:spcBef>
                <a:spcPct val="0"/>
              </a:spcBef>
              <a:spcAft>
                <a:spcPct val="0"/>
              </a:spcAft>
            </a:pPr>
            <a:r>
              <a:rPr lang="he-IL" sz="3200" b="1" spc="20" dirty="0">
                <a:ln>
                  <a:solidFill>
                    <a:srgbClr val="F79646">
                      <a:lumMod val="50000"/>
                      <a:alpha val="76000"/>
                    </a:srgbClr>
                  </a:solidFill>
                </a:ln>
                <a:solidFill>
                  <a:srgbClr val="F8A83E"/>
                </a:solidFill>
                <a:latin typeface="David" pitchFamily="34" charset="-79"/>
                <a:ea typeface="+mj-ea"/>
                <a:cs typeface="David" pitchFamily="34" charset="-79"/>
              </a:rPr>
              <a:t>תשובה נכונה! יישר כוחך!</a:t>
            </a:r>
          </a:p>
        </p:txBody>
      </p:sp>
      <p:grpSp>
        <p:nvGrpSpPr>
          <p:cNvPr id="16" name="קבוצה 15"/>
          <p:cNvGrpSpPr/>
          <p:nvPr/>
        </p:nvGrpSpPr>
        <p:grpSpPr>
          <a:xfrm>
            <a:off x="3325215" y="5515818"/>
            <a:ext cx="2481263" cy="1225550"/>
            <a:chOff x="3330575" y="2816225"/>
            <a:chExt cx="2481263" cy="1225550"/>
          </a:xfrm>
        </p:grpSpPr>
        <p:pic>
          <p:nvPicPr>
            <p:cNvPr id="17" name="Picture 2">
              <a:hlinkClick r:id="" action="ppaction://hlinkshowjump?jump=nextslid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30575" y="2816225"/>
              <a:ext cx="2481263"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a:hlinkClick r:id="" action="ppaction://hlinkshowjump?jump=nextslide"/>
            </p:cNvPr>
            <p:cNvSpPr txBox="1"/>
            <p:nvPr/>
          </p:nvSpPr>
          <p:spPr>
            <a:xfrm>
              <a:off x="3737755" y="3132257"/>
              <a:ext cx="1656184" cy="584775"/>
            </a:xfrm>
            <a:prstGeom prst="rect">
              <a:avLst/>
            </a:prstGeom>
            <a:noFill/>
          </p:spPr>
          <p:txBody>
            <a:bodyPr wrap="square" rtlCol="1">
              <a:spAutoFit/>
            </a:bodyPr>
            <a:lstStyle/>
            <a:p>
              <a:pPr algn="ctr" fontAlgn="base">
                <a:spcBef>
                  <a:spcPct val="0"/>
                </a:spcBef>
                <a:spcAft>
                  <a:spcPct val="0"/>
                </a:spcAft>
              </a:pPr>
              <a:r>
                <a:rPr lang="he-IL" sz="3200" b="1" spc="20" dirty="0">
                  <a:ln w="3175">
                    <a:solidFill>
                      <a:srgbClr val="7030A0">
                        <a:lumMod val="75000"/>
                      </a:srgbClr>
                    </a:solidFill>
                  </a:ln>
                  <a:solidFill>
                    <a:srgbClr val="000000"/>
                  </a:solidFill>
                  <a:latin typeface="David" pitchFamily="34" charset="-79"/>
                  <a:cs typeface="David" pitchFamily="34" charset="-79"/>
                </a:rPr>
                <a:t>המשך</a:t>
              </a:r>
              <a:endParaRPr lang="he-IL" sz="3200" dirty="0">
                <a:ln w="3175">
                  <a:solidFill>
                    <a:srgbClr val="7030A0">
                      <a:lumMod val="75000"/>
                    </a:srgbClr>
                  </a:solidFill>
                </a:ln>
                <a:solidFill>
                  <a:srgbClr val="000000"/>
                </a:solidFill>
                <a:latin typeface="Arial" charset="0"/>
              </a:endParaRPr>
            </a:p>
          </p:txBody>
        </p:sp>
      </p:grpSp>
    </p:spTree>
    <p:extLst>
      <p:ext uri="{BB962C8B-B14F-4D97-AF65-F5344CB8AC3E}">
        <p14:creationId xmlns:p14="http://schemas.microsoft.com/office/powerpoint/2010/main" val="1064221162"/>
      </p:ext>
    </p:extLst>
  </p:cSld>
  <p:clrMapOvr>
    <a:masterClrMapping/>
  </p:clrMapOvr>
  <p:transition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80" fill="hold">
                                          <p:stCondLst>
                                            <p:cond delay="0"/>
                                          </p:stCondLst>
                                        </p:cTn>
                                        <p:tgtEl>
                                          <p:spTgt spid="15"/>
                                        </p:tgtEl>
                                        <p:attrNameLst>
                                          <p:attrName>r</p:attrName>
                                        </p:attrNameLst>
                                      </p:cBhvr>
                                    </p:animRot>
                                    <p:animRot by="-240000">
                                      <p:cBhvr>
                                        <p:cTn id="7" dur="160" fill="hold">
                                          <p:stCondLst>
                                            <p:cond delay="160"/>
                                          </p:stCondLst>
                                        </p:cTn>
                                        <p:tgtEl>
                                          <p:spTgt spid="15"/>
                                        </p:tgtEl>
                                        <p:attrNameLst>
                                          <p:attrName>r</p:attrName>
                                        </p:attrNameLst>
                                      </p:cBhvr>
                                    </p:animRot>
                                    <p:animRot by="240000">
                                      <p:cBhvr>
                                        <p:cTn id="8" dur="160" fill="hold">
                                          <p:stCondLst>
                                            <p:cond delay="320"/>
                                          </p:stCondLst>
                                        </p:cTn>
                                        <p:tgtEl>
                                          <p:spTgt spid="15"/>
                                        </p:tgtEl>
                                        <p:attrNameLst>
                                          <p:attrName>r</p:attrName>
                                        </p:attrNameLst>
                                      </p:cBhvr>
                                    </p:animRot>
                                    <p:animRot by="-240000">
                                      <p:cBhvr>
                                        <p:cTn id="9" dur="160" fill="hold">
                                          <p:stCondLst>
                                            <p:cond delay="480"/>
                                          </p:stCondLst>
                                        </p:cTn>
                                        <p:tgtEl>
                                          <p:spTgt spid="15"/>
                                        </p:tgtEl>
                                        <p:attrNameLst>
                                          <p:attrName>r</p:attrName>
                                        </p:attrNameLst>
                                      </p:cBhvr>
                                    </p:animRot>
                                    <p:animRot by="120000">
                                      <p:cBhvr>
                                        <p:cTn id="10" dur="160" fill="hold">
                                          <p:stCondLst>
                                            <p:cond delay="640"/>
                                          </p:stCondLst>
                                        </p:cTn>
                                        <p:tgtEl>
                                          <p:spTgt spid="15"/>
                                        </p:tgtEl>
                                        <p:attrNameLst>
                                          <p:attrName>r</p:attrName>
                                        </p:attrNameLst>
                                      </p:cBhvr>
                                    </p:animRot>
                                  </p:childTnLst>
                                </p:cTn>
                              </p:par>
                              <p:par>
                                <p:cTn id="11" presetID="47" presetClass="entr" presetSubtype="0" fill="hold" nodeType="withEffect">
                                  <p:stCondLst>
                                    <p:cond delay="30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800"/>
                                        <p:tgtEl>
                                          <p:spTgt spid="16"/>
                                        </p:tgtEl>
                                      </p:cBhvr>
                                    </p:animEffect>
                                    <p:anim calcmode="lin" valueType="num">
                                      <p:cBhvr>
                                        <p:cTn id="14" dur="800" fill="hold"/>
                                        <p:tgtEl>
                                          <p:spTgt spid="16"/>
                                        </p:tgtEl>
                                        <p:attrNameLst>
                                          <p:attrName>ppt_x</p:attrName>
                                        </p:attrNameLst>
                                      </p:cBhvr>
                                      <p:tavLst>
                                        <p:tav tm="0">
                                          <p:val>
                                            <p:strVal val="#ppt_x"/>
                                          </p:val>
                                        </p:tav>
                                        <p:tav tm="100000">
                                          <p:val>
                                            <p:strVal val="#ppt_x"/>
                                          </p:val>
                                        </p:tav>
                                      </p:tavLst>
                                    </p:anim>
                                    <p:anim calcmode="lin" valueType="num">
                                      <p:cBhvr>
                                        <p:cTn id="15" dur="8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250825" y="188913"/>
            <a:ext cx="8642350"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932150" y="1268761"/>
            <a:ext cx="7456274" cy="792087"/>
          </a:xfrm>
        </p:spPr>
        <p:txBody>
          <a:bodyPr rtlCol="1">
            <a:noAutofit/>
          </a:bodyPr>
          <a:lstStyle/>
          <a:p>
            <a:pPr algn="r" fontAlgn="auto">
              <a:lnSpc>
                <a:spcPts val="3440"/>
              </a:lnSpc>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מה דינה של סוכה שנמצאת מתחת לאילן שענפיו דלילים?</a:t>
            </a:r>
          </a:p>
        </p:txBody>
      </p:sp>
      <p:sp>
        <p:nvSpPr>
          <p:cNvPr id="11" name="Text Box 4">
            <a:hlinkClick r:id="" action="ppaction://hlinkshowjump?jump=nextslide"/>
          </p:cNvPr>
          <p:cNvSpPr txBox="1">
            <a:spLocks noChangeArrowheads="1"/>
          </p:cNvSpPr>
          <p:nvPr/>
        </p:nvSpPr>
        <p:spPr bwMode="auto">
          <a:xfrm>
            <a:off x="673868" y="2254513"/>
            <a:ext cx="8002588" cy="1246495"/>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הסוכה כשרה בתנאי שענפי האילן דלילים</a:t>
            </a:r>
            <a:endParaRPr lang="en-US" sz="3200" b="1" spc="30" dirty="0">
              <a:ln>
                <a:solidFill>
                  <a:srgbClr val="6A0236">
                    <a:alpha val="60000"/>
                  </a:srgbClr>
                </a:solidFill>
              </a:ln>
              <a:solidFill>
                <a:srgbClr val="BA3854"/>
              </a:solidFill>
              <a:latin typeface="David" pitchFamily="34" charset="-79"/>
              <a:cs typeface="David" pitchFamily="34" charset="-79"/>
            </a:endParaRPr>
          </a:p>
          <a:p>
            <a:pPr eaLnBrk="1" hangingPunct="1">
              <a:lnSpc>
                <a:spcPts val="3000"/>
              </a:lnSpc>
              <a:tabLst>
                <a:tab pos="452438" algn="r"/>
              </a:tabLst>
              <a:defRPr/>
            </a:pPr>
            <a:r>
              <a:rPr lang="en-US" sz="3200" b="1" spc="30" dirty="0">
                <a:ln>
                  <a:solidFill>
                    <a:srgbClr val="6A0236">
                      <a:alpha val="60000"/>
                    </a:srgbClr>
                  </a:solidFill>
                </a:ln>
                <a:solidFill>
                  <a:srgbClr val="BA3854"/>
                </a:solidFill>
                <a:latin typeface="David" pitchFamily="34" charset="-79"/>
                <a:cs typeface="David" pitchFamily="34" charset="-79"/>
              </a:rPr>
              <a:t>	</a:t>
            </a:r>
            <a:r>
              <a:rPr lang="he-IL" sz="3200" b="1" spc="30" dirty="0">
                <a:ln>
                  <a:solidFill>
                    <a:srgbClr val="6A0236">
                      <a:alpha val="60000"/>
                    </a:srgbClr>
                  </a:solidFill>
                </a:ln>
                <a:solidFill>
                  <a:srgbClr val="BA3854"/>
                </a:solidFill>
                <a:latin typeface="David" pitchFamily="34" charset="-79"/>
                <a:cs typeface="David" pitchFamily="34" charset="-79"/>
              </a:rPr>
              <a:t>ברמה כזו שאילו היו מסירים את הסכך שכנגדם,</a:t>
            </a:r>
            <a:endParaRPr lang="en-US" sz="3200" b="1" spc="30" dirty="0">
              <a:ln>
                <a:solidFill>
                  <a:srgbClr val="6A0236">
                    <a:alpha val="60000"/>
                  </a:srgbClr>
                </a:solidFill>
              </a:ln>
              <a:solidFill>
                <a:srgbClr val="BA3854"/>
              </a:solidFill>
              <a:latin typeface="David" pitchFamily="34" charset="-79"/>
              <a:cs typeface="David" pitchFamily="34" charset="-79"/>
            </a:endParaRPr>
          </a:p>
          <a:p>
            <a:pPr eaLnBrk="1" hangingPunct="1">
              <a:lnSpc>
                <a:spcPts val="3000"/>
              </a:lnSpc>
              <a:tabLst>
                <a:tab pos="452438" algn="r"/>
              </a:tabLst>
              <a:defRPr/>
            </a:pPr>
            <a:r>
              <a:rPr lang="en-US" sz="3200" b="1" spc="30" dirty="0">
                <a:ln>
                  <a:solidFill>
                    <a:srgbClr val="6A0236">
                      <a:alpha val="60000"/>
                    </a:srgbClr>
                  </a:solidFill>
                </a:ln>
                <a:solidFill>
                  <a:srgbClr val="BA3854"/>
                </a:solidFill>
                <a:latin typeface="David" pitchFamily="34" charset="-79"/>
                <a:cs typeface="David" pitchFamily="34" charset="-79"/>
              </a:rPr>
              <a:t>	</a:t>
            </a:r>
            <a:r>
              <a:rPr lang="he-IL" sz="3200" b="1" spc="30" dirty="0">
                <a:ln>
                  <a:solidFill>
                    <a:srgbClr val="6A0236">
                      <a:alpha val="60000"/>
                    </a:srgbClr>
                  </a:solidFill>
                </a:ln>
                <a:solidFill>
                  <a:srgbClr val="BA3854"/>
                </a:solidFill>
                <a:latin typeface="David" pitchFamily="34" charset="-79"/>
                <a:cs typeface="David" pitchFamily="34" charset="-79"/>
              </a:rPr>
              <a:t>עדיין </a:t>
            </a:r>
            <a:r>
              <a:rPr lang="he-IL" sz="3200" b="1" spc="30" dirty="0" err="1">
                <a:ln>
                  <a:solidFill>
                    <a:srgbClr val="6A0236">
                      <a:alpha val="60000"/>
                    </a:srgbClr>
                  </a:solidFill>
                </a:ln>
                <a:solidFill>
                  <a:srgbClr val="BA3854"/>
                </a:solidFill>
                <a:latin typeface="David" pitchFamily="34" charset="-79"/>
                <a:cs typeface="David" pitchFamily="34" charset="-79"/>
              </a:rPr>
              <a:t>צילו</a:t>
            </a:r>
            <a:r>
              <a:rPr lang="he-IL" sz="3200" b="1" spc="30" dirty="0">
                <a:ln>
                  <a:solidFill>
                    <a:srgbClr val="6A0236">
                      <a:alpha val="60000"/>
                    </a:srgbClr>
                  </a:solidFill>
                </a:ln>
                <a:solidFill>
                  <a:srgbClr val="BA3854"/>
                </a:solidFill>
                <a:latin typeface="David" pitchFamily="34" charset="-79"/>
                <a:cs typeface="David" pitchFamily="34" charset="-79"/>
              </a:rPr>
              <a:t> של הסכך הנותר היה מרובה מחמתו.</a:t>
            </a:r>
          </a:p>
        </p:txBody>
      </p:sp>
      <p:sp>
        <p:nvSpPr>
          <p:cNvPr id="12" name="TextBox 11"/>
          <p:cNvSpPr txBox="1"/>
          <p:nvPr/>
        </p:nvSpPr>
        <p:spPr>
          <a:xfrm>
            <a:off x="513745" y="332656"/>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9. סוכה תחת האילן</a:t>
            </a:r>
          </a:p>
        </p:txBody>
      </p:sp>
      <p:sp>
        <p:nvSpPr>
          <p:cNvPr id="13" name="Text Box 4"/>
          <p:cNvSpPr txBox="1">
            <a:spLocks noChangeArrowheads="1"/>
          </p:cNvSpPr>
          <p:nvPr/>
        </p:nvSpPr>
        <p:spPr bwMode="auto">
          <a:xfrm>
            <a:off x="1331640" y="3692423"/>
            <a:ext cx="7330528"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הסוכה פסולה מדרבנן, משום שקשה לשער</a:t>
            </a:r>
            <a:endParaRPr lang="en-US" sz="3200" b="1" spc="30" dirty="0">
              <a:ln>
                <a:solidFill>
                  <a:srgbClr val="6A0236">
                    <a:alpha val="60000"/>
                  </a:srgbClr>
                </a:solidFill>
              </a:ln>
              <a:solidFill>
                <a:srgbClr val="BA3854"/>
              </a:solidFill>
              <a:latin typeface="David" pitchFamily="34" charset="-79"/>
              <a:cs typeface="David" pitchFamily="34" charset="-79"/>
            </a:endParaRPr>
          </a:p>
          <a:p>
            <a:pPr eaLnBrk="1" hangingPunct="1">
              <a:lnSpc>
                <a:spcPts val="3000"/>
              </a:lnSpc>
              <a:tabLst>
                <a:tab pos="452438" algn="r"/>
              </a:tabLst>
              <a:defRPr/>
            </a:pPr>
            <a:r>
              <a:rPr lang="en-US" sz="3200" b="1" spc="30" dirty="0">
                <a:ln>
                  <a:solidFill>
                    <a:srgbClr val="6A0236">
                      <a:alpha val="60000"/>
                    </a:srgbClr>
                  </a:solidFill>
                </a:ln>
                <a:solidFill>
                  <a:srgbClr val="BA3854"/>
                </a:solidFill>
                <a:latin typeface="David" pitchFamily="34" charset="-79"/>
                <a:cs typeface="David" pitchFamily="34" charset="-79"/>
              </a:rPr>
              <a:t>	</a:t>
            </a:r>
            <a:r>
              <a:rPr lang="he-IL" sz="3200" b="1" spc="30" dirty="0">
                <a:ln>
                  <a:solidFill>
                    <a:srgbClr val="6A0236">
                      <a:alpha val="60000"/>
                    </a:srgbClr>
                  </a:solidFill>
                </a:ln>
                <a:solidFill>
                  <a:srgbClr val="BA3854"/>
                </a:solidFill>
                <a:latin typeface="David" pitchFamily="34" charset="-79"/>
                <a:cs typeface="David" pitchFamily="34" charset="-79"/>
              </a:rPr>
              <a:t>את הצל שמחמת ענפי האילן.</a:t>
            </a:r>
          </a:p>
        </p:txBody>
      </p:sp>
      <p:sp>
        <p:nvSpPr>
          <p:cNvPr id="14" name="Text Box 4"/>
          <p:cNvSpPr txBox="1">
            <a:spLocks noChangeArrowheads="1"/>
          </p:cNvSpPr>
          <p:nvPr/>
        </p:nvSpPr>
        <p:spPr bwMode="auto">
          <a:xfrm>
            <a:off x="1691680" y="4700535"/>
            <a:ext cx="6970488"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הסוכה כשרה אם </a:t>
            </a:r>
            <a:r>
              <a:rPr lang="he-IL" sz="3200" b="1" spc="30" dirty="0" err="1">
                <a:ln>
                  <a:solidFill>
                    <a:srgbClr val="6A0236">
                      <a:alpha val="60000"/>
                    </a:srgbClr>
                  </a:solidFill>
                </a:ln>
                <a:solidFill>
                  <a:srgbClr val="BA3854"/>
                </a:solidFill>
                <a:latin typeface="David" pitchFamily="34" charset="-79"/>
                <a:cs typeface="David" pitchFamily="34" charset="-79"/>
              </a:rPr>
              <a:t>צילתה</a:t>
            </a:r>
            <a:r>
              <a:rPr lang="he-IL" sz="3200" b="1" spc="30" dirty="0">
                <a:ln>
                  <a:solidFill>
                    <a:srgbClr val="6A0236">
                      <a:alpha val="60000"/>
                    </a:srgbClr>
                  </a:solidFill>
                </a:ln>
                <a:solidFill>
                  <a:srgbClr val="BA3854"/>
                </a:solidFill>
                <a:latin typeface="David" pitchFamily="34" charset="-79"/>
                <a:cs typeface="David" pitchFamily="34" charset="-79"/>
              </a:rPr>
              <a:t> מרובה מחמתה</a:t>
            </a:r>
            <a:endParaRPr lang="en-US" sz="3200" b="1" spc="30" dirty="0">
              <a:ln>
                <a:solidFill>
                  <a:srgbClr val="6A0236">
                    <a:alpha val="60000"/>
                  </a:srgbClr>
                </a:solidFill>
              </a:ln>
              <a:solidFill>
                <a:srgbClr val="BA3854"/>
              </a:solidFill>
              <a:latin typeface="David" pitchFamily="34" charset="-79"/>
              <a:cs typeface="David" pitchFamily="34" charset="-79"/>
            </a:endParaRPr>
          </a:p>
          <a:p>
            <a:pPr eaLnBrk="1" hangingPunct="1">
              <a:lnSpc>
                <a:spcPts val="3000"/>
              </a:lnSpc>
              <a:tabLst>
                <a:tab pos="452438" algn="r"/>
              </a:tabLst>
              <a:defRPr/>
            </a:pPr>
            <a:r>
              <a:rPr lang="en-US" sz="3200" b="1" spc="30" dirty="0">
                <a:ln>
                  <a:solidFill>
                    <a:srgbClr val="6A0236">
                      <a:alpha val="60000"/>
                    </a:srgbClr>
                  </a:solidFill>
                </a:ln>
                <a:solidFill>
                  <a:srgbClr val="BA3854"/>
                </a:solidFill>
                <a:latin typeface="David" pitchFamily="34" charset="-79"/>
                <a:cs typeface="David" pitchFamily="34" charset="-79"/>
              </a:rPr>
              <a:t>	</a:t>
            </a:r>
            <a:r>
              <a:rPr lang="he-IL" sz="3200" b="1" spc="30" dirty="0">
                <a:ln>
                  <a:solidFill>
                    <a:srgbClr val="6A0236">
                      <a:alpha val="60000"/>
                    </a:srgbClr>
                  </a:solidFill>
                </a:ln>
                <a:solidFill>
                  <a:srgbClr val="BA3854"/>
                </a:solidFill>
                <a:latin typeface="David" pitchFamily="34" charset="-79"/>
                <a:cs typeface="David" pitchFamily="34" charset="-79"/>
              </a:rPr>
              <a:t>גם בלא סיוע הצל של העץ.</a:t>
            </a:r>
          </a:p>
        </p:txBody>
      </p:sp>
      <p:sp>
        <p:nvSpPr>
          <p:cNvPr id="18" name="TextBox 17"/>
          <p:cNvSpPr txBox="1"/>
          <p:nvPr/>
        </p:nvSpPr>
        <p:spPr>
          <a:xfrm>
            <a:off x="3131840" y="5580529"/>
            <a:ext cx="3024336" cy="584775"/>
          </a:xfrm>
          <a:prstGeom prst="rect">
            <a:avLst/>
          </a:prstGeom>
          <a:noFill/>
        </p:spPr>
        <p:txBody>
          <a:bodyPr rtlCol="1">
            <a:spAutoFit/>
          </a:bodyPr>
          <a:lstStyle/>
          <a:p>
            <a:pPr algn="ctr">
              <a:defRPr/>
            </a:pPr>
            <a:r>
              <a:rPr lang="he-IL" sz="3200" b="1" spc="30" dirty="0">
                <a:ln>
                  <a:solidFill>
                    <a:srgbClr val="7C3838"/>
                  </a:solidFill>
                </a:ln>
                <a:solidFill>
                  <a:srgbClr val="9D1E05"/>
                </a:solidFill>
                <a:effectLst>
                  <a:glow rad="38100">
                    <a:srgbClr val="FEE6F7">
                      <a:alpha val="18000"/>
                    </a:srgbClr>
                  </a:glow>
                </a:effectLst>
                <a:latin typeface="David" pitchFamily="34" charset="-79"/>
                <a:cs typeface="David" pitchFamily="34" charset="-79"/>
              </a:rPr>
              <a:t>טעות, נסה שנית.</a:t>
            </a:r>
          </a:p>
        </p:txBody>
      </p:sp>
      <p:pic>
        <p:nvPicPr>
          <p:cNvPr id="4" name="תמונה 3">
            <a:extLst>
              <a:ext uri="{FF2B5EF4-FFF2-40B4-BE49-F238E27FC236}">
                <a16:creationId xmlns:a16="http://schemas.microsoft.com/office/drawing/2014/main" id="{47305BFB-C77B-4AAE-903C-3167B73202C6}"/>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188" y="4210132"/>
            <a:ext cx="1985900" cy="2647867"/>
          </a:xfrm>
          <a:prstGeom prst="rect">
            <a:avLst/>
          </a:prstGeom>
        </p:spPr>
      </p:pic>
    </p:spTree>
    <p:extLst>
      <p:ext uri="{BB962C8B-B14F-4D97-AF65-F5344CB8AC3E}">
        <p14:creationId xmlns:p14="http://schemas.microsoft.com/office/powerpoint/2010/main" val="2880955115"/>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16" presetClass="emph" presetSubtype="0" fill="hold" grpId="0" nodeType="withEffect">
                                  <p:stCondLst>
                                    <p:cond delay="0"/>
                                  </p:stCondLst>
                                  <p:iterate type="lt">
                                    <p:tmPct val="4000"/>
                                  </p:iterate>
                                  <p:childTnLst>
                                    <p:set>
                                      <p:cBhvr override="childStyle">
                                        <p:cTn id="6" dur="500" fill="hold"/>
                                        <p:tgtEl>
                                          <p:spTgt spid="13"/>
                                        </p:tgtEl>
                                        <p:attrNameLst>
                                          <p:attrName>style.color</p:attrName>
                                        </p:attrNameLst>
                                      </p:cBhvr>
                                      <p:to>
                                        <p:clrVal>
                                          <a:srgbClr val="938953"/>
                                        </p:clrVal>
                                      </p:to>
                                    </p:set>
                                    <p:set>
                                      <p:cBhvr>
                                        <p:cTn id="7" dur="500" fill="hold"/>
                                        <p:tgtEl>
                                          <p:spTgt spid="13"/>
                                        </p:tgtEl>
                                        <p:attrNameLst>
                                          <p:attrName>fillcolor</p:attrName>
                                        </p:attrNameLst>
                                      </p:cBhvr>
                                      <p:to>
                                        <p:clrVal>
                                          <a:srgbClr val="938953"/>
                                        </p:clrVal>
                                      </p:to>
                                    </p:set>
                                    <p:set>
                                      <p:cBhvr>
                                        <p:cTn id="8" dur="500" fill="hold"/>
                                        <p:tgtEl>
                                          <p:spTgt spid="13"/>
                                        </p:tgtEl>
                                        <p:attrNameLst>
                                          <p:attrName>fill.type</p:attrName>
                                        </p:attrNameLst>
                                      </p:cBhvr>
                                      <p:to>
                                        <p:strVal val="solid"/>
                                      </p:to>
                                    </p:set>
                                  </p:childTnLst>
                                </p:cTn>
                              </p:par>
                              <p:par>
                                <p:cTn id="9" presetID="47"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anim calcmode="lin" valueType="num">
                                      <p:cBhvr>
                                        <p:cTn id="12" dur="500" fill="hold"/>
                                        <p:tgtEl>
                                          <p:spTgt spid="18"/>
                                        </p:tgtEl>
                                        <p:attrNameLst>
                                          <p:attrName>ppt_x</p:attrName>
                                        </p:attrNameLst>
                                      </p:cBhvr>
                                      <p:tavLst>
                                        <p:tav tm="0">
                                          <p:val>
                                            <p:strVal val="#ppt_x"/>
                                          </p:val>
                                        </p:tav>
                                        <p:tav tm="100000">
                                          <p:val>
                                            <p:strVal val="#ppt_x"/>
                                          </p:val>
                                        </p:tav>
                                      </p:tavLst>
                                    </p:anim>
                                    <p:anim calcmode="lin" valueType="num">
                                      <p:cBhvr>
                                        <p:cTn id="13"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3"/>
                  </p:tgtEl>
                </p:cond>
              </p:nextCondLst>
            </p:seq>
            <p:seq concurrent="1" nextAc="seek">
              <p:cTn id="14" restart="whenNotActive" fill="hold" evtFilter="cancelBubble" nodeType="interactiveSeq">
                <p:stCondLst>
                  <p:cond evt="onClick" delay="0">
                    <p:tgtEl>
                      <p:spTgt spid="14"/>
                    </p:tgtEl>
                  </p:cond>
                </p:stCondLst>
                <p:endSync evt="end" delay="0">
                  <p:rtn val="all"/>
                </p:endSync>
                <p:childTnLst>
                  <p:par>
                    <p:cTn id="15" fill="hold">
                      <p:stCondLst>
                        <p:cond delay="0"/>
                      </p:stCondLst>
                      <p:childTnLst>
                        <p:par>
                          <p:cTn id="16" fill="hold">
                            <p:stCondLst>
                              <p:cond delay="0"/>
                            </p:stCondLst>
                            <p:childTnLst>
                              <p:par>
                                <p:cTn id="17" presetID="16" presetClass="emph" presetSubtype="0" fill="hold" grpId="0" nodeType="withEffect">
                                  <p:stCondLst>
                                    <p:cond delay="0"/>
                                  </p:stCondLst>
                                  <p:iterate type="lt">
                                    <p:tmPct val="4000"/>
                                  </p:iterate>
                                  <p:childTnLst>
                                    <p:set>
                                      <p:cBhvr override="childStyle">
                                        <p:cTn id="18" dur="500" fill="hold"/>
                                        <p:tgtEl>
                                          <p:spTgt spid="14"/>
                                        </p:tgtEl>
                                        <p:attrNameLst>
                                          <p:attrName>style.color</p:attrName>
                                        </p:attrNameLst>
                                      </p:cBhvr>
                                      <p:to>
                                        <p:clrVal>
                                          <a:srgbClr val="938953"/>
                                        </p:clrVal>
                                      </p:to>
                                    </p:set>
                                    <p:set>
                                      <p:cBhvr>
                                        <p:cTn id="19" dur="500" fill="hold"/>
                                        <p:tgtEl>
                                          <p:spTgt spid="14"/>
                                        </p:tgtEl>
                                        <p:attrNameLst>
                                          <p:attrName>fillcolor</p:attrName>
                                        </p:attrNameLst>
                                      </p:cBhvr>
                                      <p:to>
                                        <p:clrVal>
                                          <a:srgbClr val="938953"/>
                                        </p:clrVal>
                                      </p:to>
                                    </p:set>
                                    <p:set>
                                      <p:cBhvr>
                                        <p:cTn id="20" dur="500" fill="hold"/>
                                        <p:tgtEl>
                                          <p:spTgt spid="14"/>
                                        </p:tgtEl>
                                        <p:attrNameLst>
                                          <p:attrName>fill.type</p:attrName>
                                        </p:attrNameLst>
                                      </p:cBhvr>
                                      <p:to>
                                        <p:strVal val="solid"/>
                                      </p:to>
                                    </p:set>
                                  </p:childTnLst>
                                </p:cTn>
                              </p:par>
                              <p:par>
                                <p:cTn id="21" presetID="47" presetClass="entr" presetSubtype="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anim calcmode="lin" valueType="num">
                                      <p:cBhvr>
                                        <p:cTn id="24" dur="500" fill="hold"/>
                                        <p:tgtEl>
                                          <p:spTgt spid="18"/>
                                        </p:tgtEl>
                                        <p:attrNameLst>
                                          <p:attrName>ppt_x</p:attrName>
                                        </p:attrNameLst>
                                      </p:cBhvr>
                                      <p:tavLst>
                                        <p:tav tm="0">
                                          <p:val>
                                            <p:strVal val="#ppt_x"/>
                                          </p:val>
                                        </p:tav>
                                        <p:tav tm="100000">
                                          <p:val>
                                            <p:strVal val="#ppt_x"/>
                                          </p:val>
                                        </p:tav>
                                      </p:tavLst>
                                    </p:anim>
                                    <p:anim calcmode="lin" valueType="num">
                                      <p:cBhvr>
                                        <p:cTn id="25"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4"/>
                  </p:tgtEl>
                </p:cond>
              </p:nextCondLst>
            </p:seq>
          </p:childTnLst>
        </p:cTn>
      </p:par>
    </p:tnLst>
    <p:bldLst>
      <p:bldP spid="13" grpId="0"/>
      <p:bldP spid="14" grpId="0"/>
      <p:bldP spid="18"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250825" y="188913"/>
            <a:ext cx="8642350"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932150" y="1268761"/>
            <a:ext cx="7456274" cy="792087"/>
          </a:xfrm>
        </p:spPr>
        <p:txBody>
          <a:bodyPr rtlCol="1">
            <a:noAutofit/>
          </a:bodyPr>
          <a:lstStyle/>
          <a:p>
            <a:pPr algn="r" fontAlgn="auto">
              <a:lnSpc>
                <a:spcPts val="3440"/>
              </a:lnSpc>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מה דינה של סוכה שנמצאת מתחת לאילן שענפיו דלילים?</a:t>
            </a:r>
          </a:p>
        </p:txBody>
      </p:sp>
      <p:sp>
        <p:nvSpPr>
          <p:cNvPr id="11" name="Text Box 4"/>
          <p:cNvSpPr txBox="1">
            <a:spLocks noChangeArrowheads="1"/>
          </p:cNvSpPr>
          <p:nvPr/>
        </p:nvSpPr>
        <p:spPr bwMode="auto">
          <a:xfrm>
            <a:off x="673868" y="2254513"/>
            <a:ext cx="8002588" cy="1246495"/>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א.	הסוכה כשרה בתנאי שענפי האילן דלילים</a:t>
            </a:r>
            <a:endParaRPr lang="en-US"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endParaRPr>
          </a:p>
          <a:p>
            <a:pPr eaLnBrk="1" hangingPunct="1">
              <a:lnSpc>
                <a:spcPts val="3000"/>
              </a:lnSpc>
              <a:tabLst>
                <a:tab pos="452438" algn="r"/>
              </a:tabLst>
              <a:defRPr/>
            </a:pPr>
            <a:r>
              <a:rPr lang="en-US"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	</a:t>
            </a: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ברמה כזו שאילו היו מסירים את הסכך שכנגדם,</a:t>
            </a:r>
            <a:endParaRPr lang="en-US"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endParaRPr>
          </a:p>
          <a:p>
            <a:pPr eaLnBrk="1" hangingPunct="1">
              <a:lnSpc>
                <a:spcPts val="3000"/>
              </a:lnSpc>
              <a:tabLst>
                <a:tab pos="452438" algn="r"/>
              </a:tabLst>
              <a:defRPr/>
            </a:pPr>
            <a:r>
              <a:rPr lang="en-US"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	</a:t>
            </a: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עדיין </a:t>
            </a:r>
            <a:r>
              <a:rPr lang="he-IL" sz="3200" b="1" spc="30" dirty="0" err="1">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צילו</a:t>
            </a: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 של הסכך הנותר היה מרובה מחמתו.</a:t>
            </a:r>
          </a:p>
        </p:txBody>
      </p:sp>
      <p:sp>
        <p:nvSpPr>
          <p:cNvPr id="12" name="TextBox 11"/>
          <p:cNvSpPr txBox="1"/>
          <p:nvPr/>
        </p:nvSpPr>
        <p:spPr>
          <a:xfrm>
            <a:off x="513745" y="332656"/>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9. סוכה תחת האילן</a:t>
            </a:r>
          </a:p>
        </p:txBody>
      </p:sp>
      <p:sp>
        <p:nvSpPr>
          <p:cNvPr id="13" name="Text Box 4"/>
          <p:cNvSpPr txBox="1">
            <a:spLocks noChangeArrowheads="1"/>
          </p:cNvSpPr>
          <p:nvPr/>
        </p:nvSpPr>
        <p:spPr bwMode="auto">
          <a:xfrm>
            <a:off x="466600" y="3692423"/>
            <a:ext cx="8195568"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הסוכה פסולה מדרבנן, משום שקשה לשער</a:t>
            </a:r>
            <a:endParaRPr lang="en-US" sz="3200" b="1" spc="30" dirty="0">
              <a:ln>
                <a:solidFill>
                  <a:srgbClr val="6A0236">
                    <a:alpha val="60000"/>
                  </a:srgbClr>
                </a:solidFill>
              </a:ln>
              <a:solidFill>
                <a:srgbClr val="BA3854"/>
              </a:solidFill>
              <a:latin typeface="David" pitchFamily="34" charset="-79"/>
              <a:cs typeface="David" pitchFamily="34" charset="-79"/>
            </a:endParaRPr>
          </a:p>
          <a:p>
            <a:pPr eaLnBrk="1" hangingPunct="1">
              <a:lnSpc>
                <a:spcPts val="3000"/>
              </a:lnSpc>
              <a:tabLst>
                <a:tab pos="452438" algn="r"/>
              </a:tabLst>
              <a:defRPr/>
            </a:pPr>
            <a:r>
              <a:rPr lang="en-US" sz="3200" b="1" spc="30" dirty="0">
                <a:ln>
                  <a:solidFill>
                    <a:srgbClr val="6A0236">
                      <a:alpha val="60000"/>
                    </a:srgbClr>
                  </a:solidFill>
                </a:ln>
                <a:solidFill>
                  <a:srgbClr val="BA3854"/>
                </a:solidFill>
                <a:latin typeface="David" pitchFamily="34" charset="-79"/>
                <a:cs typeface="David" pitchFamily="34" charset="-79"/>
              </a:rPr>
              <a:t>	</a:t>
            </a:r>
            <a:r>
              <a:rPr lang="he-IL" sz="3200" b="1" spc="30" dirty="0">
                <a:ln>
                  <a:solidFill>
                    <a:srgbClr val="6A0236">
                      <a:alpha val="60000"/>
                    </a:srgbClr>
                  </a:solidFill>
                </a:ln>
                <a:solidFill>
                  <a:srgbClr val="BA3854"/>
                </a:solidFill>
                <a:latin typeface="David" pitchFamily="34" charset="-79"/>
                <a:cs typeface="David" pitchFamily="34" charset="-79"/>
              </a:rPr>
              <a:t>את הצל שמחמת ענפי האילן.</a:t>
            </a:r>
          </a:p>
        </p:txBody>
      </p:sp>
      <p:sp>
        <p:nvSpPr>
          <p:cNvPr id="14" name="Text Box 4"/>
          <p:cNvSpPr txBox="1">
            <a:spLocks noChangeArrowheads="1"/>
          </p:cNvSpPr>
          <p:nvPr/>
        </p:nvSpPr>
        <p:spPr bwMode="auto">
          <a:xfrm>
            <a:off x="1691680" y="4700535"/>
            <a:ext cx="6970488"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הסוכה כשרה אם </a:t>
            </a:r>
            <a:r>
              <a:rPr lang="he-IL" sz="3200" b="1" spc="30" dirty="0" err="1">
                <a:ln>
                  <a:solidFill>
                    <a:srgbClr val="6A0236">
                      <a:alpha val="60000"/>
                    </a:srgbClr>
                  </a:solidFill>
                </a:ln>
                <a:solidFill>
                  <a:srgbClr val="BA3854"/>
                </a:solidFill>
                <a:latin typeface="David" pitchFamily="34" charset="-79"/>
                <a:cs typeface="David" pitchFamily="34" charset="-79"/>
              </a:rPr>
              <a:t>צילתה</a:t>
            </a:r>
            <a:r>
              <a:rPr lang="he-IL" sz="3200" b="1" spc="30" dirty="0">
                <a:ln>
                  <a:solidFill>
                    <a:srgbClr val="6A0236">
                      <a:alpha val="60000"/>
                    </a:srgbClr>
                  </a:solidFill>
                </a:ln>
                <a:solidFill>
                  <a:srgbClr val="BA3854"/>
                </a:solidFill>
                <a:latin typeface="David" pitchFamily="34" charset="-79"/>
                <a:cs typeface="David" pitchFamily="34" charset="-79"/>
              </a:rPr>
              <a:t> מרובה מחמתה</a:t>
            </a:r>
            <a:endParaRPr lang="en-US" sz="3200" b="1" spc="30" dirty="0">
              <a:ln>
                <a:solidFill>
                  <a:srgbClr val="6A0236">
                    <a:alpha val="60000"/>
                  </a:srgbClr>
                </a:solidFill>
              </a:ln>
              <a:solidFill>
                <a:srgbClr val="BA3854"/>
              </a:solidFill>
              <a:latin typeface="David" pitchFamily="34" charset="-79"/>
              <a:cs typeface="David" pitchFamily="34" charset="-79"/>
            </a:endParaRPr>
          </a:p>
          <a:p>
            <a:pPr eaLnBrk="1" hangingPunct="1">
              <a:lnSpc>
                <a:spcPts val="3000"/>
              </a:lnSpc>
              <a:tabLst>
                <a:tab pos="452438" algn="r"/>
              </a:tabLst>
              <a:defRPr/>
            </a:pPr>
            <a:r>
              <a:rPr lang="en-US" sz="3200" b="1" spc="30" dirty="0">
                <a:ln>
                  <a:solidFill>
                    <a:srgbClr val="6A0236">
                      <a:alpha val="60000"/>
                    </a:srgbClr>
                  </a:solidFill>
                </a:ln>
                <a:solidFill>
                  <a:srgbClr val="BA3854"/>
                </a:solidFill>
                <a:latin typeface="David" pitchFamily="34" charset="-79"/>
                <a:cs typeface="David" pitchFamily="34" charset="-79"/>
              </a:rPr>
              <a:t>	</a:t>
            </a:r>
            <a:r>
              <a:rPr lang="he-IL" sz="3200" b="1" spc="30" dirty="0">
                <a:ln>
                  <a:solidFill>
                    <a:srgbClr val="6A0236">
                      <a:alpha val="60000"/>
                    </a:srgbClr>
                  </a:solidFill>
                </a:ln>
                <a:solidFill>
                  <a:srgbClr val="BA3854"/>
                </a:solidFill>
                <a:latin typeface="David" pitchFamily="34" charset="-79"/>
                <a:cs typeface="David" pitchFamily="34" charset="-79"/>
              </a:rPr>
              <a:t>גם בלא סיוע הצל של העץ.</a:t>
            </a:r>
          </a:p>
        </p:txBody>
      </p:sp>
      <p:sp>
        <p:nvSpPr>
          <p:cNvPr id="20" name="TextBox 19"/>
          <p:cNvSpPr txBox="1"/>
          <p:nvPr/>
        </p:nvSpPr>
        <p:spPr>
          <a:xfrm>
            <a:off x="1691680" y="5436513"/>
            <a:ext cx="6092084" cy="584775"/>
          </a:xfrm>
          <a:prstGeom prst="rect">
            <a:avLst/>
          </a:prstGeom>
          <a:noFill/>
        </p:spPr>
        <p:txBody>
          <a:bodyPr wrap="square" rtlCol="1">
            <a:spAutoFit/>
          </a:bodyPr>
          <a:lstStyle/>
          <a:p>
            <a:pPr algn="ctr" fontAlgn="base">
              <a:spcBef>
                <a:spcPct val="0"/>
              </a:spcBef>
              <a:spcAft>
                <a:spcPct val="0"/>
              </a:spcAft>
            </a:pPr>
            <a:r>
              <a:rPr lang="he-IL" sz="3200" b="1" spc="20" dirty="0">
                <a:ln>
                  <a:solidFill>
                    <a:srgbClr val="F79646">
                      <a:lumMod val="50000"/>
                      <a:alpha val="76000"/>
                    </a:srgbClr>
                  </a:solidFill>
                </a:ln>
                <a:solidFill>
                  <a:srgbClr val="F8A83E"/>
                </a:solidFill>
                <a:latin typeface="David" pitchFamily="34" charset="-79"/>
                <a:ea typeface="+mj-ea"/>
                <a:cs typeface="David" pitchFamily="34" charset="-79"/>
              </a:rPr>
              <a:t>תשובה נכונה!               יישר כוחך!</a:t>
            </a:r>
          </a:p>
        </p:txBody>
      </p:sp>
      <p:grpSp>
        <p:nvGrpSpPr>
          <p:cNvPr id="21" name="קבוצה 20"/>
          <p:cNvGrpSpPr/>
          <p:nvPr/>
        </p:nvGrpSpPr>
        <p:grpSpPr>
          <a:xfrm>
            <a:off x="3325215" y="5515818"/>
            <a:ext cx="2481263" cy="1225550"/>
            <a:chOff x="3330575" y="2816225"/>
            <a:chExt cx="2481263" cy="1225550"/>
          </a:xfrm>
        </p:grpSpPr>
        <p:pic>
          <p:nvPicPr>
            <p:cNvPr id="22" name="Picture 2">
              <a:hlinkClick r:id="" action="ppaction://hlinkshowjump?jump=nextslid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30575" y="2816225"/>
              <a:ext cx="2481263"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3" name="TextBox 22">
              <a:hlinkClick r:id="" action="ppaction://hlinkshowjump?jump=nextslide"/>
            </p:cNvPr>
            <p:cNvSpPr txBox="1"/>
            <p:nvPr/>
          </p:nvSpPr>
          <p:spPr>
            <a:xfrm>
              <a:off x="3737755" y="3132257"/>
              <a:ext cx="1656184" cy="584775"/>
            </a:xfrm>
            <a:prstGeom prst="rect">
              <a:avLst/>
            </a:prstGeom>
            <a:noFill/>
          </p:spPr>
          <p:txBody>
            <a:bodyPr wrap="square" rtlCol="1">
              <a:spAutoFit/>
            </a:bodyPr>
            <a:lstStyle/>
            <a:p>
              <a:pPr algn="ctr" fontAlgn="base">
                <a:spcBef>
                  <a:spcPct val="0"/>
                </a:spcBef>
                <a:spcAft>
                  <a:spcPct val="0"/>
                </a:spcAft>
              </a:pPr>
              <a:r>
                <a:rPr lang="he-IL" sz="3200" b="1" spc="20" dirty="0">
                  <a:ln w="3175">
                    <a:solidFill>
                      <a:srgbClr val="7030A0">
                        <a:lumMod val="75000"/>
                      </a:srgbClr>
                    </a:solidFill>
                  </a:ln>
                  <a:solidFill>
                    <a:srgbClr val="000000"/>
                  </a:solidFill>
                  <a:latin typeface="David" pitchFamily="34" charset="-79"/>
                  <a:cs typeface="David" pitchFamily="34" charset="-79"/>
                </a:rPr>
                <a:t>המשך</a:t>
              </a:r>
              <a:endParaRPr lang="he-IL" sz="3200" dirty="0">
                <a:ln w="3175">
                  <a:solidFill>
                    <a:srgbClr val="7030A0">
                      <a:lumMod val="75000"/>
                    </a:srgbClr>
                  </a:solidFill>
                </a:ln>
                <a:solidFill>
                  <a:srgbClr val="000000"/>
                </a:solidFill>
                <a:latin typeface="Arial" charset="0"/>
              </a:endParaRPr>
            </a:p>
          </p:txBody>
        </p:sp>
      </p:grpSp>
      <p:pic>
        <p:nvPicPr>
          <p:cNvPr id="16" name="תמונה 15">
            <a:extLst>
              <a:ext uri="{FF2B5EF4-FFF2-40B4-BE49-F238E27FC236}">
                <a16:creationId xmlns:a16="http://schemas.microsoft.com/office/drawing/2014/main" id="{D0F4F2CD-A9A6-43A5-833F-4035CDBB70DA}"/>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6188" y="4210132"/>
            <a:ext cx="1985900" cy="2647867"/>
          </a:xfrm>
          <a:prstGeom prst="rect">
            <a:avLst/>
          </a:prstGeom>
        </p:spPr>
      </p:pic>
    </p:spTree>
    <p:extLst>
      <p:ext uri="{BB962C8B-B14F-4D97-AF65-F5344CB8AC3E}">
        <p14:creationId xmlns:p14="http://schemas.microsoft.com/office/powerpoint/2010/main" val="720851725"/>
      </p:ext>
    </p:extLst>
  </p:cSld>
  <p:clrMapOvr>
    <a:masterClrMapping/>
  </p:clrMapOvr>
  <p:transition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80" fill="hold">
                                          <p:stCondLst>
                                            <p:cond delay="0"/>
                                          </p:stCondLst>
                                        </p:cTn>
                                        <p:tgtEl>
                                          <p:spTgt spid="20"/>
                                        </p:tgtEl>
                                        <p:attrNameLst>
                                          <p:attrName>r</p:attrName>
                                        </p:attrNameLst>
                                      </p:cBhvr>
                                    </p:animRot>
                                    <p:animRot by="-240000">
                                      <p:cBhvr>
                                        <p:cTn id="7" dur="160" fill="hold">
                                          <p:stCondLst>
                                            <p:cond delay="160"/>
                                          </p:stCondLst>
                                        </p:cTn>
                                        <p:tgtEl>
                                          <p:spTgt spid="20"/>
                                        </p:tgtEl>
                                        <p:attrNameLst>
                                          <p:attrName>r</p:attrName>
                                        </p:attrNameLst>
                                      </p:cBhvr>
                                    </p:animRot>
                                    <p:animRot by="240000">
                                      <p:cBhvr>
                                        <p:cTn id="8" dur="160" fill="hold">
                                          <p:stCondLst>
                                            <p:cond delay="320"/>
                                          </p:stCondLst>
                                        </p:cTn>
                                        <p:tgtEl>
                                          <p:spTgt spid="20"/>
                                        </p:tgtEl>
                                        <p:attrNameLst>
                                          <p:attrName>r</p:attrName>
                                        </p:attrNameLst>
                                      </p:cBhvr>
                                    </p:animRot>
                                    <p:animRot by="-240000">
                                      <p:cBhvr>
                                        <p:cTn id="9" dur="160" fill="hold">
                                          <p:stCondLst>
                                            <p:cond delay="480"/>
                                          </p:stCondLst>
                                        </p:cTn>
                                        <p:tgtEl>
                                          <p:spTgt spid="20"/>
                                        </p:tgtEl>
                                        <p:attrNameLst>
                                          <p:attrName>r</p:attrName>
                                        </p:attrNameLst>
                                      </p:cBhvr>
                                    </p:animRot>
                                    <p:animRot by="120000">
                                      <p:cBhvr>
                                        <p:cTn id="10" dur="160" fill="hold">
                                          <p:stCondLst>
                                            <p:cond delay="640"/>
                                          </p:stCondLst>
                                        </p:cTn>
                                        <p:tgtEl>
                                          <p:spTgt spid="20"/>
                                        </p:tgtEl>
                                        <p:attrNameLst>
                                          <p:attrName>r</p:attrName>
                                        </p:attrNameLst>
                                      </p:cBhvr>
                                    </p:animRot>
                                  </p:childTnLst>
                                </p:cTn>
                              </p:par>
                              <p:par>
                                <p:cTn id="11" presetID="47" presetClass="entr" presetSubtype="0" fill="hold" nodeType="withEffect">
                                  <p:stCondLst>
                                    <p:cond delay="300"/>
                                  </p:stCondLst>
                                  <p:childTnLst>
                                    <p:set>
                                      <p:cBhvr>
                                        <p:cTn id="12" dur="1" fill="hold">
                                          <p:stCondLst>
                                            <p:cond delay="0"/>
                                          </p:stCondLst>
                                        </p:cTn>
                                        <p:tgtEl>
                                          <p:spTgt spid="21"/>
                                        </p:tgtEl>
                                        <p:attrNameLst>
                                          <p:attrName>style.visibility</p:attrName>
                                        </p:attrNameLst>
                                      </p:cBhvr>
                                      <p:to>
                                        <p:strVal val="visible"/>
                                      </p:to>
                                    </p:set>
                                    <p:animEffect transition="in" filter="fade">
                                      <p:cBhvr>
                                        <p:cTn id="13" dur="800"/>
                                        <p:tgtEl>
                                          <p:spTgt spid="21"/>
                                        </p:tgtEl>
                                      </p:cBhvr>
                                    </p:animEffect>
                                    <p:anim calcmode="lin" valueType="num">
                                      <p:cBhvr>
                                        <p:cTn id="14" dur="800" fill="hold"/>
                                        <p:tgtEl>
                                          <p:spTgt spid="21"/>
                                        </p:tgtEl>
                                        <p:attrNameLst>
                                          <p:attrName>ppt_x</p:attrName>
                                        </p:attrNameLst>
                                      </p:cBhvr>
                                      <p:tavLst>
                                        <p:tav tm="0">
                                          <p:val>
                                            <p:strVal val="#ppt_x"/>
                                          </p:val>
                                        </p:tav>
                                        <p:tav tm="100000">
                                          <p:val>
                                            <p:strVal val="#ppt_x"/>
                                          </p:val>
                                        </p:tav>
                                      </p:tavLst>
                                    </p:anim>
                                    <p:anim calcmode="lin" valueType="num">
                                      <p:cBhvr>
                                        <p:cTn id="15" dur="8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250825" y="188913"/>
            <a:ext cx="8642350"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932150" y="1412777"/>
            <a:ext cx="7456274" cy="792087"/>
          </a:xfrm>
        </p:spPr>
        <p:txBody>
          <a:bodyPr rtlCol="1">
            <a:noAutofit/>
          </a:bodyPr>
          <a:lstStyle/>
          <a:p>
            <a:pPr algn="r" fontAlgn="auto">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מהו רוחב הנסרים הכשרים לסיכוך לכתחילה?</a:t>
            </a:r>
          </a:p>
        </p:txBody>
      </p:sp>
      <p:sp>
        <p:nvSpPr>
          <p:cNvPr id="11" name="Text Box 4"/>
          <p:cNvSpPr txBox="1">
            <a:spLocks noChangeArrowheads="1"/>
          </p:cNvSpPr>
          <p:nvPr/>
        </p:nvSpPr>
        <p:spPr bwMode="auto">
          <a:xfrm>
            <a:off x="4067944" y="2519898"/>
            <a:ext cx="4249416"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פחות משני טפחים.</a:t>
            </a:r>
          </a:p>
        </p:txBody>
      </p:sp>
      <p:sp>
        <p:nvSpPr>
          <p:cNvPr id="12" name="TextBox 11"/>
          <p:cNvSpPr txBox="1"/>
          <p:nvPr/>
        </p:nvSpPr>
        <p:spPr>
          <a:xfrm>
            <a:off x="513745" y="427311"/>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10. רוחב הנסרים הכשרים לסיכוך</a:t>
            </a:r>
          </a:p>
        </p:txBody>
      </p:sp>
      <p:sp>
        <p:nvSpPr>
          <p:cNvPr id="13" name="Text Box 4">
            <a:hlinkClick r:id="" action="ppaction://hlinkshowjump?jump=nextslide"/>
          </p:cNvPr>
          <p:cNvSpPr txBox="1">
            <a:spLocks noChangeArrowheads="1"/>
          </p:cNvSpPr>
          <p:nvPr/>
        </p:nvSpPr>
        <p:spPr bwMode="auto">
          <a:xfrm>
            <a:off x="5364088" y="3383994"/>
            <a:ext cx="2938984"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פחות מטפח. </a:t>
            </a:r>
          </a:p>
        </p:txBody>
      </p:sp>
      <p:sp>
        <p:nvSpPr>
          <p:cNvPr id="14" name="Text Box 4"/>
          <p:cNvSpPr txBox="1">
            <a:spLocks noChangeArrowheads="1"/>
          </p:cNvSpPr>
          <p:nvPr/>
        </p:nvSpPr>
        <p:spPr bwMode="auto">
          <a:xfrm>
            <a:off x="3995936" y="4248090"/>
            <a:ext cx="4307136"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פחות מארבעה טפחים</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TextBox 17"/>
          <p:cNvSpPr txBox="1"/>
          <p:nvPr/>
        </p:nvSpPr>
        <p:spPr>
          <a:xfrm>
            <a:off x="3131840" y="5292497"/>
            <a:ext cx="3024336" cy="584775"/>
          </a:xfrm>
          <a:prstGeom prst="rect">
            <a:avLst/>
          </a:prstGeom>
          <a:noFill/>
        </p:spPr>
        <p:txBody>
          <a:bodyPr rtlCol="1">
            <a:spAutoFit/>
          </a:bodyPr>
          <a:lstStyle/>
          <a:p>
            <a:pPr algn="ctr">
              <a:defRPr/>
            </a:pPr>
            <a:r>
              <a:rPr lang="he-IL" sz="3200" b="1" spc="30" dirty="0">
                <a:ln>
                  <a:solidFill>
                    <a:srgbClr val="7C3838"/>
                  </a:solidFill>
                </a:ln>
                <a:solidFill>
                  <a:srgbClr val="9D1E05"/>
                </a:solidFill>
                <a:effectLst>
                  <a:glow rad="38100">
                    <a:srgbClr val="FEE6F7">
                      <a:alpha val="18000"/>
                    </a:srgbClr>
                  </a:glow>
                </a:effectLst>
                <a:latin typeface="David" pitchFamily="34" charset="-79"/>
                <a:cs typeface="David" pitchFamily="34" charset="-79"/>
              </a:rPr>
              <a:t>טעות, נסה שנית.</a:t>
            </a:r>
          </a:p>
        </p:txBody>
      </p:sp>
    </p:spTree>
    <p:extLst>
      <p:ext uri="{BB962C8B-B14F-4D97-AF65-F5344CB8AC3E}">
        <p14:creationId xmlns:p14="http://schemas.microsoft.com/office/powerpoint/2010/main" val="3689064675"/>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6" presetClass="emph" presetSubtype="0" fill="hold" grpId="0" nodeType="withEffect">
                                  <p:stCondLst>
                                    <p:cond delay="0"/>
                                  </p:stCondLst>
                                  <p:iterate type="lt">
                                    <p:tmPct val="4000"/>
                                  </p:iterate>
                                  <p:childTnLst>
                                    <p:set>
                                      <p:cBhvr override="childStyle">
                                        <p:cTn id="6" dur="500" fill="hold"/>
                                        <p:tgtEl>
                                          <p:spTgt spid="11"/>
                                        </p:tgtEl>
                                        <p:attrNameLst>
                                          <p:attrName>style.color</p:attrName>
                                        </p:attrNameLst>
                                      </p:cBhvr>
                                      <p:to>
                                        <p:clrVal>
                                          <a:srgbClr val="938953"/>
                                        </p:clrVal>
                                      </p:to>
                                    </p:set>
                                    <p:set>
                                      <p:cBhvr>
                                        <p:cTn id="7" dur="500" fill="hold"/>
                                        <p:tgtEl>
                                          <p:spTgt spid="11"/>
                                        </p:tgtEl>
                                        <p:attrNameLst>
                                          <p:attrName>fillcolor</p:attrName>
                                        </p:attrNameLst>
                                      </p:cBhvr>
                                      <p:to>
                                        <p:clrVal>
                                          <a:srgbClr val="938953"/>
                                        </p:clrVal>
                                      </p:to>
                                    </p:set>
                                    <p:set>
                                      <p:cBhvr>
                                        <p:cTn id="8" dur="500" fill="hold"/>
                                        <p:tgtEl>
                                          <p:spTgt spid="11"/>
                                        </p:tgtEl>
                                        <p:attrNameLst>
                                          <p:attrName>fill.type</p:attrName>
                                        </p:attrNameLst>
                                      </p:cBhvr>
                                      <p:to>
                                        <p:strVal val="solid"/>
                                      </p:to>
                                    </p:set>
                                  </p:childTnLst>
                                </p:cTn>
                              </p:par>
                              <p:par>
                                <p:cTn id="9" presetID="47"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anim calcmode="lin" valueType="num">
                                      <p:cBhvr>
                                        <p:cTn id="12" dur="500" fill="hold"/>
                                        <p:tgtEl>
                                          <p:spTgt spid="18"/>
                                        </p:tgtEl>
                                        <p:attrNameLst>
                                          <p:attrName>ppt_x</p:attrName>
                                        </p:attrNameLst>
                                      </p:cBhvr>
                                      <p:tavLst>
                                        <p:tav tm="0">
                                          <p:val>
                                            <p:strVal val="#ppt_x"/>
                                          </p:val>
                                        </p:tav>
                                        <p:tav tm="100000">
                                          <p:val>
                                            <p:strVal val="#ppt_x"/>
                                          </p:val>
                                        </p:tav>
                                      </p:tavLst>
                                    </p:anim>
                                    <p:anim calcmode="lin" valueType="num">
                                      <p:cBhvr>
                                        <p:cTn id="13"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1"/>
                  </p:tgtEl>
                </p:cond>
              </p:nextCondLst>
            </p:seq>
            <p:seq concurrent="1" nextAc="seek">
              <p:cTn id="14" restart="whenNotActive" fill="hold" evtFilter="cancelBubble" nodeType="interactiveSeq">
                <p:stCondLst>
                  <p:cond evt="onClick" delay="0">
                    <p:tgtEl>
                      <p:spTgt spid="14"/>
                    </p:tgtEl>
                  </p:cond>
                </p:stCondLst>
                <p:endSync evt="end" delay="0">
                  <p:rtn val="all"/>
                </p:endSync>
                <p:childTnLst>
                  <p:par>
                    <p:cTn id="15" fill="hold">
                      <p:stCondLst>
                        <p:cond delay="0"/>
                      </p:stCondLst>
                      <p:childTnLst>
                        <p:par>
                          <p:cTn id="16" fill="hold">
                            <p:stCondLst>
                              <p:cond delay="0"/>
                            </p:stCondLst>
                            <p:childTnLst>
                              <p:par>
                                <p:cTn id="17" presetID="16" presetClass="emph" presetSubtype="0" fill="hold" grpId="0" nodeType="withEffect">
                                  <p:stCondLst>
                                    <p:cond delay="0"/>
                                  </p:stCondLst>
                                  <p:iterate type="lt">
                                    <p:tmPct val="4000"/>
                                  </p:iterate>
                                  <p:childTnLst>
                                    <p:set>
                                      <p:cBhvr override="childStyle">
                                        <p:cTn id="18" dur="500" fill="hold"/>
                                        <p:tgtEl>
                                          <p:spTgt spid="14"/>
                                        </p:tgtEl>
                                        <p:attrNameLst>
                                          <p:attrName>style.color</p:attrName>
                                        </p:attrNameLst>
                                      </p:cBhvr>
                                      <p:to>
                                        <p:clrVal>
                                          <a:srgbClr val="938953"/>
                                        </p:clrVal>
                                      </p:to>
                                    </p:set>
                                    <p:set>
                                      <p:cBhvr>
                                        <p:cTn id="19" dur="500" fill="hold"/>
                                        <p:tgtEl>
                                          <p:spTgt spid="14"/>
                                        </p:tgtEl>
                                        <p:attrNameLst>
                                          <p:attrName>fillcolor</p:attrName>
                                        </p:attrNameLst>
                                      </p:cBhvr>
                                      <p:to>
                                        <p:clrVal>
                                          <a:srgbClr val="938953"/>
                                        </p:clrVal>
                                      </p:to>
                                    </p:set>
                                    <p:set>
                                      <p:cBhvr>
                                        <p:cTn id="20" dur="500" fill="hold"/>
                                        <p:tgtEl>
                                          <p:spTgt spid="14"/>
                                        </p:tgtEl>
                                        <p:attrNameLst>
                                          <p:attrName>fill.type</p:attrName>
                                        </p:attrNameLst>
                                      </p:cBhvr>
                                      <p:to>
                                        <p:strVal val="solid"/>
                                      </p:to>
                                    </p:set>
                                  </p:childTnLst>
                                </p:cTn>
                              </p:par>
                              <p:par>
                                <p:cTn id="21" presetID="47" presetClass="entr" presetSubtype="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anim calcmode="lin" valueType="num">
                                      <p:cBhvr>
                                        <p:cTn id="24" dur="500" fill="hold"/>
                                        <p:tgtEl>
                                          <p:spTgt spid="18"/>
                                        </p:tgtEl>
                                        <p:attrNameLst>
                                          <p:attrName>ppt_x</p:attrName>
                                        </p:attrNameLst>
                                      </p:cBhvr>
                                      <p:tavLst>
                                        <p:tav tm="0">
                                          <p:val>
                                            <p:strVal val="#ppt_x"/>
                                          </p:val>
                                        </p:tav>
                                        <p:tav tm="100000">
                                          <p:val>
                                            <p:strVal val="#ppt_x"/>
                                          </p:val>
                                        </p:tav>
                                      </p:tavLst>
                                    </p:anim>
                                    <p:anim calcmode="lin" valueType="num">
                                      <p:cBhvr>
                                        <p:cTn id="25"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4"/>
                  </p:tgtEl>
                </p:cond>
              </p:nextCondLst>
            </p:seq>
          </p:childTnLst>
        </p:cTn>
      </p:par>
    </p:tnLst>
    <p:bldLst>
      <p:bldP spid="11" grpId="0"/>
      <p:bldP spid="14" grpId="0"/>
      <p:bldP spid="18"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250825" y="188913"/>
            <a:ext cx="8642350"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932150" y="1412777"/>
            <a:ext cx="7456274" cy="792087"/>
          </a:xfrm>
        </p:spPr>
        <p:txBody>
          <a:bodyPr rtlCol="1">
            <a:noAutofit/>
          </a:bodyPr>
          <a:lstStyle/>
          <a:p>
            <a:pPr algn="r" fontAlgn="auto">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מהו רוחב הנסרים הכשרים לסיכוך לכתחילה?</a:t>
            </a:r>
          </a:p>
        </p:txBody>
      </p:sp>
      <p:sp>
        <p:nvSpPr>
          <p:cNvPr id="11" name="Text Box 4"/>
          <p:cNvSpPr txBox="1">
            <a:spLocks noChangeArrowheads="1"/>
          </p:cNvSpPr>
          <p:nvPr/>
        </p:nvSpPr>
        <p:spPr bwMode="auto">
          <a:xfrm>
            <a:off x="4067944" y="2519898"/>
            <a:ext cx="4249416"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פחות משני טפחים.</a:t>
            </a:r>
          </a:p>
        </p:txBody>
      </p:sp>
      <p:sp>
        <p:nvSpPr>
          <p:cNvPr id="12" name="TextBox 11"/>
          <p:cNvSpPr txBox="1"/>
          <p:nvPr/>
        </p:nvSpPr>
        <p:spPr>
          <a:xfrm>
            <a:off x="513745" y="427311"/>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10. רוחב הנסרים הכשרים לסיכוך</a:t>
            </a:r>
          </a:p>
        </p:txBody>
      </p:sp>
      <p:sp>
        <p:nvSpPr>
          <p:cNvPr id="13" name="Text Box 4"/>
          <p:cNvSpPr txBox="1">
            <a:spLocks noChangeArrowheads="1"/>
          </p:cNvSpPr>
          <p:nvPr/>
        </p:nvSpPr>
        <p:spPr bwMode="auto">
          <a:xfrm>
            <a:off x="5364088" y="3383994"/>
            <a:ext cx="2938984"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ב.	פחות מטפח. </a:t>
            </a:r>
          </a:p>
        </p:txBody>
      </p:sp>
      <p:sp>
        <p:nvSpPr>
          <p:cNvPr id="14" name="Text Box 4"/>
          <p:cNvSpPr txBox="1">
            <a:spLocks noChangeArrowheads="1"/>
          </p:cNvSpPr>
          <p:nvPr/>
        </p:nvSpPr>
        <p:spPr bwMode="auto">
          <a:xfrm>
            <a:off x="3995936" y="4248090"/>
            <a:ext cx="4307136"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פחות מארבעה טפחים</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TextBox 14"/>
          <p:cNvSpPr txBox="1"/>
          <p:nvPr/>
        </p:nvSpPr>
        <p:spPr>
          <a:xfrm>
            <a:off x="2231740" y="4941168"/>
            <a:ext cx="5040560" cy="584775"/>
          </a:xfrm>
          <a:prstGeom prst="rect">
            <a:avLst/>
          </a:prstGeom>
          <a:noFill/>
        </p:spPr>
        <p:txBody>
          <a:bodyPr wrap="square" rtlCol="1">
            <a:spAutoFit/>
          </a:bodyPr>
          <a:lstStyle/>
          <a:p>
            <a:pPr algn="ctr" fontAlgn="base">
              <a:spcBef>
                <a:spcPct val="0"/>
              </a:spcBef>
              <a:spcAft>
                <a:spcPct val="0"/>
              </a:spcAft>
            </a:pPr>
            <a:r>
              <a:rPr lang="he-IL" sz="3200" b="1" spc="20" dirty="0">
                <a:ln>
                  <a:solidFill>
                    <a:srgbClr val="F79646">
                      <a:lumMod val="50000"/>
                      <a:alpha val="76000"/>
                    </a:srgbClr>
                  </a:solidFill>
                </a:ln>
                <a:solidFill>
                  <a:srgbClr val="F8A83E"/>
                </a:solidFill>
                <a:latin typeface="David" pitchFamily="34" charset="-79"/>
                <a:ea typeface="+mj-ea"/>
                <a:cs typeface="David" pitchFamily="34" charset="-79"/>
              </a:rPr>
              <a:t>תשובה נכונה! יישר כוחך!</a:t>
            </a:r>
          </a:p>
        </p:txBody>
      </p:sp>
      <p:grpSp>
        <p:nvGrpSpPr>
          <p:cNvPr id="16" name="קבוצה 15"/>
          <p:cNvGrpSpPr/>
          <p:nvPr/>
        </p:nvGrpSpPr>
        <p:grpSpPr>
          <a:xfrm>
            <a:off x="3325215" y="5515818"/>
            <a:ext cx="2481263" cy="1225550"/>
            <a:chOff x="3330575" y="2816225"/>
            <a:chExt cx="2481263" cy="1225550"/>
          </a:xfrm>
        </p:grpSpPr>
        <p:pic>
          <p:nvPicPr>
            <p:cNvPr id="17" name="Picture 2">
              <a:hlinkClick r:id="" action="ppaction://hlinkshowjump?jump=nextslid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30575" y="2816225"/>
              <a:ext cx="2481263"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a:hlinkClick r:id="" action="ppaction://hlinkshowjump?jump=nextslide"/>
            </p:cNvPr>
            <p:cNvSpPr txBox="1"/>
            <p:nvPr/>
          </p:nvSpPr>
          <p:spPr>
            <a:xfrm>
              <a:off x="3737755" y="3132257"/>
              <a:ext cx="1656184" cy="584775"/>
            </a:xfrm>
            <a:prstGeom prst="rect">
              <a:avLst/>
            </a:prstGeom>
            <a:noFill/>
          </p:spPr>
          <p:txBody>
            <a:bodyPr wrap="square" rtlCol="1">
              <a:spAutoFit/>
            </a:bodyPr>
            <a:lstStyle/>
            <a:p>
              <a:pPr algn="ctr" fontAlgn="base">
                <a:spcBef>
                  <a:spcPct val="0"/>
                </a:spcBef>
                <a:spcAft>
                  <a:spcPct val="0"/>
                </a:spcAft>
              </a:pPr>
              <a:r>
                <a:rPr lang="he-IL" sz="3200" b="1" spc="20" dirty="0">
                  <a:ln w="3175">
                    <a:solidFill>
                      <a:srgbClr val="7030A0">
                        <a:lumMod val="75000"/>
                      </a:srgbClr>
                    </a:solidFill>
                  </a:ln>
                  <a:solidFill>
                    <a:srgbClr val="000000"/>
                  </a:solidFill>
                  <a:latin typeface="David" pitchFamily="34" charset="-79"/>
                  <a:cs typeface="David" pitchFamily="34" charset="-79"/>
                </a:rPr>
                <a:t>המשך</a:t>
              </a:r>
              <a:endParaRPr lang="he-IL" sz="3200" dirty="0">
                <a:ln w="3175">
                  <a:solidFill>
                    <a:srgbClr val="7030A0">
                      <a:lumMod val="75000"/>
                    </a:srgbClr>
                  </a:solidFill>
                </a:ln>
                <a:solidFill>
                  <a:srgbClr val="000000"/>
                </a:solidFill>
                <a:latin typeface="Arial" charset="0"/>
              </a:endParaRPr>
            </a:p>
          </p:txBody>
        </p:sp>
      </p:grpSp>
    </p:spTree>
    <p:extLst>
      <p:ext uri="{BB962C8B-B14F-4D97-AF65-F5344CB8AC3E}">
        <p14:creationId xmlns:p14="http://schemas.microsoft.com/office/powerpoint/2010/main" val="1942795960"/>
      </p:ext>
    </p:extLst>
  </p:cSld>
  <p:clrMapOvr>
    <a:masterClrMapping/>
  </p:clrMapOvr>
  <p:transition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80" fill="hold">
                                          <p:stCondLst>
                                            <p:cond delay="0"/>
                                          </p:stCondLst>
                                        </p:cTn>
                                        <p:tgtEl>
                                          <p:spTgt spid="15"/>
                                        </p:tgtEl>
                                        <p:attrNameLst>
                                          <p:attrName>r</p:attrName>
                                        </p:attrNameLst>
                                      </p:cBhvr>
                                    </p:animRot>
                                    <p:animRot by="-240000">
                                      <p:cBhvr>
                                        <p:cTn id="7" dur="160" fill="hold">
                                          <p:stCondLst>
                                            <p:cond delay="160"/>
                                          </p:stCondLst>
                                        </p:cTn>
                                        <p:tgtEl>
                                          <p:spTgt spid="15"/>
                                        </p:tgtEl>
                                        <p:attrNameLst>
                                          <p:attrName>r</p:attrName>
                                        </p:attrNameLst>
                                      </p:cBhvr>
                                    </p:animRot>
                                    <p:animRot by="240000">
                                      <p:cBhvr>
                                        <p:cTn id="8" dur="160" fill="hold">
                                          <p:stCondLst>
                                            <p:cond delay="320"/>
                                          </p:stCondLst>
                                        </p:cTn>
                                        <p:tgtEl>
                                          <p:spTgt spid="15"/>
                                        </p:tgtEl>
                                        <p:attrNameLst>
                                          <p:attrName>r</p:attrName>
                                        </p:attrNameLst>
                                      </p:cBhvr>
                                    </p:animRot>
                                    <p:animRot by="-240000">
                                      <p:cBhvr>
                                        <p:cTn id="9" dur="160" fill="hold">
                                          <p:stCondLst>
                                            <p:cond delay="480"/>
                                          </p:stCondLst>
                                        </p:cTn>
                                        <p:tgtEl>
                                          <p:spTgt spid="15"/>
                                        </p:tgtEl>
                                        <p:attrNameLst>
                                          <p:attrName>r</p:attrName>
                                        </p:attrNameLst>
                                      </p:cBhvr>
                                    </p:animRot>
                                    <p:animRot by="120000">
                                      <p:cBhvr>
                                        <p:cTn id="10" dur="160" fill="hold">
                                          <p:stCondLst>
                                            <p:cond delay="640"/>
                                          </p:stCondLst>
                                        </p:cTn>
                                        <p:tgtEl>
                                          <p:spTgt spid="15"/>
                                        </p:tgtEl>
                                        <p:attrNameLst>
                                          <p:attrName>r</p:attrName>
                                        </p:attrNameLst>
                                      </p:cBhvr>
                                    </p:animRot>
                                  </p:childTnLst>
                                </p:cTn>
                              </p:par>
                              <p:par>
                                <p:cTn id="11" presetID="47" presetClass="entr" presetSubtype="0" fill="hold" nodeType="withEffect">
                                  <p:stCondLst>
                                    <p:cond delay="30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800"/>
                                        <p:tgtEl>
                                          <p:spTgt spid="16"/>
                                        </p:tgtEl>
                                      </p:cBhvr>
                                    </p:animEffect>
                                    <p:anim calcmode="lin" valueType="num">
                                      <p:cBhvr>
                                        <p:cTn id="14" dur="800" fill="hold"/>
                                        <p:tgtEl>
                                          <p:spTgt spid="16"/>
                                        </p:tgtEl>
                                        <p:attrNameLst>
                                          <p:attrName>ppt_x</p:attrName>
                                        </p:attrNameLst>
                                      </p:cBhvr>
                                      <p:tavLst>
                                        <p:tav tm="0">
                                          <p:val>
                                            <p:strVal val="#ppt_x"/>
                                          </p:val>
                                        </p:tav>
                                        <p:tav tm="100000">
                                          <p:val>
                                            <p:strVal val="#ppt_x"/>
                                          </p:val>
                                        </p:tav>
                                      </p:tavLst>
                                    </p:anim>
                                    <p:anim calcmode="lin" valueType="num">
                                      <p:cBhvr>
                                        <p:cTn id="15" dur="8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250825" y="188913"/>
            <a:ext cx="8642350"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932150" y="1268761"/>
            <a:ext cx="7456274" cy="792087"/>
          </a:xfrm>
        </p:spPr>
        <p:txBody>
          <a:bodyPr rtlCol="1">
            <a:noAutofit/>
          </a:bodyPr>
          <a:lstStyle/>
          <a:p>
            <a:pPr algn="r" fontAlgn="auto">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מה הדין של סוכה שהסכך שלה אטום?</a:t>
            </a:r>
          </a:p>
        </p:txBody>
      </p:sp>
      <p:sp>
        <p:nvSpPr>
          <p:cNvPr id="11" name="Text Box 4"/>
          <p:cNvSpPr txBox="1">
            <a:spLocks noChangeArrowheads="1"/>
          </p:cNvSpPr>
          <p:nvPr/>
        </p:nvSpPr>
        <p:spPr bwMode="auto">
          <a:xfrm>
            <a:off x="529852" y="2180255"/>
            <a:ext cx="8002588" cy="888705"/>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אם אין יכולים לראות כוכבים בלילה דרך הסכך 	הסוכה פסולה.</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11.	סכך אטום</a:t>
            </a:r>
          </a:p>
        </p:txBody>
      </p:sp>
      <p:sp>
        <p:nvSpPr>
          <p:cNvPr id="13" name="Text Box 4">
            <a:hlinkClick r:id="" action="ppaction://hlinkshowjump?jump=nextslide"/>
          </p:cNvPr>
          <p:cNvSpPr txBox="1">
            <a:spLocks noChangeArrowheads="1"/>
          </p:cNvSpPr>
          <p:nvPr/>
        </p:nvSpPr>
        <p:spPr bwMode="auto">
          <a:xfrm>
            <a:off x="322584" y="3188367"/>
            <a:ext cx="8195568"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אם הסכך אטום כל כך עד שגשם אינו יכול </a:t>
            </a:r>
          </a:p>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	לחדור בעדו - הסוכה פסולה לכתחילה.</a:t>
            </a:r>
          </a:p>
        </p:txBody>
      </p:sp>
      <p:sp>
        <p:nvSpPr>
          <p:cNvPr id="14" name="Text Box 4"/>
          <p:cNvSpPr txBox="1">
            <a:spLocks noChangeArrowheads="1"/>
          </p:cNvSpPr>
          <p:nvPr/>
        </p:nvSpPr>
        <p:spPr bwMode="auto">
          <a:xfrm>
            <a:off x="2411760" y="4196479"/>
            <a:ext cx="6106392"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אם אין יכולים לראות דרך הסכך</a:t>
            </a:r>
            <a:endParaRPr lang="en-US" sz="3200" b="1" spc="30" dirty="0">
              <a:ln>
                <a:solidFill>
                  <a:srgbClr val="6A0236">
                    <a:alpha val="60000"/>
                  </a:srgbClr>
                </a:solidFill>
              </a:ln>
              <a:solidFill>
                <a:srgbClr val="BA3854"/>
              </a:solidFill>
              <a:latin typeface="David" pitchFamily="34" charset="-79"/>
              <a:cs typeface="David" pitchFamily="34" charset="-79"/>
            </a:endParaRPr>
          </a:p>
          <a:p>
            <a:pPr eaLnBrk="1" hangingPunct="1">
              <a:lnSpc>
                <a:spcPts val="3000"/>
              </a:lnSpc>
              <a:tabLst>
                <a:tab pos="452438" algn="r"/>
              </a:tabLst>
              <a:defRPr/>
            </a:pPr>
            <a:r>
              <a:rPr lang="en-US" sz="3200" b="1" spc="30" dirty="0">
                <a:ln>
                  <a:solidFill>
                    <a:srgbClr val="6A0236">
                      <a:alpha val="60000"/>
                    </a:srgbClr>
                  </a:solidFill>
                </a:ln>
                <a:solidFill>
                  <a:srgbClr val="BA3854"/>
                </a:solidFill>
                <a:latin typeface="David" pitchFamily="34" charset="-79"/>
                <a:cs typeface="David" pitchFamily="34" charset="-79"/>
              </a:rPr>
              <a:t>	</a:t>
            </a:r>
            <a:r>
              <a:rPr lang="he-IL" sz="3200" b="1" spc="30" dirty="0">
                <a:ln>
                  <a:solidFill>
                    <a:srgbClr val="6A0236">
                      <a:alpha val="60000"/>
                    </a:srgbClr>
                  </a:solidFill>
                </a:ln>
                <a:solidFill>
                  <a:srgbClr val="BA3854"/>
                </a:solidFill>
                <a:latin typeface="David" pitchFamily="34" charset="-79"/>
                <a:cs typeface="David" pitchFamily="34" charset="-79"/>
              </a:rPr>
              <a:t>את נצנוצי השמש - הסוכה פסולה.</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TextBox 17"/>
          <p:cNvSpPr txBox="1"/>
          <p:nvPr/>
        </p:nvSpPr>
        <p:spPr>
          <a:xfrm>
            <a:off x="3131840" y="5292497"/>
            <a:ext cx="3024336" cy="584775"/>
          </a:xfrm>
          <a:prstGeom prst="rect">
            <a:avLst/>
          </a:prstGeom>
          <a:noFill/>
        </p:spPr>
        <p:txBody>
          <a:bodyPr rtlCol="1">
            <a:spAutoFit/>
          </a:bodyPr>
          <a:lstStyle/>
          <a:p>
            <a:pPr algn="ctr">
              <a:defRPr/>
            </a:pPr>
            <a:r>
              <a:rPr lang="he-IL" sz="3200" b="1" spc="30" dirty="0">
                <a:ln>
                  <a:solidFill>
                    <a:srgbClr val="7C3838"/>
                  </a:solidFill>
                </a:ln>
                <a:solidFill>
                  <a:srgbClr val="9D1E05"/>
                </a:solidFill>
                <a:effectLst>
                  <a:glow rad="38100">
                    <a:srgbClr val="FEE6F7">
                      <a:alpha val="18000"/>
                    </a:srgbClr>
                  </a:glow>
                </a:effectLst>
                <a:latin typeface="David" pitchFamily="34" charset="-79"/>
                <a:cs typeface="David" pitchFamily="34" charset="-79"/>
              </a:rPr>
              <a:t>טעות, נסה שנית.</a:t>
            </a:r>
          </a:p>
        </p:txBody>
      </p:sp>
    </p:spTree>
    <p:extLst>
      <p:ext uri="{BB962C8B-B14F-4D97-AF65-F5344CB8AC3E}">
        <p14:creationId xmlns:p14="http://schemas.microsoft.com/office/powerpoint/2010/main" val="3689064675"/>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6" presetClass="emph" presetSubtype="0" fill="hold" grpId="0" nodeType="withEffect">
                                  <p:stCondLst>
                                    <p:cond delay="0"/>
                                  </p:stCondLst>
                                  <p:iterate type="lt">
                                    <p:tmPct val="4000"/>
                                  </p:iterate>
                                  <p:childTnLst>
                                    <p:set>
                                      <p:cBhvr override="childStyle">
                                        <p:cTn id="6" dur="500" fill="hold"/>
                                        <p:tgtEl>
                                          <p:spTgt spid="11"/>
                                        </p:tgtEl>
                                        <p:attrNameLst>
                                          <p:attrName>style.color</p:attrName>
                                        </p:attrNameLst>
                                      </p:cBhvr>
                                      <p:to>
                                        <p:clrVal>
                                          <a:srgbClr val="938953"/>
                                        </p:clrVal>
                                      </p:to>
                                    </p:set>
                                    <p:set>
                                      <p:cBhvr>
                                        <p:cTn id="7" dur="500" fill="hold"/>
                                        <p:tgtEl>
                                          <p:spTgt spid="11"/>
                                        </p:tgtEl>
                                        <p:attrNameLst>
                                          <p:attrName>fillcolor</p:attrName>
                                        </p:attrNameLst>
                                      </p:cBhvr>
                                      <p:to>
                                        <p:clrVal>
                                          <a:srgbClr val="938953"/>
                                        </p:clrVal>
                                      </p:to>
                                    </p:set>
                                    <p:set>
                                      <p:cBhvr>
                                        <p:cTn id="8" dur="500" fill="hold"/>
                                        <p:tgtEl>
                                          <p:spTgt spid="11"/>
                                        </p:tgtEl>
                                        <p:attrNameLst>
                                          <p:attrName>fill.type</p:attrName>
                                        </p:attrNameLst>
                                      </p:cBhvr>
                                      <p:to>
                                        <p:strVal val="solid"/>
                                      </p:to>
                                    </p:set>
                                  </p:childTnLst>
                                </p:cTn>
                              </p:par>
                              <p:par>
                                <p:cTn id="9" presetID="47"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anim calcmode="lin" valueType="num">
                                      <p:cBhvr>
                                        <p:cTn id="12" dur="500" fill="hold"/>
                                        <p:tgtEl>
                                          <p:spTgt spid="18"/>
                                        </p:tgtEl>
                                        <p:attrNameLst>
                                          <p:attrName>ppt_x</p:attrName>
                                        </p:attrNameLst>
                                      </p:cBhvr>
                                      <p:tavLst>
                                        <p:tav tm="0">
                                          <p:val>
                                            <p:strVal val="#ppt_x"/>
                                          </p:val>
                                        </p:tav>
                                        <p:tav tm="100000">
                                          <p:val>
                                            <p:strVal val="#ppt_x"/>
                                          </p:val>
                                        </p:tav>
                                      </p:tavLst>
                                    </p:anim>
                                    <p:anim calcmode="lin" valueType="num">
                                      <p:cBhvr>
                                        <p:cTn id="13"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1"/>
                  </p:tgtEl>
                </p:cond>
              </p:nextCondLst>
            </p:seq>
            <p:seq concurrent="1" nextAc="seek">
              <p:cTn id="14" restart="whenNotActive" fill="hold" evtFilter="cancelBubble" nodeType="interactiveSeq">
                <p:stCondLst>
                  <p:cond evt="onClick" delay="0">
                    <p:tgtEl>
                      <p:spTgt spid="14"/>
                    </p:tgtEl>
                  </p:cond>
                </p:stCondLst>
                <p:endSync evt="end" delay="0">
                  <p:rtn val="all"/>
                </p:endSync>
                <p:childTnLst>
                  <p:par>
                    <p:cTn id="15" fill="hold">
                      <p:stCondLst>
                        <p:cond delay="0"/>
                      </p:stCondLst>
                      <p:childTnLst>
                        <p:par>
                          <p:cTn id="16" fill="hold">
                            <p:stCondLst>
                              <p:cond delay="0"/>
                            </p:stCondLst>
                            <p:childTnLst>
                              <p:par>
                                <p:cTn id="17" presetID="16" presetClass="emph" presetSubtype="0" fill="hold" grpId="0" nodeType="withEffect">
                                  <p:stCondLst>
                                    <p:cond delay="0"/>
                                  </p:stCondLst>
                                  <p:iterate type="lt">
                                    <p:tmPct val="4000"/>
                                  </p:iterate>
                                  <p:childTnLst>
                                    <p:set>
                                      <p:cBhvr override="childStyle">
                                        <p:cTn id="18" dur="500" fill="hold"/>
                                        <p:tgtEl>
                                          <p:spTgt spid="14"/>
                                        </p:tgtEl>
                                        <p:attrNameLst>
                                          <p:attrName>style.color</p:attrName>
                                        </p:attrNameLst>
                                      </p:cBhvr>
                                      <p:to>
                                        <p:clrVal>
                                          <a:srgbClr val="938953"/>
                                        </p:clrVal>
                                      </p:to>
                                    </p:set>
                                    <p:set>
                                      <p:cBhvr>
                                        <p:cTn id="19" dur="500" fill="hold"/>
                                        <p:tgtEl>
                                          <p:spTgt spid="14"/>
                                        </p:tgtEl>
                                        <p:attrNameLst>
                                          <p:attrName>fillcolor</p:attrName>
                                        </p:attrNameLst>
                                      </p:cBhvr>
                                      <p:to>
                                        <p:clrVal>
                                          <a:srgbClr val="938953"/>
                                        </p:clrVal>
                                      </p:to>
                                    </p:set>
                                    <p:set>
                                      <p:cBhvr>
                                        <p:cTn id="20" dur="500" fill="hold"/>
                                        <p:tgtEl>
                                          <p:spTgt spid="14"/>
                                        </p:tgtEl>
                                        <p:attrNameLst>
                                          <p:attrName>fill.type</p:attrName>
                                        </p:attrNameLst>
                                      </p:cBhvr>
                                      <p:to>
                                        <p:strVal val="solid"/>
                                      </p:to>
                                    </p:set>
                                  </p:childTnLst>
                                </p:cTn>
                              </p:par>
                              <p:par>
                                <p:cTn id="21" presetID="47" presetClass="entr" presetSubtype="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anim calcmode="lin" valueType="num">
                                      <p:cBhvr>
                                        <p:cTn id="24" dur="500" fill="hold"/>
                                        <p:tgtEl>
                                          <p:spTgt spid="18"/>
                                        </p:tgtEl>
                                        <p:attrNameLst>
                                          <p:attrName>ppt_x</p:attrName>
                                        </p:attrNameLst>
                                      </p:cBhvr>
                                      <p:tavLst>
                                        <p:tav tm="0">
                                          <p:val>
                                            <p:strVal val="#ppt_x"/>
                                          </p:val>
                                        </p:tav>
                                        <p:tav tm="100000">
                                          <p:val>
                                            <p:strVal val="#ppt_x"/>
                                          </p:val>
                                        </p:tav>
                                      </p:tavLst>
                                    </p:anim>
                                    <p:anim calcmode="lin" valueType="num">
                                      <p:cBhvr>
                                        <p:cTn id="25"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4"/>
                  </p:tgtEl>
                </p:cond>
              </p:nextCondLst>
            </p:seq>
          </p:childTnLst>
        </p:cTn>
      </p:par>
    </p:tnLst>
    <p:bldLst>
      <p:bldP spid="11" grpId="0"/>
      <p:bldP spid="14" grpId="0"/>
      <p:bldP spid="18"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250825" y="188913"/>
            <a:ext cx="8642350"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932150" y="1268761"/>
            <a:ext cx="7456274" cy="792087"/>
          </a:xfrm>
        </p:spPr>
        <p:txBody>
          <a:bodyPr rtlCol="1">
            <a:noAutofit/>
          </a:bodyPr>
          <a:lstStyle/>
          <a:p>
            <a:pPr algn="r" fontAlgn="auto">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מה הדין של סוכה שהסכך שלה אטום?</a:t>
            </a:r>
          </a:p>
        </p:txBody>
      </p:sp>
      <p:sp>
        <p:nvSpPr>
          <p:cNvPr id="11" name="Text Box 4"/>
          <p:cNvSpPr txBox="1">
            <a:spLocks noChangeArrowheads="1"/>
          </p:cNvSpPr>
          <p:nvPr/>
        </p:nvSpPr>
        <p:spPr bwMode="auto">
          <a:xfrm>
            <a:off x="529852" y="2180255"/>
            <a:ext cx="8002588" cy="888705"/>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אם אין יכולים לראות כוכבים בלילה דרך הסכך 	הסוכה פסולה.</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11.	סכך אטום</a:t>
            </a:r>
          </a:p>
        </p:txBody>
      </p:sp>
      <p:sp>
        <p:nvSpPr>
          <p:cNvPr id="13" name="Text Box 4"/>
          <p:cNvSpPr txBox="1">
            <a:spLocks noChangeArrowheads="1"/>
          </p:cNvSpPr>
          <p:nvPr/>
        </p:nvSpPr>
        <p:spPr bwMode="auto">
          <a:xfrm>
            <a:off x="322584" y="3188367"/>
            <a:ext cx="8195568"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ב.	אם הסכך אטום כל כך עד שגשם אינו יכול </a:t>
            </a:r>
          </a:p>
          <a:p>
            <a:pPr eaLnBrk="1" hangingPunct="1">
              <a:lnSpc>
                <a:spcPts val="3000"/>
              </a:lnSpc>
              <a:tabLst>
                <a:tab pos="452438" algn="r"/>
              </a:tabLst>
              <a:defRPr/>
            </a:pP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	לחדור בעדו - הסוכה פסולה לכתחילה.</a:t>
            </a:r>
          </a:p>
        </p:txBody>
      </p:sp>
      <p:sp>
        <p:nvSpPr>
          <p:cNvPr id="14" name="Text Box 4"/>
          <p:cNvSpPr txBox="1">
            <a:spLocks noChangeArrowheads="1"/>
          </p:cNvSpPr>
          <p:nvPr/>
        </p:nvSpPr>
        <p:spPr bwMode="auto">
          <a:xfrm>
            <a:off x="529852" y="4196479"/>
            <a:ext cx="7988300" cy="888705"/>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אם אין יכולים לראות דרך הסכך</a:t>
            </a:r>
            <a:endParaRPr lang="en-US" sz="3200" b="1" spc="30" dirty="0">
              <a:ln>
                <a:solidFill>
                  <a:srgbClr val="6A0236">
                    <a:alpha val="60000"/>
                  </a:srgbClr>
                </a:solidFill>
              </a:ln>
              <a:solidFill>
                <a:srgbClr val="BA3854"/>
              </a:solidFill>
              <a:latin typeface="David" pitchFamily="34" charset="-79"/>
              <a:cs typeface="David" pitchFamily="34" charset="-79"/>
            </a:endParaRPr>
          </a:p>
          <a:p>
            <a:pPr eaLnBrk="1" hangingPunct="1">
              <a:lnSpc>
                <a:spcPts val="3000"/>
              </a:lnSpc>
              <a:tabLst>
                <a:tab pos="452438" algn="r"/>
              </a:tabLst>
              <a:defRPr/>
            </a:pPr>
            <a:r>
              <a:rPr lang="en-US" sz="3200" b="1" spc="30" dirty="0">
                <a:ln>
                  <a:solidFill>
                    <a:srgbClr val="6A0236">
                      <a:alpha val="60000"/>
                    </a:srgbClr>
                  </a:solidFill>
                </a:ln>
                <a:solidFill>
                  <a:srgbClr val="BA3854"/>
                </a:solidFill>
                <a:latin typeface="David" pitchFamily="34" charset="-79"/>
                <a:cs typeface="David" pitchFamily="34" charset="-79"/>
              </a:rPr>
              <a:t>	</a:t>
            </a:r>
            <a:r>
              <a:rPr lang="he-IL" sz="3200" b="1" spc="30" dirty="0">
                <a:ln>
                  <a:solidFill>
                    <a:srgbClr val="6A0236">
                      <a:alpha val="60000"/>
                    </a:srgbClr>
                  </a:solidFill>
                </a:ln>
                <a:solidFill>
                  <a:srgbClr val="BA3854"/>
                </a:solidFill>
                <a:latin typeface="David" pitchFamily="34" charset="-79"/>
                <a:cs typeface="David" pitchFamily="34" charset="-79"/>
              </a:rPr>
              <a:t>את נצנוצי השמש - הסוכה פסולה.</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TextBox 14"/>
          <p:cNvSpPr txBox="1"/>
          <p:nvPr/>
        </p:nvSpPr>
        <p:spPr>
          <a:xfrm>
            <a:off x="2231740" y="5013176"/>
            <a:ext cx="5040560" cy="584775"/>
          </a:xfrm>
          <a:prstGeom prst="rect">
            <a:avLst/>
          </a:prstGeom>
          <a:noFill/>
        </p:spPr>
        <p:txBody>
          <a:bodyPr wrap="square" rtlCol="1">
            <a:spAutoFit/>
          </a:bodyPr>
          <a:lstStyle/>
          <a:p>
            <a:pPr algn="ctr" fontAlgn="base">
              <a:spcBef>
                <a:spcPct val="0"/>
              </a:spcBef>
              <a:spcAft>
                <a:spcPct val="0"/>
              </a:spcAft>
            </a:pPr>
            <a:r>
              <a:rPr lang="he-IL" sz="3200" b="1" spc="20" dirty="0">
                <a:ln>
                  <a:solidFill>
                    <a:srgbClr val="F79646">
                      <a:lumMod val="50000"/>
                      <a:alpha val="76000"/>
                    </a:srgbClr>
                  </a:solidFill>
                </a:ln>
                <a:solidFill>
                  <a:srgbClr val="F8A83E"/>
                </a:solidFill>
                <a:latin typeface="David" pitchFamily="34" charset="-79"/>
                <a:ea typeface="+mj-ea"/>
                <a:cs typeface="David" pitchFamily="34" charset="-79"/>
              </a:rPr>
              <a:t>תשובה נכונה! יישר כוחך!</a:t>
            </a:r>
          </a:p>
        </p:txBody>
      </p:sp>
      <p:grpSp>
        <p:nvGrpSpPr>
          <p:cNvPr id="16" name="קבוצה 15"/>
          <p:cNvGrpSpPr/>
          <p:nvPr/>
        </p:nvGrpSpPr>
        <p:grpSpPr>
          <a:xfrm>
            <a:off x="3325215" y="5515818"/>
            <a:ext cx="2481263" cy="1225550"/>
            <a:chOff x="3330575" y="2816225"/>
            <a:chExt cx="2481263" cy="1225550"/>
          </a:xfrm>
        </p:grpSpPr>
        <p:pic>
          <p:nvPicPr>
            <p:cNvPr id="17" name="Picture 2">
              <a:hlinkClick r:id="" action="ppaction://hlinkshowjump?jump=nextslid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30575" y="2816225"/>
              <a:ext cx="2481263"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a:hlinkClick r:id="" action="ppaction://hlinkshowjump?jump=nextslide"/>
            </p:cNvPr>
            <p:cNvSpPr txBox="1"/>
            <p:nvPr/>
          </p:nvSpPr>
          <p:spPr>
            <a:xfrm>
              <a:off x="3737755" y="3132257"/>
              <a:ext cx="1656184" cy="584775"/>
            </a:xfrm>
            <a:prstGeom prst="rect">
              <a:avLst/>
            </a:prstGeom>
            <a:noFill/>
          </p:spPr>
          <p:txBody>
            <a:bodyPr wrap="square" rtlCol="1">
              <a:spAutoFit/>
            </a:bodyPr>
            <a:lstStyle/>
            <a:p>
              <a:pPr algn="ctr" fontAlgn="base">
                <a:spcBef>
                  <a:spcPct val="0"/>
                </a:spcBef>
                <a:spcAft>
                  <a:spcPct val="0"/>
                </a:spcAft>
              </a:pPr>
              <a:r>
                <a:rPr lang="he-IL" sz="3200" b="1" spc="20" dirty="0">
                  <a:ln w="3175">
                    <a:solidFill>
                      <a:srgbClr val="7030A0">
                        <a:lumMod val="75000"/>
                      </a:srgbClr>
                    </a:solidFill>
                  </a:ln>
                  <a:solidFill>
                    <a:srgbClr val="000000"/>
                  </a:solidFill>
                  <a:latin typeface="David" pitchFamily="34" charset="-79"/>
                  <a:cs typeface="David" pitchFamily="34" charset="-79"/>
                </a:rPr>
                <a:t>המשך</a:t>
              </a:r>
              <a:endParaRPr lang="he-IL" sz="3200" dirty="0">
                <a:ln w="3175">
                  <a:solidFill>
                    <a:srgbClr val="7030A0">
                      <a:lumMod val="75000"/>
                    </a:srgbClr>
                  </a:solidFill>
                </a:ln>
                <a:solidFill>
                  <a:srgbClr val="000000"/>
                </a:solidFill>
                <a:latin typeface="Arial" charset="0"/>
              </a:endParaRPr>
            </a:p>
          </p:txBody>
        </p:sp>
      </p:grpSp>
    </p:spTree>
    <p:extLst>
      <p:ext uri="{BB962C8B-B14F-4D97-AF65-F5344CB8AC3E}">
        <p14:creationId xmlns:p14="http://schemas.microsoft.com/office/powerpoint/2010/main" val="1057006146"/>
      </p:ext>
    </p:extLst>
  </p:cSld>
  <p:clrMapOvr>
    <a:masterClrMapping/>
  </p:clrMapOvr>
  <p:transition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80" fill="hold">
                                          <p:stCondLst>
                                            <p:cond delay="0"/>
                                          </p:stCondLst>
                                        </p:cTn>
                                        <p:tgtEl>
                                          <p:spTgt spid="15"/>
                                        </p:tgtEl>
                                        <p:attrNameLst>
                                          <p:attrName>r</p:attrName>
                                        </p:attrNameLst>
                                      </p:cBhvr>
                                    </p:animRot>
                                    <p:animRot by="-240000">
                                      <p:cBhvr>
                                        <p:cTn id="7" dur="160" fill="hold">
                                          <p:stCondLst>
                                            <p:cond delay="160"/>
                                          </p:stCondLst>
                                        </p:cTn>
                                        <p:tgtEl>
                                          <p:spTgt spid="15"/>
                                        </p:tgtEl>
                                        <p:attrNameLst>
                                          <p:attrName>r</p:attrName>
                                        </p:attrNameLst>
                                      </p:cBhvr>
                                    </p:animRot>
                                    <p:animRot by="240000">
                                      <p:cBhvr>
                                        <p:cTn id="8" dur="160" fill="hold">
                                          <p:stCondLst>
                                            <p:cond delay="320"/>
                                          </p:stCondLst>
                                        </p:cTn>
                                        <p:tgtEl>
                                          <p:spTgt spid="15"/>
                                        </p:tgtEl>
                                        <p:attrNameLst>
                                          <p:attrName>r</p:attrName>
                                        </p:attrNameLst>
                                      </p:cBhvr>
                                    </p:animRot>
                                    <p:animRot by="-240000">
                                      <p:cBhvr>
                                        <p:cTn id="9" dur="160" fill="hold">
                                          <p:stCondLst>
                                            <p:cond delay="480"/>
                                          </p:stCondLst>
                                        </p:cTn>
                                        <p:tgtEl>
                                          <p:spTgt spid="15"/>
                                        </p:tgtEl>
                                        <p:attrNameLst>
                                          <p:attrName>r</p:attrName>
                                        </p:attrNameLst>
                                      </p:cBhvr>
                                    </p:animRot>
                                    <p:animRot by="120000">
                                      <p:cBhvr>
                                        <p:cTn id="10" dur="160" fill="hold">
                                          <p:stCondLst>
                                            <p:cond delay="640"/>
                                          </p:stCondLst>
                                        </p:cTn>
                                        <p:tgtEl>
                                          <p:spTgt spid="15"/>
                                        </p:tgtEl>
                                        <p:attrNameLst>
                                          <p:attrName>r</p:attrName>
                                        </p:attrNameLst>
                                      </p:cBhvr>
                                    </p:animRot>
                                  </p:childTnLst>
                                </p:cTn>
                              </p:par>
                              <p:par>
                                <p:cTn id="11" presetID="47" presetClass="entr" presetSubtype="0" fill="hold" nodeType="withEffect">
                                  <p:stCondLst>
                                    <p:cond delay="30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800"/>
                                        <p:tgtEl>
                                          <p:spTgt spid="16"/>
                                        </p:tgtEl>
                                      </p:cBhvr>
                                    </p:animEffect>
                                    <p:anim calcmode="lin" valueType="num">
                                      <p:cBhvr>
                                        <p:cTn id="14" dur="800" fill="hold"/>
                                        <p:tgtEl>
                                          <p:spTgt spid="16"/>
                                        </p:tgtEl>
                                        <p:attrNameLst>
                                          <p:attrName>ppt_x</p:attrName>
                                        </p:attrNameLst>
                                      </p:cBhvr>
                                      <p:tavLst>
                                        <p:tav tm="0">
                                          <p:val>
                                            <p:strVal val="#ppt_x"/>
                                          </p:val>
                                        </p:tav>
                                        <p:tav tm="100000">
                                          <p:val>
                                            <p:strVal val="#ppt_x"/>
                                          </p:val>
                                        </p:tav>
                                      </p:tavLst>
                                    </p:anim>
                                    <p:anim calcmode="lin" valueType="num">
                                      <p:cBhvr>
                                        <p:cTn id="15" dur="8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250825" y="188913"/>
            <a:ext cx="8642350"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251520" y="1340769"/>
            <a:ext cx="8496944" cy="792087"/>
          </a:xfrm>
        </p:spPr>
        <p:txBody>
          <a:bodyPr rtlCol="1">
            <a:noAutofit/>
          </a:bodyPr>
          <a:lstStyle/>
          <a:p>
            <a:pPr algn="r" fontAlgn="auto">
              <a:lnSpc>
                <a:spcPts val="3440"/>
              </a:lnSpc>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האם מותר להעמיד את הסכך על דבר שפסול לסכך, כגון להעמידו על מוטות מתכת שמהם בנויה הסוכה?</a:t>
            </a:r>
          </a:p>
        </p:txBody>
      </p:sp>
      <p:sp>
        <p:nvSpPr>
          <p:cNvPr id="11" name="Text Box 4">
            <a:hlinkClick r:id="" action="ppaction://hlinkshowjump?jump=nextslide"/>
          </p:cNvPr>
          <p:cNvSpPr txBox="1">
            <a:spLocks noChangeArrowheads="1"/>
          </p:cNvSpPr>
          <p:nvPr/>
        </p:nvSpPr>
        <p:spPr bwMode="auto">
          <a:xfrm>
            <a:off x="458788" y="2348880"/>
            <a:ext cx="8002588" cy="1273426"/>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לכתחילה, גם הדבר שעליו נשען הסכך צריך 	להיות כשר לסכך, כדי שלא יטעו ויחשבו שמותר 	לסכך בחומר זה שממנו עשוי המעמיד.</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12.	דין "המעמיד" של הסכך</a:t>
            </a:r>
          </a:p>
        </p:txBody>
      </p:sp>
      <p:sp>
        <p:nvSpPr>
          <p:cNvPr id="13" name="Text Box 4"/>
          <p:cNvSpPr txBox="1">
            <a:spLocks noChangeArrowheads="1"/>
          </p:cNvSpPr>
          <p:nvPr/>
        </p:nvSpPr>
        <p:spPr bwMode="auto">
          <a:xfrm>
            <a:off x="251520" y="3717104"/>
            <a:ext cx="8195568" cy="50398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רק הסכך צריך להיות כשר ולא המעמיד שלו.</a:t>
            </a:r>
          </a:p>
        </p:txBody>
      </p:sp>
      <p:sp>
        <p:nvSpPr>
          <p:cNvPr id="14" name="Text Box 4"/>
          <p:cNvSpPr txBox="1">
            <a:spLocks noChangeArrowheads="1"/>
          </p:cNvSpPr>
          <p:nvPr/>
        </p:nvSpPr>
        <p:spPr bwMode="auto">
          <a:xfrm>
            <a:off x="1259632" y="4340495"/>
            <a:ext cx="7187456"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המעמיד את סוכתו בדבר שפסול לסכך -</a:t>
            </a:r>
            <a:endParaRPr lang="en-US" sz="3200" b="1" spc="30" dirty="0">
              <a:ln>
                <a:solidFill>
                  <a:srgbClr val="6A0236">
                    <a:alpha val="60000"/>
                  </a:srgbClr>
                </a:solidFill>
              </a:ln>
              <a:solidFill>
                <a:srgbClr val="BA3854"/>
              </a:solidFill>
              <a:latin typeface="David" pitchFamily="34" charset="-79"/>
              <a:cs typeface="David" pitchFamily="34" charset="-79"/>
            </a:endParaRPr>
          </a:p>
          <a:p>
            <a:pPr eaLnBrk="1" hangingPunct="1">
              <a:lnSpc>
                <a:spcPts val="3000"/>
              </a:lnSpc>
              <a:tabLst>
                <a:tab pos="452438" algn="r"/>
              </a:tabLst>
              <a:defRPr/>
            </a:pPr>
            <a:r>
              <a:rPr lang="en-US" sz="3200" b="1" spc="30" dirty="0">
                <a:ln>
                  <a:solidFill>
                    <a:srgbClr val="6A0236">
                      <a:alpha val="60000"/>
                    </a:srgbClr>
                  </a:solidFill>
                </a:ln>
                <a:solidFill>
                  <a:srgbClr val="BA3854"/>
                </a:solidFill>
                <a:latin typeface="David" pitchFamily="34" charset="-79"/>
                <a:cs typeface="David" pitchFamily="34" charset="-79"/>
              </a:rPr>
              <a:t>	</a:t>
            </a:r>
            <a:r>
              <a:rPr lang="he-IL" sz="3200" b="1" spc="30" dirty="0">
                <a:ln>
                  <a:solidFill>
                    <a:srgbClr val="6A0236">
                      <a:alpha val="60000"/>
                    </a:srgbClr>
                  </a:solidFill>
                </a:ln>
                <a:solidFill>
                  <a:srgbClr val="BA3854"/>
                </a:solidFill>
                <a:latin typeface="David" pitchFamily="34" charset="-79"/>
                <a:cs typeface="David" pitchFamily="34" charset="-79"/>
              </a:rPr>
              <a:t>הרי זו סוכה פסולה מהתורה.</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TextBox 17"/>
          <p:cNvSpPr txBox="1"/>
          <p:nvPr/>
        </p:nvSpPr>
        <p:spPr>
          <a:xfrm>
            <a:off x="3131840" y="5364505"/>
            <a:ext cx="3024336" cy="584775"/>
          </a:xfrm>
          <a:prstGeom prst="rect">
            <a:avLst/>
          </a:prstGeom>
          <a:noFill/>
        </p:spPr>
        <p:txBody>
          <a:bodyPr rtlCol="1">
            <a:spAutoFit/>
          </a:bodyPr>
          <a:lstStyle/>
          <a:p>
            <a:pPr algn="ctr">
              <a:defRPr/>
            </a:pPr>
            <a:r>
              <a:rPr lang="he-IL" sz="3200" b="1" spc="30" dirty="0">
                <a:ln>
                  <a:solidFill>
                    <a:srgbClr val="7C3838"/>
                  </a:solidFill>
                </a:ln>
                <a:solidFill>
                  <a:srgbClr val="9D1E05"/>
                </a:solidFill>
                <a:effectLst>
                  <a:glow rad="38100">
                    <a:srgbClr val="FEE6F7">
                      <a:alpha val="18000"/>
                    </a:srgbClr>
                  </a:glow>
                </a:effectLst>
                <a:latin typeface="David" pitchFamily="34" charset="-79"/>
                <a:cs typeface="David" pitchFamily="34" charset="-79"/>
              </a:rPr>
              <a:t>טעות, נסה שנית.</a:t>
            </a:r>
          </a:p>
        </p:txBody>
      </p:sp>
    </p:spTree>
    <p:extLst>
      <p:ext uri="{BB962C8B-B14F-4D97-AF65-F5344CB8AC3E}">
        <p14:creationId xmlns:p14="http://schemas.microsoft.com/office/powerpoint/2010/main" val="3689064675"/>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16" presetClass="emph" presetSubtype="0" fill="hold" grpId="0" nodeType="withEffect">
                                  <p:stCondLst>
                                    <p:cond delay="0"/>
                                  </p:stCondLst>
                                  <p:iterate type="lt">
                                    <p:tmPct val="4000"/>
                                  </p:iterate>
                                  <p:childTnLst>
                                    <p:set>
                                      <p:cBhvr override="childStyle">
                                        <p:cTn id="6" dur="500" fill="hold"/>
                                        <p:tgtEl>
                                          <p:spTgt spid="13"/>
                                        </p:tgtEl>
                                        <p:attrNameLst>
                                          <p:attrName>style.color</p:attrName>
                                        </p:attrNameLst>
                                      </p:cBhvr>
                                      <p:to>
                                        <p:clrVal>
                                          <a:srgbClr val="938953"/>
                                        </p:clrVal>
                                      </p:to>
                                    </p:set>
                                    <p:set>
                                      <p:cBhvr>
                                        <p:cTn id="7" dur="500" fill="hold"/>
                                        <p:tgtEl>
                                          <p:spTgt spid="13"/>
                                        </p:tgtEl>
                                        <p:attrNameLst>
                                          <p:attrName>fillcolor</p:attrName>
                                        </p:attrNameLst>
                                      </p:cBhvr>
                                      <p:to>
                                        <p:clrVal>
                                          <a:srgbClr val="938953"/>
                                        </p:clrVal>
                                      </p:to>
                                    </p:set>
                                    <p:set>
                                      <p:cBhvr>
                                        <p:cTn id="8" dur="500" fill="hold"/>
                                        <p:tgtEl>
                                          <p:spTgt spid="13"/>
                                        </p:tgtEl>
                                        <p:attrNameLst>
                                          <p:attrName>fill.type</p:attrName>
                                        </p:attrNameLst>
                                      </p:cBhvr>
                                      <p:to>
                                        <p:strVal val="solid"/>
                                      </p:to>
                                    </p:set>
                                  </p:childTnLst>
                                </p:cTn>
                              </p:par>
                              <p:par>
                                <p:cTn id="9" presetID="47"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anim calcmode="lin" valueType="num">
                                      <p:cBhvr>
                                        <p:cTn id="12" dur="500" fill="hold"/>
                                        <p:tgtEl>
                                          <p:spTgt spid="18"/>
                                        </p:tgtEl>
                                        <p:attrNameLst>
                                          <p:attrName>ppt_x</p:attrName>
                                        </p:attrNameLst>
                                      </p:cBhvr>
                                      <p:tavLst>
                                        <p:tav tm="0">
                                          <p:val>
                                            <p:strVal val="#ppt_x"/>
                                          </p:val>
                                        </p:tav>
                                        <p:tav tm="100000">
                                          <p:val>
                                            <p:strVal val="#ppt_x"/>
                                          </p:val>
                                        </p:tav>
                                      </p:tavLst>
                                    </p:anim>
                                    <p:anim calcmode="lin" valueType="num">
                                      <p:cBhvr>
                                        <p:cTn id="13"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3"/>
                  </p:tgtEl>
                </p:cond>
              </p:nextCondLst>
            </p:seq>
            <p:seq concurrent="1" nextAc="seek">
              <p:cTn id="14" restart="whenNotActive" fill="hold" evtFilter="cancelBubble" nodeType="interactiveSeq">
                <p:stCondLst>
                  <p:cond evt="onClick" delay="0">
                    <p:tgtEl>
                      <p:spTgt spid="14"/>
                    </p:tgtEl>
                  </p:cond>
                </p:stCondLst>
                <p:endSync evt="end" delay="0">
                  <p:rtn val="all"/>
                </p:endSync>
                <p:childTnLst>
                  <p:par>
                    <p:cTn id="15" fill="hold">
                      <p:stCondLst>
                        <p:cond delay="0"/>
                      </p:stCondLst>
                      <p:childTnLst>
                        <p:par>
                          <p:cTn id="16" fill="hold">
                            <p:stCondLst>
                              <p:cond delay="0"/>
                            </p:stCondLst>
                            <p:childTnLst>
                              <p:par>
                                <p:cTn id="17" presetID="16" presetClass="emph" presetSubtype="0" fill="hold" grpId="0" nodeType="withEffect">
                                  <p:stCondLst>
                                    <p:cond delay="0"/>
                                  </p:stCondLst>
                                  <p:iterate type="lt">
                                    <p:tmPct val="4000"/>
                                  </p:iterate>
                                  <p:childTnLst>
                                    <p:set>
                                      <p:cBhvr override="childStyle">
                                        <p:cTn id="18" dur="500" fill="hold"/>
                                        <p:tgtEl>
                                          <p:spTgt spid="14"/>
                                        </p:tgtEl>
                                        <p:attrNameLst>
                                          <p:attrName>style.color</p:attrName>
                                        </p:attrNameLst>
                                      </p:cBhvr>
                                      <p:to>
                                        <p:clrVal>
                                          <a:srgbClr val="938953"/>
                                        </p:clrVal>
                                      </p:to>
                                    </p:set>
                                    <p:set>
                                      <p:cBhvr>
                                        <p:cTn id="19" dur="500" fill="hold"/>
                                        <p:tgtEl>
                                          <p:spTgt spid="14"/>
                                        </p:tgtEl>
                                        <p:attrNameLst>
                                          <p:attrName>fillcolor</p:attrName>
                                        </p:attrNameLst>
                                      </p:cBhvr>
                                      <p:to>
                                        <p:clrVal>
                                          <a:srgbClr val="938953"/>
                                        </p:clrVal>
                                      </p:to>
                                    </p:set>
                                    <p:set>
                                      <p:cBhvr>
                                        <p:cTn id="20" dur="500" fill="hold"/>
                                        <p:tgtEl>
                                          <p:spTgt spid="14"/>
                                        </p:tgtEl>
                                        <p:attrNameLst>
                                          <p:attrName>fill.type</p:attrName>
                                        </p:attrNameLst>
                                      </p:cBhvr>
                                      <p:to>
                                        <p:strVal val="solid"/>
                                      </p:to>
                                    </p:set>
                                  </p:childTnLst>
                                </p:cTn>
                              </p:par>
                              <p:par>
                                <p:cTn id="21" presetID="47" presetClass="entr" presetSubtype="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anim calcmode="lin" valueType="num">
                                      <p:cBhvr>
                                        <p:cTn id="24" dur="500" fill="hold"/>
                                        <p:tgtEl>
                                          <p:spTgt spid="18"/>
                                        </p:tgtEl>
                                        <p:attrNameLst>
                                          <p:attrName>ppt_x</p:attrName>
                                        </p:attrNameLst>
                                      </p:cBhvr>
                                      <p:tavLst>
                                        <p:tav tm="0">
                                          <p:val>
                                            <p:strVal val="#ppt_x"/>
                                          </p:val>
                                        </p:tav>
                                        <p:tav tm="100000">
                                          <p:val>
                                            <p:strVal val="#ppt_x"/>
                                          </p:val>
                                        </p:tav>
                                      </p:tavLst>
                                    </p:anim>
                                    <p:anim calcmode="lin" valueType="num">
                                      <p:cBhvr>
                                        <p:cTn id="25"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4"/>
                  </p:tgtEl>
                </p:cond>
              </p:nextCondLst>
            </p:seq>
          </p:childTnLst>
        </p:cTn>
      </p:par>
    </p:tnLst>
    <p:bldLst>
      <p:bldP spid="13" grpId="0"/>
      <p:bldP spid="14" grpId="0"/>
      <p:bldP spid="18"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250825" y="188913"/>
            <a:ext cx="8642350"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251520" y="1340769"/>
            <a:ext cx="8496944" cy="792087"/>
          </a:xfrm>
        </p:spPr>
        <p:txBody>
          <a:bodyPr rtlCol="1">
            <a:noAutofit/>
          </a:bodyPr>
          <a:lstStyle/>
          <a:p>
            <a:pPr algn="r" fontAlgn="auto">
              <a:lnSpc>
                <a:spcPts val="3440"/>
              </a:lnSpc>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האם מותר להעמיד את הסכך על דבר שפסול לסכך, כגון להעמידו על מוטות מתכת שמהם בנויה הסוכה?</a:t>
            </a:r>
          </a:p>
        </p:txBody>
      </p:sp>
      <p:sp>
        <p:nvSpPr>
          <p:cNvPr id="11" name="Text Box 4"/>
          <p:cNvSpPr txBox="1">
            <a:spLocks noChangeArrowheads="1"/>
          </p:cNvSpPr>
          <p:nvPr/>
        </p:nvSpPr>
        <p:spPr bwMode="auto">
          <a:xfrm>
            <a:off x="458788" y="2348880"/>
            <a:ext cx="8002588" cy="1273426"/>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א.	לכתחילה, גם הדבר שעליו נשען הסכך צריך 	להיות כשר לסכך, כדי שלא יטעו ויחשבו שמותר 	לסכך בחומר זה שממנו עשוי המעמיד.</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12.	דין "המעמיד" של הסכך</a:t>
            </a:r>
          </a:p>
        </p:txBody>
      </p:sp>
      <p:sp>
        <p:nvSpPr>
          <p:cNvPr id="13" name="Text Box 4"/>
          <p:cNvSpPr txBox="1">
            <a:spLocks noChangeArrowheads="1"/>
          </p:cNvSpPr>
          <p:nvPr/>
        </p:nvSpPr>
        <p:spPr bwMode="auto">
          <a:xfrm>
            <a:off x="251520" y="3717104"/>
            <a:ext cx="8195568" cy="50398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רק הסכך צריך להיות כשר ולא המעמיד שלו.</a:t>
            </a:r>
          </a:p>
        </p:txBody>
      </p:sp>
      <p:sp>
        <p:nvSpPr>
          <p:cNvPr id="14" name="Text Box 4"/>
          <p:cNvSpPr txBox="1">
            <a:spLocks noChangeArrowheads="1"/>
          </p:cNvSpPr>
          <p:nvPr/>
        </p:nvSpPr>
        <p:spPr bwMode="auto">
          <a:xfrm>
            <a:off x="458788" y="4340495"/>
            <a:ext cx="7988300" cy="888705"/>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המעמיד את סוכתו בדבר שפסול לסכך -</a:t>
            </a:r>
            <a:endParaRPr lang="en-US" sz="3200" b="1" spc="30" dirty="0">
              <a:ln>
                <a:solidFill>
                  <a:srgbClr val="6A0236">
                    <a:alpha val="60000"/>
                  </a:srgbClr>
                </a:solidFill>
              </a:ln>
              <a:solidFill>
                <a:srgbClr val="BA3854"/>
              </a:solidFill>
              <a:latin typeface="David" pitchFamily="34" charset="-79"/>
              <a:cs typeface="David" pitchFamily="34" charset="-79"/>
            </a:endParaRPr>
          </a:p>
          <a:p>
            <a:pPr eaLnBrk="1" hangingPunct="1">
              <a:lnSpc>
                <a:spcPts val="3000"/>
              </a:lnSpc>
              <a:tabLst>
                <a:tab pos="452438" algn="r"/>
              </a:tabLst>
              <a:defRPr/>
            </a:pPr>
            <a:r>
              <a:rPr lang="en-US" sz="3200" b="1" spc="30" dirty="0">
                <a:ln>
                  <a:solidFill>
                    <a:srgbClr val="6A0236">
                      <a:alpha val="60000"/>
                    </a:srgbClr>
                  </a:solidFill>
                </a:ln>
                <a:solidFill>
                  <a:srgbClr val="BA3854"/>
                </a:solidFill>
                <a:latin typeface="David" pitchFamily="34" charset="-79"/>
                <a:cs typeface="David" pitchFamily="34" charset="-79"/>
              </a:rPr>
              <a:t>	</a:t>
            </a:r>
            <a:r>
              <a:rPr lang="he-IL" sz="3200" b="1" spc="30" dirty="0">
                <a:ln>
                  <a:solidFill>
                    <a:srgbClr val="6A0236">
                      <a:alpha val="60000"/>
                    </a:srgbClr>
                  </a:solidFill>
                </a:ln>
                <a:solidFill>
                  <a:srgbClr val="BA3854"/>
                </a:solidFill>
                <a:latin typeface="David" pitchFamily="34" charset="-79"/>
                <a:cs typeface="David" pitchFamily="34" charset="-79"/>
              </a:rPr>
              <a:t>הרי זו סוכה פסולה מהתורה.</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TextBox 14"/>
          <p:cNvSpPr txBox="1"/>
          <p:nvPr/>
        </p:nvSpPr>
        <p:spPr>
          <a:xfrm>
            <a:off x="2231740" y="5085184"/>
            <a:ext cx="5040560" cy="584775"/>
          </a:xfrm>
          <a:prstGeom prst="rect">
            <a:avLst/>
          </a:prstGeom>
          <a:noFill/>
        </p:spPr>
        <p:txBody>
          <a:bodyPr wrap="square" rtlCol="1">
            <a:spAutoFit/>
          </a:bodyPr>
          <a:lstStyle/>
          <a:p>
            <a:pPr algn="ctr" fontAlgn="base">
              <a:spcBef>
                <a:spcPct val="0"/>
              </a:spcBef>
              <a:spcAft>
                <a:spcPct val="0"/>
              </a:spcAft>
            </a:pPr>
            <a:r>
              <a:rPr lang="he-IL" sz="3200" b="1" spc="20" dirty="0">
                <a:ln>
                  <a:solidFill>
                    <a:srgbClr val="F79646">
                      <a:lumMod val="50000"/>
                      <a:alpha val="76000"/>
                    </a:srgbClr>
                  </a:solidFill>
                </a:ln>
                <a:solidFill>
                  <a:srgbClr val="F8A83E"/>
                </a:solidFill>
                <a:latin typeface="David" pitchFamily="34" charset="-79"/>
                <a:ea typeface="+mj-ea"/>
                <a:cs typeface="David" pitchFamily="34" charset="-79"/>
              </a:rPr>
              <a:t>תשובה נכונה! יישר כוחך!</a:t>
            </a:r>
          </a:p>
        </p:txBody>
      </p:sp>
      <p:grpSp>
        <p:nvGrpSpPr>
          <p:cNvPr id="16" name="קבוצה 15"/>
          <p:cNvGrpSpPr/>
          <p:nvPr/>
        </p:nvGrpSpPr>
        <p:grpSpPr>
          <a:xfrm>
            <a:off x="3325215" y="5515818"/>
            <a:ext cx="2481263" cy="1225550"/>
            <a:chOff x="3330575" y="2816225"/>
            <a:chExt cx="2481263" cy="1225550"/>
          </a:xfrm>
        </p:grpSpPr>
        <p:pic>
          <p:nvPicPr>
            <p:cNvPr id="17" name="Picture 2">
              <a:hlinkClick r:id="" action="ppaction://hlinkshowjump?jump=nextslid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30575" y="2816225"/>
              <a:ext cx="2481263"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a:hlinkClick r:id="" action="ppaction://hlinkshowjump?jump=nextslide"/>
            </p:cNvPr>
            <p:cNvSpPr txBox="1"/>
            <p:nvPr/>
          </p:nvSpPr>
          <p:spPr>
            <a:xfrm>
              <a:off x="3737755" y="3132257"/>
              <a:ext cx="1656184" cy="584775"/>
            </a:xfrm>
            <a:prstGeom prst="rect">
              <a:avLst/>
            </a:prstGeom>
            <a:noFill/>
          </p:spPr>
          <p:txBody>
            <a:bodyPr wrap="square" rtlCol="1">
              <a:spAutoFit/>
            </a:bodyPr>
            <a:lstStyle/>
            <a:p>
              <a:pPr algn="ctr" fontAlgn="base">
                <a:spcBef>
                  <a:spcPct val="0"/>
                </a:spcBef>
                <a:spcAft>
                  <a:spcPct val="0"/>
                </a:spcAft>
              </a:pPr>
              <a:r>
                <a:rPr lang="he-IL" sz="3200" b="1" spc="20" dirty="0">
                  <a:ln w="3175">
                    <a:solidFill>
                      <a:srgbClr val="7030A0">
                        <a:lumMod val="75000"/>
                      </a:srgbClr>
                    </a:solidFill>
                  </a:ln>
                  <a:solidFill>
                    <a:srgbClr val="000000"/>
                  </a:solidFill>
                  <a:latin typeface="David" pitchFamily="34" charset="-79"/>
                  <a:cs typeface="David" pitchFamily="34" charset="-79"/>
                </a:rPr>
                <a:t>המשך</a:t>
              </a:r>
              <a:endParaRPr lang="he-IL" sz="3200" dirty="0">
                <a:ln w="3175">
                  <a:solidFill>
                    <a:srgbClr val="7030A0">
                      <a:lumMod val="75000"/>
                    </a:srgbClr>
                  </a:solidFill>
                </a:ln>
                <a:solidFill>
                  <a:srgbClr val="000000"/>
                </a:solidFill>
                <a:latin typeface="Arial" charset="0"/>
              </a:endParaRPr>
            </a:p>
          </p:txBody>
        </p:sp>
      </p:grpSp>
    </p:spTree>
    <p:extLst>
      <p:ext uri="{BB962C8B-B14F-4D97-AF65-F5344CB8AC3E}">
        <p14:creationId xmlns:p14="http://schemas.microsoft.com/office/powerpoint/2010/main" val="2613750033"/>
      </p:ext>
    </p:extLst>
  </p:cSld>
  <p:clrMapOvr>
    <a:masterClrMapping/>
  </p:clrMapOvr>
  <p:transition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80" fill="hold">
                                          <p:stCondLst>
                                            <p:cond delay="0"/>
                                          </p:stCondLst>
                                        </p:cTn>
                                        <p:tgtEl>
                                          <p:spTgt spid="15"/>
                                        </p:tgtEl>
                                        <p:attrNameLst>
                                          <p:attrName>r</p:attrName>
                                        </p:attrNameLst>
                                      </p:cBhvr>
                                    </p:animRot>
                                    <p:animRot by="-240000">
                                      <p:cBhvr>
                                        <p:cTn id="7" dur="160" fill="hold">
                                          <p:stCondLst>
                                            <p:cond delay="160"/>
                                          </p:stCondLst>
                                        </p:cTn>
                                        <p:tgtEl>
                                          <p:spTgt spid="15"/>
                                        </p:tgtEl>
                                        <p:attrNameLst>
                                          <p:attrName>r</p:attrName>
                                        </p:attrNameLst>
                                      </p:cBhvr>
                                    </p:animRot>
                                    <p:animRot by="240000">
                                      <p:cBhvr>
                                        <p:cTn id="8" dur="160" fill="hold">
                                          <p:stCondLst>
                                            <p:cond delay="320"/>
                                          </p:stCondLst>
                                        </p:cTn>
                                        <p:tgtEl>
                                          <p:spTgt spid="15"/>
                                        </p:tgtEl>
                                        <p:attrNameLst>
                                          <p:attrName>r</p:attrName>
                                        </p:attrNameLst>
                                      </p:cBhvr>
                                    </p:animRot>
                                    <p:animRot by="-240000">
                                      <p:cBhvr>
                                        <p:cTn id="9" dur="160" fill="hold">
                                          <p:stCondLst>
                                            <p:cond delay="480"/>
                                          </p:stCondLst>
                                        </p:cTn>
                                        <p:tgtEl>
                                          <p:spTgt spid="15"/>
                                        </p:tgtEl>
                                        <p:attrNameLst>
                                          <p:attrName>r</p:attrName>
                                        </p:attrNameLst>
                                      </p:cBhvr>
                                    </p:animRot>
                                    <p:animRot by="120000">
                                      <p:cBhvr>
                                        <p:cTn id="10" dur="160" fill="hold">
                                          <p:stCondLst>
                                            <p:cond delay="640"/>
                                          </p:stCondLst>
                                        </p:cTn>
                                        <p:tgtEl>
                                          <p:spTgt spid="15"/>
                                        </p:tgtEl>
                                        <p:attrNameLst>
                                          <p:attrName>r</p:attrName>
                                        </p:attrNameLst>
                                      </p:cBhvr>
                                    </p:animRot>
                                  </p:childTnLst>
                                </p:cTn>
                              </p:par>
                              <p:par>
                                <p:cTn id="11" presetID="47" presetClass="entr" presetSubtype="0" fill="hold" nodeType="withEffect">
                                  <p:stCondLst>
                                    <p:cond delay="30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800"/>
                                        <p:tgtEl>
                                          <p:spTgt spid="16"/>
                                        </p:tgtEl>
                                      </p:cBhvr>
                                    </p:animEffect>
                                    <p:anim calcmode="lin" valueType="num">
                                      <p:cBhvr>
                                        <p:cTn id="14" dur="800" fill="hold"/>
                                        <p:tgtEl>
                                          <p:spTgt spid="16"/>
                                        </p:tgtEl>
                                        <p:attrNameLst>
                                          <p:attrName>ppt_x</p:attrName>
                                        </p:attrNameLst>
                                      </p:cBhvr>
                                      <p:tavLst>
                                        <p:tav tm="0">
                                          <p:val>
                                            <p:strVal val="#ppt_x"/>
                                          </p:val>
                                        </p:tav>
                                        <p:tav tm="100000">
                                          <p:val>
                                            <p:strVal val="#ppt_x"/>
                                          </p:val>
                                        </p:tav>
                                      </p:tavLst>
                                    </p:anim>
                                    <p:anim calcmode="lin" valueType="num">
                                      <p:cBhvr>
                                        <p:cTn id="15" dur="8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250825" y="188913"/>
            <a:ext cx="8642350"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107504" y="1268761"/>
            <a:ext cx="8640960" cy="792087"/>
          </a:xfrm>
        </p:spPr>
        <p:txBody>
          <a:bodyPr rtlCol="1">
            <a:noAutofit/>
          </a:bodyPr>
          <a:lstStyle/>
          <a:p>
            <a:pPr algn="r" fontAlgn="auto">
              <a:spcAft>
                <a:spcPts val="0"/>
              </a:spcAft>
              <a:defRPr/>
            </a:pPr>
            <a:r>
              <a:rPr lang="he-IL" sz="3100" b="1" spc="30" dirty="0">
                <a:ln w="12700">
                  <a:solidFill>
                    <a:srgbClr val="627A32"/>
                  </a:solidFill>
                </a:ln>
                <a:solidFill>
                  <a:srgbClr val="0070C0"/>
                </a:solidFill>
                <a:latin typeface="David" pitchFamily="34" charset="-79"/>
                <a:ea typeface="+mn-ea"/>
                <a:cs typeface="David" pitchFamily="34" charset="-79"/>
              </a:rPr>
              <a:t>האם מותר לכתחילה להעמיד את הסכך על כותל אבנים?</a:t>
            </a:r>
          </a:p>
        </p:txBody>
      </p:sp>
      <p:sp>
        <p:nvSpPr>
          <p:cNvPr id="11" name="Text Box 4"/>
          <p:cNvSpPr txBox="1">
            <a:spLocks noChangeArrowheads="1"/>
          </p:cNvSpPr>
          <p:nvPr/>
        </p:nvSpPr>
        <p:spPr bwMode="auto">
          <a:xfrm>
            <a:off x="458788" y="2276944"/>
            <a:ext cx="8002588" cy="503984"/>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100" b="1" spc="30" dirty="0">
                <a:ln>
                  <a:solidFill>
                    <a:srgbClr val="6A0236">
                      <a:alpha val="60000"/>
                    </a:srgbClr>
                  </a:solidFill>
                </a:ln>
                <a:solidFill>
                  <a:srgbClr val="BA3854"/>
                </a:solidFill>
                <a:latin typeface="David" pitchFamily="34" charset="-79"/>
                <a:cs typeface="David" pitchFamily="34" charset="-79"/>
              </a:rPr>
              <a:t>א.	אין שום היתר, משום שאבנים פסולות לסיכוך.</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13. העמדת הסכך על כותל אבנים</a:t>
            </a:r>
          </a:p>
        </p:txBody>
      </p:sp>
      <p:sp>
        <p:nvSpPr>
          <p:cNvPr id="13" name="Text Box 4"/>
          <p:cNvSpPr txBox="1">
            <a:spLocks noChangeArrowheads="1"/>
          </p:cNvSpPr>
          <p:nvPr/>
        </p:nvSpPr>
        <p:spPr bwMode="auto">
          <a:xfrm>
            <a:off x="251520" y="2972343"/>
            <a:ext cx="8195568"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100" b="1" spc="30" dirty="0">
                <a:ln>
                  <a:solidFill>
                    <a:srgbClr val="6A0236">
                      <a:alpha val="60000"/>
                    </a:srgbClr>
                  </a:solidFill>
                </a:ln>
                <a:solidFill>
                  <a:srgbClr val="BA3854"/>
                </a:solidFill>
                <a:latin typeface="David" pitchFamily="34" charset="-79"/>
                <a:cs typeface="David" pitchFamily="34" charset="-79"/>
              </a:rPr>
              <a:t>ב.	לכתחילה אין לעשות כך, כמו בכל דבר המעמיד 	את הסכך שצריך להיות כשר לסכך.</a:t>
            </a:r>
          </a:p>
        </p:txBody>
      </p:sp>
      <p:sp>
        <p:nvSpPr>
          <p:cNvPr id="14" name="Text Box 4">
            <a:hlinkClick r:id="" action="ppaction://hlinkshowjump?jump=nextslide"/>
          </p:cNvPr>
          <p:cNvSpPr txBox="1">
            <a:spLocks noChangeArrowheads="1"/>
          </p:cNvSpPr>
          <p:nvPr/>
        </p:nvSpPr>
        <p:spPr bwMode="auto">
          <a:xfrm>
            <a:off x="1475656" y="4005064"/>
            <a:ext cx="6971432"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100" b="1" spc="30" dirty="0">
                <a:ln>
                  <a:solidFill>
                    <a:srgbClr val="6A0236">
                      <a:alpha val="60000"/>
                    </a:srgbClr>
                  </a:solidFill>
                </a:ln>
                <a:solidFill>
                  <a:srgbClr val="BA3854"/>
                </a:solidFill>
                <a:latin typeface="David" pitchFamily="34" charset="-79"/>
                <a:cs typeface="David" pitchFamily="34" charset="-79"/>
              </a:rPr>
              <a:t>ג.	מותר לכתחילה, משום שאין חשש שיטעו 	ויחשבו שמותר לסכך באבנים.</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TextBox 17"/>
          <p:cNvSpPr txBox="1"/>
          <p:nvPr/>
        </p:nvSpPr>
        <p:spPr>
          <a:xfrm>
            <a:off x="3131840" y="5157192"/>
            <a:ext cx="3024336" cy="584775"/>
          </a:xfrm>
          <a:prstGeom prst="rect">
            <a:avLst/>
          </a:prstGeom>
          <a:noFill/>
        </p:spPr>
        <p:txBody>
          <a:bodyPr rtlCol="1">
            <a:spAutoFit/>
          </a:bodyPr>
          <a:lstStyle/>
          <a:p>
            <a:pPr algn="ctr">
              <a:defRPr/>
            </a:pPr>
            <a:r>
              <a:rPr lang="he-IL" sz="3200" b="1" spc="30" dirty="0">
                <a:ln>
                  <a:solidFill>
                    <a:srgbClr val="7C3838"/>
                  </a:solidFill>
                </a:ln>
                <a:solidFill>
                  <a:srgbClr val="9D1E05"/>
                </a:solidFill>
                <a:effectLst>
                  <a:glow rad="38100">
                    <a:srgbClr val="FEE6F7">
                      <a:alpha val="18000"/>
                    </a:srgbClr>
                  </a:glow>
                </a:effectLst>
                <a:latin typeface="David" pitchFamily="34" charset="-79"/>
                <a:cs typeface="David" pitchFamily="34" charset="-79"/>
              </a:rPr>
              <a:t>טעות, נסה שנית.</a:t>
            </a:r>
          </a:p>
        </p:txBody>
      </p:sp>
    </p:spTree>
    <p:extLst>
      <p:ext uri="{BB962C8B-B14F-4D97-AF65-F5344CB8AC3E}">
        <p14:creationId xmlns:p14="http://schemas.microsoft.com/office/powerpoint/2010/main" val="304897127"/>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6" presetClass="emph" presetSubtype="0" fill="hold" grpId="0" nodeType="withEffect">
                                  <p:stCondLst>
                                    <p:cond delay="0"/>
                                  </p:stCondLst>
                                  <p:iterate type="lt">
                                    <p:tmPct val="4000"/>
                                  </p:iterate>
                                  <p:childTnLst>
                                    <p:set>
                                      <p:cBhvr override="childStyle">
                                        <p:cTn id="6" dur="500" fill="hold"/>
                                        <p:tgtEl>
                                          <p:spTgt spid="11"/>
                                        </p:tgtEl>
                                        <p:attrNameLst>
                                          <p:attrName>style.color</p:attrName>
                                        </p:attrNameLst>
                                      </p:cBhvr>
                                      <p:to>
                                        <p:clrVal>
                                          <a:srgbClr val="938953"/>
                                        </p:clrVal>
                                      </p:to>
                                    </p:set>
                                    <p:set>
                                      <p:cBhvr>
                                        <p:cTn id="7" dur="500" fill="hold"/>
                                        <p:tgtEl>
                                          <p:spTgt spid="11"/>
                                        </p:tgtEl>
                                        <p:attrNameLst>
                                          <p:attrName>fillcolor</p:attrName>
                                        </p:attrNameLst>
                                      </p:cBhvr>
                                      <p:to>
                                        <p:clrVal>
                                          <a:srgbClr val="938953"/>
                                        </p:clrVal>
                                      </p:to>
                                    </p:set>
                                    <p:set>
                                      <p:cBhvr>
                                        <p:cTn id="8" dur="500" fill="hold"/>
                                        <p:tgtEl>
                                          <p:spTgt spid="11"/>
                                        </p:tgtEl>
                                        <p:attrNameLst>
                                          <p:attrName>fill.type</p:attrName>
                                        </p:attrNameLst>
                                      </p:cBhvr>
                                      <p:to>
                                        <p:strVal val="solid"/>
                                      </p:to>
                                    </p:set>
                                  </p:childTnLst>
                                </p:cTn>
                              </p:par>
                              <p:par>
                                <p:cTn id="9" presetID="47"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anim calcmode="lin" valueType="num">
                                      <p:cBhvr>
                                        <p:cTn id="12" dur="500" fill="hold"/>
                                        <p:tgtEl>
                                          <p:spTgt spid="18"/>
                                        </p:tgtEl>
                                        <p:attrNameLst>
                                          <p:attrName>ppt_x</p:attrName>
                                        </p:attrNameLst>
                                      </p:cBhvr>
                                      <p:tavLst>
                                        <p:tav tm="0">
                                          <p:val>
                                            <p:strVal val="#ppt_x"/>
                                          </p:val>
                                        </p:tav>
                                        <p:tav tm="100000">
                                          <p:val>
                                            <p:strVal val="#ppt_x"/>
                                          </p:val>
                                        </p:tav>
                                      </p:tavLst>
                                    </p:anim>
                                    <p:anim calcmode="lin" valueType="num">
                                      <p:cBhvr>
                                        <p:cTn id="13"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1"/>
                  </p:tgtEl>
                </p:cond>
              </p:nextCondLst>
            </p:seq>
            <p:seq concurrent="1" nextAc="seek">
              <p:cTn id="14" restart="whenNotActive" fill="hold" evtFilter="cancelBubble" nodeType="interactiveSeq">
                <p:stCondLst>
                  <p:cond evt="onClick" delay="0">
                    <p:tgtEl>
                      <p:spTgt spid="13"/>
                    </p:tgtEl>
                  </p:cond>
                </p:stCondLst>
                <p:endSync evt="end" delay="0">
                  <p:rtn val="all"/>
                </p:endSync>
                <p:childTnLst>
                  <p:par>
                    <p:cTn id="15" fill="hold">
                      <p:stCondLst>
                        <p:cond delay="0"/>
                      </p:stCondLst>
                      <p:childTnLst>
                        <p:par>
                          <p:cTn id="16" fill="hold">
                            <p:stCondLst>
                              <p:cond delay="0"/>
                            </p:stCondLst>
                            <p:childTnLst>
                              <p:par>
                                <p:cTn id="17" presetID="16" presetClass="emph" presetSubtype="0" fill="hold" grpId="0" nodeType="withEffect">
                                  <p:stCondLst>
                                    <p:cond delay="0"/>
                                  </p:stCondLst>
                                  <p:iterate type="lt">
                                    <p:tmPct val="4000"/>
                                  </p:iterate>
                                  <p:childTnLst>
                                    <p:set>
                                      <p:cBhvr override="childStyle">
                                        <p:cTn id="18" dur="500" fill="hold"/>
                                        <p:tgtEl>
                                          <p:spTgt spid="13"/>
                                        </p:tgtEl>
                                        <p:attrNameLst>
                                          <p:attrName>style.color</p:attrName>
                                        </p:attrNameLst>
                                      </p:cBhvr>
                                      <p:to>
                                        <p:clrVal>
                                          <a:srgbClr val="938953"/>
                                        </p:clrVal>
                                      </p:to>
                                    </p:set>
                                    <p:set>
                                      <p:cBhvr>
                                        <p:cTn id="19" dur="500" fill="hold"/>
                                        <p:tgtEl>
                                          <p:spTgt spid="13"/>
                                        </p:tgtEl>
                                        <p:attrNameLst>
                                          <p:attrName>fillcolor</p:attrName>
                                        </p:attrNameLst>
                                      </p:cBhvr>
                                      <p:to>
                                        <p:clrVal>
                                          <a:srgbClr val="938953"/>
                                        </p:clrVal>
                                      </p:to>
                                    </p:set>
                                    <p:set>
                                      <p:cBhvr>
                                        <p:cTn id="20" dur="500" fill="hold"/>
                                        <p:tgtEl>
                                          <p:spTgt spid="13"/>
                                        </p:tgtEl>
                                        <p:attrNameLst>
                                          <p:attrName>fill.type</p:attrName>
                                        </p:attrNameLst>
                                      </p:cBhvr>
                                      <p:to>
                                        <p:strVal val="solid"/>
                                      </p:to>
                                    </p:set>
                                  </p:childTnLst>
                                </p:cTn>
                              </p:par>
                              <p:par>
                                <p:cTn id="21" presetID="47" presetClass="entr" presetSubtype="0" fill="hold"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anim calcmode="lin" valueType="num">
                                      <p:cBhvr>
                                        <p:cTn id="24" dur="500" fill="hold"/>
                                        <p:tgtEl>
                                          <p:spTgt spid="18"/>
                                        </p:tgtEl>
                                        <p:attrNameLst>
                                          <p:attrName>ppt_x</p:attrName>
                                        </p:attrNameLst>
                                      </p:cBhvr>
                                      <p:tavLst>
                                        <p:tav tm="0">
                                          <p:val>
                                            <p:strVal val="#ppt_x"/>
                                          </p:val>
                                        </p:tav>
                                        <p:tav tm="100000">
                                          <p:val>
                                            <p:strVal val="#ppt_x"/>
                                          </p:val>
                                        </p:tav>
                                      </p:tavLst>
                                    </p:anim>
                                    <p:anim calcmode="lin" valueType="num">
                                      <p:cBhvr>
                                        <p:cTn id="25"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3"/>
                  </p:tgtEl>
                </p:cond>
              </p:nextCondLst>
            </p:seq>
          </p:childTnLst>
        </p:cTn>
      </p:par>
    </p:tnLst>
    <p:bldLst>
      <p:bldP spid="11" grpId="0"/>
      <p:bldP spid="13"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250825" y="188913"/>
            <a:ext cx="8642350"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107504" y="1268761"/>
            <a:ext cx="8640960" cy="792087"/>
          </a:xfrm>
        </p:spPr>
        <p:txBody>
          <a:bodyPr rtlCol="1">
            <a:noAutofit/>
          </a:bodyPr>
          <a:lstStyle/>
          <a:p>
            <a:pPr algn="r" fontAlgn="auto">
              <a:spcAft>
                <a:spcPts val="0"/>
              </a:spcAft>
              <a:defRPr/>
            </a:pPr>
            <a:r>
              <a:rPr lang="he-IL" sz="3100" b="1" spc="30" dirty="0">
                <a:ln w="12700">
                  <a:solidFill>
                    <a:srgbClr val="627A32"/>
                  </a:solidFill>
                </a:ln>
                <a:solidFill>
                  <a:srgbClr val="0070C0"/>
                </a:solidFill>
                <a:latin typeface="David" pitchFamily="34" charset="-79"/>
                <a:ea typeface="+mn-ea"/>
                <a:cs typeface="David" pitchFamily="34" charset="-79"/>
              </a:rPr>
              <a:t>האם מותר לכתחילה להעמיד את הסכך על כותל אבנים?</a:t>
            </a:r>
          </a:p>
        </p:txBody>
      </p:sp>
      <p:sp>
        <p:nvSpPr>
          <p:cNvPr id="11" name="Text Box 4"/>
          <p:cNvSpPr txBox="1">
            <a:spLocks noChangeArrowheads="1"/>
          </p:cNvSpPr>
          <p:nvPr/>
        </p:nvSpPr>
        <p:spPr bwMode="auto">
          <a:xfrm>
            <a:off x="458788" y="2276944"/>
            <a:ext cx="8002588" cy="503984"/>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100" b="1" spc="30" dirty="0">
                <a:ln>
                  <a:solidFill>
                    <a:srgbClr val="6A0236">
                      <a:alpha val="60000"/>
                    </a:srgbClr>
                  </a:solidFill>
                </a:ln>
                <a:solidFill>
                  <a:srgbClr val="BA3854"/>
                </a:solidFill>
                <a:latin typeface="David" pitchFamily="34" charset="-79"/>
                <a:cs typeface="David" pitchFamily="34" charset="-79"/>
              </a:rPr>
              <a:t>א.	אין שום היתר, משום שאבנים פסולות לסיכוך.</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13. העמדת הסכך על כותל אבנים</a:t>
            </a:r>
          </a:p>
        </p:txBody>
      </p:sp>
      <p:sp>
        <p:nvSpPr>
          <p:cNvPr id="13" name="Text Box 4"/>
          <p:cNvSpPr txBox="1">
            <a:spLocks noChangeArrowheads="1"/>
          </p:cNvSpPr>
          <p:nvPr/>
        </p:nvSpPr>
        <p:spPr bwMode="auto">
          <a:xfrm>
            <a:off x="251520" y="2972343"/>
            <a:ext cx="8195568"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100" b="1" spc="30" dirty="0">
                <a:ln>
                  <a:solidFill>
                    <a:srgbClr val="6A0236">
                      <a:alpha val="60000"/>
                    </a:srgbClr>
                  </a:solidFill>
                </a:ln>
                <a:solidFill>
                  <a:srgbClr val="BA3854"/>
                </a:solidFill>
                <a:latin typeface="David" pitchFamily="34" charset="-79"/>
                <a:cs typeface="David" pitchFamily="34" charset="-79"/>
              </a:rPr>
              <a:t>ב.	לכתחילה אין לעשות כך, כמו בכל דבר המעמיד 	את הסכך שצריך להיות כשר לסכך.</a:t>
            </a:r>
          </a:p>
        </p:txBody>
      </p:sp>
      <p:sp>
        <p:nvSpPr>
          <p:cNvPr id="14" name="Text Box 4"/>
          <p:cNvSpPr txBox="1">
            <a:spLocks noChangeArrowheads="1"/>
          </p:cNvSpPr>
          <p:nvPr/>
        </p:nvSpPr>
        <p:spPr bwMode="auto">
          <a:xfrm>
            <a:off x="458788" y="4005064"/>
            <a:ext cx="7988300" cy="888705"/>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1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ג.	מותר לכתחילה, משום שאין חשש שיטעו 	ויחשבו שמותר לסכך באבנים.</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TextBox 14"/>
          <p:cNvSpPr txBox="1"/>
          <p:nvPr/>
        </p:nvSpPr>
        <p:spPr>
          <a:xfrm>
            <a:off x="2231740" y="4941168"/>
            <a:ext cx="5040560" cy="584775"/>
          </a:xfrm>
          <a:prstGeom prst="rect">
            <a:avLst/>
          </a:prstGeom>
          <a:noFill/>
        </p:spPr>
        <p:txBody>
          <a:bodyPr wrap="square" rtlCol="1">
            <a:spAutoFit/>
          </a:bodyPr>
          <a:lstStyle/>
          <a:p>
            <a:pPr algn="ctr" fontAlgn="base">
              <a:spcBef>
                <a:spcPct val="0"/>
              </a:spcBef>
              <a:spcAft>
                <a:spcPct val="0"/>
              </a:spcAft>
            </a:pPr>
            <a:r>
              <a:rPr lang="he-IL" sz="3200" b="1" spc="20" dirty="0">
                <a:ln>
                  <a:solidFill>
                    <a:srgbClr val="F79646">
                      <a:lumMod val="50000"/>
                      <a:alpha val="76000"/>
                    </a:srgbClr>
                  </a:solidFill>
                </a:ln>
                <a:solidFill>
                  <a:srgbClr val="F8A83E"/>
                </a:solidFill>
                <a:latin typeface="David" pitchFamily="34" charset="-79"/>
                <a:ea typeface="+mj-ea"/>
                <a:cs typeface="David" pitchFamily="34" charset="-79"/>
              </a:rPr>
              <a:t>תשובה נכונה! יישר כוחך!</a:t>
            </a:r>
          </a:p>
        </p:txBody>
      </p:sp>
      <p:grpSp>
        <p:nvGrpSpPr>
          <p:cNvPr id="16" name="קבוצה 15"/>
          <p:cNvGrpSpPr/>
          <p:nvPr/>
        </p:nvGrpSpPr>
        <p:grpSpPr>
          <a:xfrm>
            <a:off x="3325215" y="5515818"/>
            <a:ext cx="2481263" cy="1225550"/>
            <a:chOff x="3330575" y="2816225"/>
            <a:chExt cx="2481263" cy="1225550"/>
          </a:xfrm>
        </p:grpSpPr>
        <p:pic>
          <p:nvPicPr>
            <p:cNvPr id="17" name="Picture 2">
              <a:hlinkClick r:id="" action="ppaction://hlinkshowjump?jump=nextslid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30575" y="2816225"/>
              <a:ext cx="2481263"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a:hlinkClick r:id="" action="ppaction://hlinkshowjump?jump=nextslide"/>
            </p:cNvPr>
            <p:cNvSpPr txBox="1"/>
            <p:nvPr/>
          </p:nvSpPr>
          <p:spPr>
            <a:xfrm>
              <a:off x="3737755" y="3132257"/>
              <a:ext cx="1656184" cy="584775"/>
            </a:xfrm>
            <a:prstGeom prst="rect">
              <a:avLst/>
            </a:prstGeom>
            <a:noFill/>
          </p:spPr>
          <p:txBody>
            <a:bodyPr wrap="square" rtlCol="1">
              <a:spAutoFit/>
            </a:bodyPr>
            <a:lstStyle/>
            <a:p>
              <a:pPr algn="ctr" fontAlgn="base">
                <a:spcBef>
                  <a:spcPct val="0"/>
                </a:spcBef>
                <a:spcAft>
                  <a:spcPct val="0"/>
                </a:spcAft>
              </a:pPr>
              <a:r>
                <a:rPr lang="he-IL" sz="3200" b="1" spc="20" dirty="0">
                  <a:ln w="3175">
                    <a:solidFill>
                      <a:srgbClr val="7030A0">
                        <a:lumMod val="75000"/>
                      </a:srgbClr>
                    </a:solidFill>
                  </a:ln>
                  <a:solidFill>
                    <a:srgbClr val="000000"/>
                  </a:solidFill>
                  <a:latin typeface="David" pitchFamily="34" charset="-79"/>
                  <a:cs typeface="David" pitchFamily="34" charset="-79"/>
                </a:rPr>
                <a:t>המשך</a:t>
              </a:r>
              <a:endParaRPr lang="he-IL" sz="3200" dirty="0">
                <a:ln w="3175">
                  <a:solidFill>
                    <a:srgbClr val="7030A0">
                      <a:lumMod val="75000"/>
                    </a:srgbClr>
                  </a:solidFill>
                </a:ln>
                <a:solidFill>
                  <a:srgbClr val="000000"/>
                </a:solidFill>
                <a:latin typeface="Arial" charset="0"/>
              </a:endParaRPr>
            </a:p>
          </p:txBody>
        </p:sp>
      </p:grpSp>
    </p:spTree>
    <p:extLst>
      <p:ext uri="{BB962C8B-B14F-4D97-AF65-F5344CB8AC3E}">
        <p14:creationId xmlns:p14="http://schemas.microsoft.com/office/powerpoint/2010/main" val="2938483681"/>
      </p:ext>
    </p:extLst>
  </p:cSld>
  <p:clrMapOvr>
    <a:masterClrMapping/>
  </p:clrMapOvr>
  <p:transition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80" fill="hold">
                                          <p:stCondLst>
                                            <p:cond delay="0"/>
                                          </p:stCondLst>
                                        </p:cTn>
                                        <p:tgtEl>
                                          <p:spTgt spid="15"/>
                                        </p:tgtEl>
                                        <p:attrNameLst>
                                          <p:attrName>r</p:attrName>
                                        </p:attrNameLst>
                                      </p:cBhvr>
                                    </p:animRot>
                                    <p:animRot by="-240000">
                                      <p:cBhvr>
                                        <p:cTn id="7" dur="160" fill="hold">
                                          <p:stCondLst>
                                            <p:cond delay="160"/>
                                          </p:stCondLst>
                                        </p:cTn>
                                        <p:tgtEl>
                                          <p:spTgt spid="15"/>
                                        </p:tgtEl>
                                        <p:attrNameLst>
                                          <p:attrName>r</p:attrName>
                                        </p:attrNameLst>
                                      </p:cBhvr>
                                    </p:animRot>
                                    <p:animRot by="240000">
                                      <p:cBhvr>
                                        <p:cTn id="8" dur="160" fill="hold">
                                          <p:stCondLst>
                                            <p:cond delay="320"/>
                                          </p:stCondLst>
                                        </p:cTn>
                                        <p:tgtEl>
                                          <p:spTgt spid="15"/>
                                        </p:tgtEl>
                                        <p:attrNameLst>
                                          <p:attrName>r</p:attrName>
                                        </p:attrNameLst>
                                      </p:cBhvr>
                                    </p:animRot>
                                    <p:animRot by="-240000">
                                      <p:cBhvr>
                                        <p:cTn id="9" dur="160" fill="hold">
                                          <p:stCondLst>
                                            <p:cond delay="480"/>
                                          </p:stCondLst>
                                        </p:cTn>
                                        <p:tgtEl>
                                          <p:spTgt spid="15"/>
                                        </p:tgtEl>
                                        <p:attrNameLst>
                                          <p:attrName>r</p:attrName>
                                        </p:attrNameLst>
                                      </p:cBhvr>
                                    </p:animRot>
                                    <p:animRot by="120000">
                                      <p:cBhvr>
                                        <p:cTn id="10" dur="160" fill="hold">
                                          <p:stCondLst>
                                            <p:cond delay="640"/>
                                          </p:stCondLst>
                                        </p:cTn>
                                        <p:tgtEl>
                                          <p:spTgt spid="15"/>
                                        </p:tgtEl>
                                        <p:attrNameLst>
                                          <p:attrName>r</p:attrName>
                                        </p:attrNameLst>
                                      </p:cBhvr>
                                    </p:animRot>
                                  </p:childTnLst>
                                </p:cTn>
                              </p:par>
                              <p:par>
                                <p:cTn id="11" presetID="47" presetClass="entr" presetSubtype="0" fill="hold" nodeType="withEffect">
                                  <p:stCondLst>
                                    <p:cond delay="30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800"/>
                                        <p:tgtEl>
                                          <p:spTgt spid="16"/>
                                        </p:tgtEl>
                                      </p:cBhvr>
                                    </p:animEffect>
                                    <p:anim calcmode="lin" valueType="num">
                                      <p:cBhvr>
                                        <p:cTn id="14" dur="800" fill="hold"/>
                                        <p:tgtEl>
                                          <p:spTgt spid="16"/>
                                        </p:tgtEl>
                                        <p:attrNameLst>
                                          <p:attrName>ppt_x</p:attrName>
                                        </p:attrNameLst>
                                      </p:cBhvr>
                                      <p:tavLst>
                                        <p:tav tm="0">
                                          <p:val>
                                            <p:strVal val="#ppt_x"/>
                                          </p:val>
                                        </p:tav>
                                        <p:tav tm="100000">
                                          <p:val>
                                            <p:strVal val="#ppt_x"/>
                                          </p:val>
                                        </p:tav>
                                      </p:tavLst>
                                    </p:anim>
                                    <p:anim calcmode="lin" valueType="num">
                                      <p:cBhvr>
                                        <p:cTn id="15" dur="8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640"/>
            <a:ext cx="8784976" cy="6480448"/>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36512" y="1268761"/>
            <a:ext cx="8536394" cy="792087"/>
          </a:xfrm>
        </p:spPr>
        <p:txBody>
          <a:bodyPr rtlCol="1">
            <a:noAutofit/>
          </a:bodyPr>
          <a:lstStyle/>
          <a:p>
            <a:pPr algn="r" fontAlgn="auto">
              <a:lnSpc>
                <a:spcPts val="3440"/>
              </a:lnSpc>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כיצד ינהג אדם שברור לו שרוח מצויה אינה יכולה להעיף את  הסכך, אך הוא חושש מפני רוח שאינה מצויה העלולה להעיף אותו?</a:t>
            </a:r>
          </a:p>
        </p:txBody>
      </p:sp>
      <p:sp>
        <p:nvSpPr>
          <p:cNvPr id="11" name="Text Box 4">
            <a:hlinkClick r:id="" action="ppaction://hlinkshowjump?jump=nextslide"/>
          </p:cNvPr>
          <p:cNvSpPr txBox="1">
            <a:spLocks noChangeArrowheads="1"/>
          </p:cNvSpPr>
          <p:nvPr/>
        </p:nvSpPr>
        <p:spPr bwMode="auto">
          <a:xfrm>
            <a:off x="458788" y="2492968"/>
            <a:ext cx="8002588" cy="477054"/>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יכול להוסיף חיזוקים גם בדבר הפסול לסכך.</a:t>
            </a:r>
          </a:p>
        </p:txBody>
      </p:sp>
      <p:sp>
        <p:nvSpPr>
          <p:cNvPr id="12" name="TextBox 11"/>
          <p:cNvSpPr txBox="1"/>
          <p:nvPr/>
        </p:nvSpPr>
        <p:spPr>
          <a:xfrm>
            <a:off x="513745" y="188640"/>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14. חיזוק הסכך</a:t>
            </a:r>
          </a:p>
        </p:txBody>
      </p:sp>
      <p:sp>
        <p:nvSpPr>
          <p:cNvPr id="13" name="Text Box 4"/>
          <p:cNvSpPr txBox="1">
            <a:spLocks noChangeArrowheads="1"/>
          </p:cNvSpPr>
          <p:nvPr/>
        </p:nvSpPr>
        <p:spPr bwMode="auto">
          <a:xfrm>
            <a:off x="2051720" y="3140968"/>
            <a:ext cx="6395368"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יוסיף קרשים כבדים הכשרים לסכך,</a:t>
            </a:r>
            <a:endParaRPr lang="en-US" sz="3200" b="1" spc="30" dirty="0">
              <a:ln>
                <a:solidFill>
                  <a:srgbClr val="6A0236">
                    <a:alpha val="60000"/>
                  </a:srgbClr>
                </a:solidFill>
              </a:ln>
              <a:solidFill>
                <a:srgbClr val="BA3854"/>
              </a:solidFill>
              <a:latin typeface="David" pitchFamily="34" charset="-79"/>
              <a:cs typeface="David" pitchFamily="34" charset="-79"/>
            </a:endParaRPr>
          </a:p>
          <a:p>
            <a:pPr eaLnBrk="1" hangingPunct="1">
              <a:lnSpc>
                <a:spcPts val="3000"/>
              </a:lnSpc>
              <a:tabLst>
                <a:tab pos="452438" algn="r"/>
              </a:tabLst>
              <a:defRPr/>
            </a:pPr>
            <a:r>
              <a:rPr lang="en-US" sz="3200" b="1" spc="30" dirty="0">
                <a:ln>
                  <a:solidFill>
                    <a:srgbClr val="6A0236">
                      <a:alpha val="60000"/>
                    </a:srgbClr>
                  </a:solidFill>
                </a:ln>
                <a:solidFill>
                  <a:srgbClr val="BA3854"/>
                </a:solidFill>
                <a:latin typeface="David" pitchFamily="34" charset="-79"/>
                <a:cs typeface="David" pitchFamily="34" charset="-79"/>
              </a:rPr>
              <a:t>	</a:t>
            </a:r>
            <a:r>
              <a:rPr lang="he-IL" sz="3200" b="1" spc="30" dirty="0">
                <a:ln>
                  <a:solidFill>
                    <a:srgbClr val="6A0236">
                      <a:alpha val="60000"/>
                    </a:srgbClr>
                  </a:solidFill>
                </a:ln>
                <a:solidFill>
                  <a:srgbClr val="BA3854"/>
                </a:solidFill>
                <a:latin typeface="David" pitchFamily="34" charset="-79"/>
                <a:cs typeface="David" pitchFamily="34" charset="-79"/>
              </a:rPr>
              <a:t>ולא יחזק בדבר הפסול לסכך.</a:t>
            </a:r>
          </a:p>
        </p:txBody>
      </p:sp>
      <p:sp>
        <p:nvSpPr>
          <p:cNvPr id="14" name="Text Box 4"/>
          <p:cNvSpPr txBox="1">
            <a:spLocks noChangeArrowheads="1"/>
          </p:cNvSpPr>
          <p:nvPr/>
        </p:nvSpPr>
        <p:spPr bwMode="auto">
          <a:xfrm>
            <a:off x="1331640" y="4196479"/>
            <a:ext cx="7115448"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יחזק בחבלים הפסולים לסכך רק מדרבנן,</a:t>
            </a:r>
            <a:endParaRPr lang="en-US" sz="3200" b="1" spc="30" dirty="0">
              <a:ln>
                <a:solidFill>
                  <a:srgbClr val="6A0236">
                    <a:alpha val="60000"/>
                  </a:srgbClr>
                </a:solidFill>
              </a:ln>
              <a:solidFill>
                <a:srgbClr val="BA3854"/>
              </a:solidFill>
              <a:latin typeface="David" pitchFamily="34" charset="-79"/>
              <a:cs typeface="David" pitchFamily="34" charset="-79"/>
            </a:endParaRPr>
          </a:p>
          <a:p>
            <a:pPr eaLnBrk="1" hangingPunct="1">
              <a:lnSpc>
                <a:spcPts val="3000"/>
              </a:lnSpc>
              <a:tabLst>
                <a:tab pos="452438" algn="r"/>
              </a:tabLst>
              <a:defRPr/>
            </a:pPr>
            <a:r>
              <a:rPr lang="en-US" sz="3200" b="1" spc="30" dirty="0">
                <a:ln>
                  <a:solidFill>
                    <a:srgbClr val="6A0236">
                      <a:alpha val="60000"/>
                    </a:srgbClr>
                  </a:solidFill>
                </a:ln>
                <a:solidFill>
                  <a:srgbClr val="BA3854"/>
                </a:solidFill>
                <a:latin typeface="David" pitchFamily="34" charset="-79"/>
                <a:cs typeface="David" pitchFamily="34" charset="-79"/>
              </a:rPr>
              <a:t>	</a:t>
            </a:r>
            <a:r>
              <a:rPr lang="he-IL" sz="3200" b="1" spc="30" dirty="0">
                <a:ln>
                  <a:solidFill>
                    <a:srgbClr val="6A0236">
                      <a:alpha val="60000"/>
                    </a:srgbClr>
                  </a:solidFill>
                </a:ln>
                <a:solidFill>
                  <a:srgbClr val="BA3854"/>
                </a:solidFill>
                <a:latin typeface="David" pitchFamily="34" charset="-79"/>
                <a:cs typeface="David" pitchFamily="34" charset="-79"/>
              </a:rPr>
              <a:t>ולא יחזק בדבר הפסול לסכך מהתורה.</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TextBox 17"/>
          <p:cNvSpPr txBox="1"/>
          <p:nvPr/>
        </p:nvSpPr>
        <p:spPr>
          <a:xfrm>
            <a:off x="3131840" y="5229200"/>
            <a:ext cx="3024336" cy="584775"/>
          </a:xfrm>
          <a:prstGeom prst="rect">
            <a:avLst/>
          </a:prstGeom>
          <a:noFill/>
        </p:spPr>
        <p:txBody>
          <a:bodyPr rtlCol="1">
            <a:spAutoFit/>
          </a:bodyPr>
          <a:lstStyle/>
          <a:p>
            <a:pPr algn="ctr">
              <a:defRPr/>
            </a:pPr>
            <a:r>
              <a:rPr lang="he-IL" sz="3200" b="1" spc="30" dirty="0">
                <a:ln>
                  <a:solidFill>
                    <a:srgbClr val="7C3838"/>
                  </a:solidFill>
                </a:ln>
                <a:solidFill>
                  <a:srgbClr val="9D1E05"/>
                </a:solidFill>
                <a:effectLst>
                  <a:glow rad="38100">
                    <a:srgbClr val="FEE6F7">
                      <a:alpha val="18000"/>
                    </a:srgbClr>
                  </a:glow>
                </a:effectLst>
                <a:latin typeface="David" pitchFamily="34" charset="-79"/>
                <a:cs typeface="David" pitchFamily="34" charset="-79"/>
              </a:rPr>
              <a:t>טעות, נסה שנית.</a:t>
            </a:r>
          </a:p>
        </p:txBody>
      </p:sp>
    </p:spTree>
    <p:extLst>
      <p:ext uri="{BB962C8B-B14F-4D97-AF65-F5344CB8AC3E}">
        <p14:creationId xmlns:p14="http://schemas.microsoft.com/office/powerpoint/2010/main" val="1406030704"/>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16" presetClass="emph" presetSubtype="0" fill="hold" grpId="0" nodeType="withEffect">
                                  <p:stCondLst>
                                    <p:cond delay="0"/>
                                  </p:stCondLst>
                                  <p:iterate type="lt">
                                    <p:tmPct val="4000"/>
                                  </p:iterate>
                                  <p:childTnLst>
                                    <p:set>
                                      <p:cBhvr override="childStyle">
                                        <p:cTn id="6" dur="500" fill="hold"/>
                                        <p:tgtEl>
                                          <p:spTgt spid="13"/>
                                        </p:tgtEl>
                                        <p:attrNameLst>
                                          <p:attrName>style.color</p:attrName>
                                        </p:attrNameLst>
                                      </p:cBhvr>
                                      <p:to>
                                        <p:clrVal>
                                          <a:srgbClr val="938953"/>
                                        </p:clrVal>
                                      </p:to>
                                    </p:set>
                                    <p:set>
                                      <p:cBhvr>
                                        <p:cTn id="7" dur="500" fill="hold"/>
                                        <p:tgtEl>
                                          <p:spTgt spid="13"/>
                                        </p:tgtEl>
                                        <p:attrNameLst>
                                          <p:attrName>fillcolor</p:attrName>
                                        </p:attrNameLst>
                                      </p:cBhvr>
                                      <p:to>
                                        <p:clrVal>
                                          <a:srgbClr val="938953"/>
                                        </p:clrVal>
                                      </p:to>
                                    </p:set>
                                    <p:set>
                                      <p:cBhvr>
                                        <p:cTn id="8" dur="500" fill="hold"/>
                                        <p:tgtEl>
                                          <p:spTgt spid="13"/>
                                        </p:tgtEl>
                                        <p:attrNameLst>
                                          <p:attrName>fill.type</p:attrName>
                                        </p:attrNameLst>
                                      </p:cBhvr>
                                      <p:to>
                                        <p:strVal val="solid"/>
                                      </p:to>
                                    </p:set>
                                  </p:childTnLst>
                                </p:cTn>
                              </p:par>
                              <p:par>
                                <p:cTn id="9" presetID="47"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anim calcmode="lin" valueType="num">
                                      <p:cBhvr>
                                        <p:cTn id="12" dur="500" fill="hold"/>
                                        <p:tgtEl>
                                          <p:spTgt spid="18"/>
                                        </p:tgtEl>
                                        <p:attrNameLst>
                                          <p:attrName>ppt_x</p:attrName>
                                        </p:attrNameLst>
                                      </p:cBhvr>
                                      <p:tavLst>
                                        <p:tav tm="0">
                                          <p:val>
                                            <p:strVal val="#ppt_x"/>
                                          </p:val>
                                        </p:tav>
                                        <p:tav tm="100000">
                                          <p:val>
                                            <p:strVal val="#ppt_x"/>
                                          </p:val>
                                        </p:tav>
                                      </p:tavLst>
                                    </p:anim>
                                    <p:anim calcmode="lin" valueType="num">
                                      <p:cBhvr>
                                        <p:cTn id="13"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3"/>
                  </p:tgtEl>
                </p:cond>
              </p:nextCondLst>
            </p:seq>
            <p:seq concurrent="1" nextAc="seek">
              <p:cTn id="14" restart="whenNotActive" fill="hold" evtFilter="cancelBubble" nodeType="interactiveSeq">
                <p:stCondLst>
                  <p:cond evt="onClick" delay="0">
                    <p:tgtEl>
                      <p:spTgt spid="14"/>
                    </p:tgtEl>
                  </p:cond>
                </p:stCondLst>
                <p:endSync evt="end" delay="0">
                  <p:rtn val="all"/>
                </p:endSync>
                <p:childTnLst>
                  <p:par>
                    <p:cTn id="15" fill="hold">
                      <p:stCondLst>
                        <p:cond delay="0"/>
                      </p:stCondLst>
                      <p:childTnLst>
                        <p:par>
                          <p:cTn id="16" fill="hold">
                            <p:stCondLst>
                              <p:cond delay="0"/>
                            </p:stCondLst>
                            <p:childTnLst>
                              <p:par>
                                <p:cTn id="17" presetID="16" presetClass="emph" presetSubtype="0" fill="hold" grpId="0" nodeType="withEffect">
                                  <p:stCondLst>
                                    <p:cond delay="0"/>
                                  </p:stCondLst>
                                  <p:iterate type="lt">
                                    <p:tmPct val="4000"/>
                                  </p:iterate>
                                  <p:childTnLst>
                                    <p:set>
                                      <p:cBhvr override="childStyle">
                                        <p:cTn id="18" dur="500" fill="hold"/>
                                        <p:tgtEl>
                                          <p:spTgt spid="14"/>
                                        </p:tgtEl>
                                        <p:attrNameLst>
                                          <p:attrName>style.color</p:attrName>
                                        </p:attrNameLst>
                                      </p:cBhvr>
                                      <p:to>
                                        <p:clrVal>
                                          <a:srgbClr val="938953"/>
                                        </p:clrVal>
                                      </p:to>
                                    </p:set>
                                    <p:set>
                                      <p:cBhvr>
                                        <p:cTn id="19" dur="500" fill="hold"/>
                                        <p:tgtEl>
                                          <p:spTgt spid="14"/>
                                        </p:tgtEl>
                                        <p:attrNameLst>
                                          <p:attrName>fillcolor</p:attrName>
                                        </p:attrNameLst>
                                      </p:cBhvr>
                                      <p:to>
                                        <p:clrVal>
                                          <a:srgbClr val="938953"/>
                                        </p:clrVal>
                                      </p:to>
                                    </p:set>
                                    <p:set>
                                      <p:cBhvr>
                                        <p:cTn id="20" dur="500" fill="hold"/>
                                        <p:tgtEl>
                                          <p:spTgt spid="14"/>
                                        </p:tgtEl>
                                        <p:attrNameLst>
                                          <p:attrName>fill.type</p:attrName>
                                        </p:attrNameLst>
                                      </p:cBhvr>
                                      <p:to>
                                        <p:strVal val="solid"/>
                                      </p:to>
                                    </p:set>
                                  </p:childTnLst>
                                </p:cTn>
                              </p:par>
                              <p:par>
                                <p:cTn id="21" presetID="47" presetClass="entr" presetSubtype="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anim calcmode="lin" valueType="num">
                                      <p:cBhvr>
                                        <p:cTn id="24" dur="500" fill="hold"/>
                                        <p:tgtEl>
                                          <p:spTgt spid="18"/>
                                        </p:tgtEl>
                                        <p:attrNameLst>
                                          <p:attrName>ppt_x</p:attrName>
                                        </p:attrNameLst>
                                      </p:cBhvr>
                                      <p:tavLst>
                                        <p:tav tm="0">
                                          <p:val>
                                            <p:strVal val="#ppt_x"/>
                                          </p:val>
                                        </p:tav>
                                        <p:tav tm="100000">
                                          <p:val>
                                            <p:strVal val="#ppt_x"/>
                                          </p:val>
                                        </p:tav>
                                      </p:tavLst>
                                    </p:anim>
                                    <p:anim calcmode="lin" valueType="num">
                                      <p:cBhvr>
                                        <p:cTn id="25"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4"/>
                  </p:tgtEl>
                </p:cond>
              </p:nextCondLst>
            </p:seq>
          </p:childTnLst>
        </p:cTn>
      </p:par>
    </p:tnLst>
    <p:bldLst>
      <p:bldP spid="13" grpId="0"/>
      <p:bldP spid="14" grpId="0"/>
      <p:bldP spid="18"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640"/>
            <a:ext cx="8784976" cy="6480448"/>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36512" y="1268761"/>
            <a:ext cx="8536394" cy="792087"/>
          </a:xfrm>
        </p:spPr>
        <p:txBody>
          <a:bodyPr rtlCol="1">
            <a:noAutofit/>
          </a:bodyPr>
          <a:lstStyle/>
          <a:p>
            <a:pPr algn="r" fontAlgn="auto">
              <a:lnSpc>
                <a:spcPts val="3440"/>
              </a:lnSpc>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כיצד ינהג אדם שברור לו שרוח מצויה אינה יכולה להעיף את  הסכך, אך הוא חושש מפני רוח שאינה מצויה העלולה להעיף אותו?</a:t>
            </a:r>
          </a:p>
        </p:txBody>
      </p:sp>
      <p:sp>
        <p:nvSpPr>
          <p:cNvPr id="11" name="Text Box 4"/>
          <p:cNvSpPr txBox="1">
            <a:spLocks noChangeArrowheads="1"/>
          </p:cNvSpPr>
          <p:nvPr/>
        </p:nvSpPr>
        <p:spPr bwMode="auto">
          <a:xfrm>
            <a:off x="458788" y="2492968"/>
            <a:ext cx="8002588" cy="477054"/>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א.	יכול להוסיף חיזוקים גם בדבר הפסול לסכך.</a:t>
            </a:r>
          </a:p>
        </p:txBody>
      </p:sp>
      <p:sp>
        <p:nvSpPr>
          <p:cNvPr id="12" name="TextBox 11"/>
          <p:cNvSpPr txBox="1"/>
          <p:nvPr/>
        </p:nvSpPr>
        <p:spPr>
          <a:xfrm>
            <a:off x="513745" y="188640"/>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14. חיזוק הסכך</a:t>
            </a:r>
          </a:p>
        </p:txBody>
      </p:sp>
      <p:sp>
        <p:nvSpPr>
          <p:cNvPr id="13" name="Text Box 4"/>
          <p:cNvSpPr txBox="1">
            <a:spLocks noChangeArrowheads="1"/>
          </p:cNvSpPr>
          <p:nvPr/>
        </p:nvSpPr>
        <p:spPr bwMode="auto">
          <a:xfrm>
            <a:off x="251520" y="3140968"/>
            <a:ext cx="8195568"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יוסיף קרשים כבדים הכשרים לסכך,</a:t>
            </a:r>
            <a:endParaRPr lang="en-US" sz="3200" b="1" spc="30" dirty="0">
              <a:ln>
                <a:solidFill>
                  <a:srgbClr val="6A0236">
                    <a:alpha val="60000"/>
                  </a:srgbClr>
                </a:solidFill>
              </a:ln>
              <a:solidFill>
                <a:srgbClr val="BA3854"/>
              </a:solidFill>
              <a:latin typeface="David" pitchFamily="34" charset="-79"/>
              <a:cs typeface="David" pitchFamily="34" charset="-79"/>
            </a:endParaRPr>
          </a:p>
          <a:p>
            <a:pPr eaLnBrk="1" hangingPunct="1">
              <a:lnSpc>
                <a:spcPts val="3000"/>
              </a:lnSpc>
              <a:tabLst>
                <a:tab pos="452438" algn="r"/>
              </a:tabLst>
              <a:defRPr/>
            </a:pPr>
            <a:r>
              <a:rPr lang="en-US" sz="3200" b="1" spc="30" dirty="0">
                <a:ln>
                  <a:solidFill>
                    <a:srgbClr val="6A0236">
                      <a:alpha val="60000"/>
                    </a:srgbClr>
                  </a:solidFill>
                </a:ln>
                <a:solidFill>
                  <a:srgbClr val="BA3854"/>
                </a:solidFill>
                <a:latin typeface="David" pitchFamily="34" charset="-79"/>
                <a:cs typeface="David" pitchFamily="34" charset="-79"/>
              </a:rPr>
              <a:t>	</a:t>
            </a:r>
            <a:r>
              <a:rPr lang="he-IL" sz="3200" b="1" spc="30" dirty="0">
                <a:ln>
                  <a:solidFill>
                    <a:srgbClr val="6A0236">
                      <a:alpha val="60000"/>
                    </a:srgbClr>
                  </a:solidFill>
                </a:ln>
                <a:solidFill>
                  <a:srgbClr val="BA3854"/>
                </a:solidFill>
                <a:latin typeface="David" pitchFamily="34" charset="-79"/>
                <a:cs typeface="David" pitchFamily="34" charset="-79"/>
              </a:rPr>
              <a:t>ולא יחזק בדבר הפסול לסכך.</a:t>
            </a:r>
          </a:p>
        </p:txBody>
      </p:sp>
      <p:sp>
        <p:nvSpPr>
          <p:cNvPr id="14" name="Text Box 4"/>
          <p:cNvSpPr txBox="1">
            <a:spLocks noChangeArrowheads="1"/>
          </p:cNvSpPr>
          <p:nvPr/>
        </p:nvSpPr>
        <p:spPr bwMode="auto">
          <a:xfrm>
            <a:off x="458788" y="4196479"/>
            <a:ext cx="7988300" cy="888705"/>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יחזק בחבלים הפסולים לסכך רק מדרבנן,</a:t>
            </a:r>
            <a:endParaRPr lang="en-US" sz="3200" b="1" spc="30" dirty="0">
              <a:ln>
                <a:solidFill>
                  <a:srgbClr val="6A0236">
                    <a:alpha val="60000"/>
                  </a:srgbClr>
                </a:solidFill>
              </a:ln>
              <a:solidFill>
                <a:srgbClr val="BA3854"/>
              </a:solidFill>
              <a:latin typeface="David" pitchFamily="34" charset="-79"/>
              <a:cs typeface="David" pitchFamily="34" charset="-79"/>
            </a:endParaRPr>
          </a:p>
          <a:p>
            <a:pPr eaLnBrk="1" hangingPunct="1">
              <a:lnSpc>
                <a:spcPts val="3000"/>
              </a:lnSpc>
              <a:tabLst>
                <a:tab pos="452438" algn="r"/>
              </a:tabLst>
              <a:defRPr/>
            </a:pPr>
            <a:r>
              <a:rPr lang="en-US" sz="3200" b="1" spc="30" dirty="0">
                <a:ln>
                  <a:solidFill>
                    <a:srgbClr val="6A0236">
                      <a:alpha val="60000"/>
                    </a:srgbClr>
                  </a:solidFill>
                </a:ln>
                <a:solidFill>
                  <a:srgbClr val="BA3854"/>
                </a:solidFill>
                <a:latin typeface="David" pitchFamily="34" charset="-79"/>
                <a:cs typeface="David" pitchFamily="34" charset="-79"/>
              </a:rPr>
              <a:t>	</a:t>
            </a:r>
            <a:r>
              <a:rPr lang="he-IL" sz="3200" b="1" spc="30" dirty="0">
                <a:ln>
                  <a:solidFill>
                    <a:srgbClr val="6A0236">
                      <a:alpha val="60000"/>
                    </a:srgbClr>
                  </a:solidFill>
                </a:ln>
                <a:solidFill>
                  <a:srgbClr val="BA3854"/>
                </a:solidFill>
                <a:latin typeface="David" pitchFamily="34" charset="-79"/>
                <a:cs typeface="David" pitchFamily="34" charset="-79"/>
              </a:rPr>
              <a:t>ולא יחזק בדבר הפסול לסכך מהתורה.</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TextBox 14"/>
          <p:cNvSpPr txBox="1"/>
          <p:nvPr/>
        </p:nvSpPr>
        <p:spPr>
          <a:xfrm>
            <a:off x="2231740" y="5013176"/>
            <a:ext cx="5040560" cy="584775"/>
          </a:xfrm>
          <a:prstGeom prst="rect">
            <a:avLst/>
          </a:prstGeom>
          <a:noFill/>
        </p:spPr>
        <p:txBody>
          <a:bodyPr wrap="square" rtlCol="1">
            <a:spAutoFit/>
          </a:bodyPr>
          <a:lstStyle/>
          <a:p>
            <a:pPr algn="ctr" fontAlgn="base">
              <a:spcBef>
                <a:spcPct val="0"/>
              </a:spcBef>
              <a:spcAft>
                <a:spcPct val="0"/>
              </a:spcAft>
            </a:pPr>
            <a:r>
              <a:rPr lang="he-IL" sz="3200" b="1" spc="20" dirty="0">
                <a:ln>
                  <a:solidFill>
                    <a:srgbClr val="F79646">
                      <a:lumMod val="50000"/>
                      <a:alpha val="76000"/>
                    </a:srgbClr>
                  </a:solidFill>
                </a:ln>
                <a:solidFill>
                  <a:srgbClr val="F8A83E"/>
                </a:solidFill>
                <a:latin typeface="David" pitchFamily="34" charset="-79"/>
                <a:ea typeface="+mj-ea"/>
                <a:cs typeface="David" pitchFamily="34" charset="-79"/>
              </a:rPr>
              <a:t>תשובה נכונה! יישר כוחך!</a:t>
            </a:r>
          </a:p>
        </p:txBody>
      </p:sp>
      <p:grpSp>
        <p:nvGrpSpPr>
          <p:cNvPr id="16" name="קבוצה 15"/>
          <p:cNvGrpSpPr/>
          <p:nvPr/>
        </p:nvGrpSpPr>
        <p:grpSpPr>
          <a:xfrm>
            <a:off x="3325215" y="5515818"/>
            <a:ext cx="2481263" cy="1225550"/>
            <a:chOff x="3330575" y="2816225"/>
            <a:chExt cx="2481263" cy="1225550"/>
          </a:xfrm>
        </p:grpSpPr>
        <p:pic>
          <p:nvPicPr>
            <p:cNvPr id="17" name="Picture 2">
              <a:hlinkClick r:id="" action="ppaction://hlinkshowjump?jump=nextslid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30575" y="2816225"/>
              <a:ext cx="2481263"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a:hlinkClick r:id="" action="ppaction://hlinkshowjump?jump=nextslide"/>
            </p:cNvPr>
            <p:cNvSpPr txBox="1"/>
            <p:nvPr/>
          </p:nvSpPr>
          <p:spPr>
            <a:xfrm>
              <a:off x="3737755" y="3132257"/>
              <a:ext cx="1656184" cy="584775"/>
            </a:xfrm>
            <a:prstGeom prst="rect">
              <a:avLst/>
            </a:prstGeom>
            <a:noFill/>
          </p:spPr>
          <p:txBody>
            <a:bodyPr wrap="square" rtlCol="1">
              <a:spAutoFit/>
            </a:bodyPr>
            <a:lstStyle/>
            <a:p>
              <a:pPr algn="ctr" fontAlgn="base">
                <a:spcBef>
                  <a:spcPct val="0"/>
                </a:spcBef>
                <a:spcAft>
                  <a:spcPct val="0"/>
                </a:spcAft>
              </a:pPr>
              <a:r>
                <a:rPr lang="he-IL" sz="3200" b="1" spc="20" dirty="0">
                  <a:ln w="3175">
                    <a:solidFill>
                      <a:srgbClr val="7030A0">
                        <a:lumMod val="75000"/>
                      </a:srgbClr>
                    </a:solidFill>
                  </a:ln>
                  <a:solidFill>
                    <a:srgbClr val="000000"/>
                  </a:solidFill>
                  <a:latin typeface="David" pitchFamily="34" charset="-79"/>
                  <a:cs typeface="David" pitchFamily="34" charset="-79"/>
                </a:rPr>
                <a:t>המשך</a:t>
              </a:r>
              <a:endParaRPr lang="he-IL" sz="3200" dirty="0">
                <a:ln w="3175">
                  <a:solidFill>
                    <a:srgbClr val="7030A0">
                      <a:lumMod val="75000"/>
                    </a:srgbClr>
                  </a:solidFill>
                </a:ln>
                <a:solidFill>
                  <a:srgbClr val="000000"/>
                </a:solidFill>
                <a:latin typeface="Arial" charset="0"/>
              </a:endParaRPr>
            </a:p>
          </p:txBody>
        </p:sp>
      </p:grpSp>
    </p:spTree>
    <p:extLst>
      <p:ext uri="{BB962C8B-B14F-4D97-AF65-F5344CB8AC3E}">
        <p14:creationId xmlns:p14="http://schemas.microsoft.com/office/powerpoint/2010/main" val="2907519972"/>
      </p:ext>
    </p:extLst>
  </p:cSld>
  <p:clrMapOvr>
    <a:masterClrMapping/>
  </p:clrMapOvr>
  <p:transition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80" fill="hold">
                                          <p:stCondLst>
                                            <p:cond delay="0"/>
                                          </p:stCondLst>
                                        </p:cTn>
                                        <p:tgtEl>
                                          <p:spTgt spid="15"/>
                                        </p:tgtEl>
                                        <p:attrNameLst>
                                          <p:attrName>r</p:attrName>
                                        </p:attrNameLst>
                                      </p:cBhvr>
                                    </p:animRot>
                                    <p:animRot by="-240000">
                                      <p:cBhvr>
                                        <p:cTn id="7" dur="160" fill="hold">
                                          <p:stCondLst>
                                            <p:cond delay="160"/>
                                          </p:stCondLst>
                                        </p:cTn>
                                        <p:tgtEl>
                                          <p:spTgt spid="15"/>
                                        </p:tgtEl>
                                        <p:attrNameLst>
                                          <p:attrName>r</p:attrName>
                                        </p:attrNameLst>
                                      </p:cBhvr>
                                    </p:animRot>
                                    <p:animRot by="240000">
                                      <p:cBhvr>
                                        <p:cTn id="8" dur="160" fill="hold">
                                          <p:stCondLst>
                                            <p:cond delay="320"/>
                                          </p:stCondLst>
                                        </p:cTn>
                                        <p:tgtEl>
                                          <p:spTgt spid="15"/>
                                        </p:tgtEl>
                                        <p:attrNameLst>
                                          <p:attrName>r</p:attrName>
                                        </p:attrNameLst>
                                      </p:cBhvr>
                                    </p:animRot>
                                    <p:animRot by="-240000">
                                      <p:cBhvr>
                                        <p:cTn id="9" dur="160" fill="hold">
                                          <p:stCondLst>
                                            <p:cond delay="480"/>
                                          </p:stCondLst>
                                        </p:cTn>
                                        <p:tgtEl>
                                          <p:spTgt spid="15"/>
                                        </p:tgtEl>
                                        <p:attrNameLst>
                                          <p:attrName>r</p:attrName>
                                        </p:attrNameLst>
                                      </p:cBhvr>
                                    </p:animRot>
                                    <p:animRot by="120000">
                                      <p:cBhvr>
                                        <p:cTn id="10" dur="160" fill="hold">
                                          <p:stCondLst>
                                            <p:cond delay="640"/>
                                          </p:stCondLst>
                                        </p:cTn>
                                        <p:tgtEl>
                                          <p:spTgt spid="15"/>
                                        </p:tgtEl>
                                        <p:attrNameLst>
                                          <p:attrName>r</p:attrName>
                                        </p:attrNameLst>
                                      </p:cBhvr>
                                    </p:animRot>
                                  </p:childTnLst>
                                </p:cTn>
                              </p:par>
                              <p:par>
                                <p:cTn id="11" presetID="47" presetClass="entr" presetSubtype="0" fill="hold" nodeType="withEffect">
                                  <p:stCondLst>
                                    <p:cond delay="30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800"/>
                                        <p:tgtEl>
                                          <p:spTgt spid="16"/>
                                        </p:tgtEl>
                                      </p:cBhvr>
                                    </p:animEffect>
                                    <p:anim calcmode="lin" valueType="num">
                                      <p:cBhvr>
                                        <p:cTn id="14" dur="800" fill="hold"/>
                                        <p:tgtEl>
                                          <p:spTgt spid="16"/>
                                        </p:tgtEl>
                                        <p:attrNameLst>
                                          <p:attrName>ppt_x</p:attrName>
                                        </p:attrNameLst>
                                      </p:cBhvr>
                                      <p:tavLst>
                                        <p:tav tm="0">
                                          <p:val>
                                            <p:strVal val="#ppt_x"/>
                                          </p:val>
                                        </p:tav>
                                        <p:tav tm="100000">
                                          <p:val>
                                            <p:strVal val="#ppt_x"/>
                                          </p:val>
                                        </p:tav>
                                      </p:tavLst>
                                    </p:anim>
                                    <p:anim calcmode="lin" valueType="num">
                                      <p:cBhvr>
                                        <p:cTn id="15" dur="8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250825" y="188913"/>
            <a:ext cx="8642350"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932150" y="1196753"/>
            <a:ext cx="7456274" cy="792087"/>
          </a:xfrm>
        </p:spPr>
        <p:txBody>
          <a:bodyPr rtlCol="1">
            <a:noAutofit/>
          </a:bodyPr>
          <a:lstStyle/>
          <a:p>
            <a:pPr algn="r" fontAlgn="auto">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אילו חומרים כשרים לדפנות הסוכה?</a:t>
            </a:r>
          </a:p>
        </p:txBody>
      </p:sp>
      <p:sp>
        <p:nvSpPr>
          <p:cNvPr id="11" name="Text Box 4"/>
          <p:cNvSpPr txBox="1">
            <a:spLocks noChangeArrowheads="1"/>
          </p:cNvSpPr>
          <p:nvPr/>
        </p:nvSpPr>
        <p:spPr bwMode="auto">
          <a:xfrm>
            <a:off x="2267744" y="2204936"/>
            <a:ext cx="6193632"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אך ורק חומרים הכשרים גם לסכך.</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15. דפנות הסוכה</a:t>
            </a:r>
          </a:p>
        </p:txBody>
      </p:sp>
      <p:sp>
        <p:nvSpPr>
          <p:cNvPr id="13" name="Text Box 4">
            <a:hlinkClick r:id="" action="ppaction://hlinkshowjump?jump=nextslide"/>
          </p:cNvPr>
          <p:cNvSpPr txBox="1">
            <a:spLocks noChangeArrowheads="1"/>
          </p:cNvSpPr>
          <p:nvPr/>
        </p:nvSpPr>
        <p:spPr bwMode="auto">
          <a:xfrm>
            <a:off x="3131840" y="3069032"/>
            <a:ext cx="5315248"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כל החומרים כשרים לדפנות.</a:t>
            </a:r>
          </a:p>
        </p:txBody>
      </p:sp>
      <p:sp>
        <p:nvSpPr>
          <p:cNvPr id="14" name="Text Box 4"/>
          <p:cNvSpPr txBox="1">
            <a:spLocks noChangeArrowheads="1"/>
          </p:cNvSpPr>
          <p:nvPr/>
        </p:nvSpPr>
        <p:spPr bwMode="auto">
          <a:xfrm>
            <a:off x="458788" y="3908447"/>
            <a:ext cx="7988300" cy="888705"/>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כל החומרים כשרים לדפנות, ובלבד שהמחיצות 	תהיינה של ארעי ולא של קבע.</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TextBox 17"/>
          <p:cNvSpPr txBox="1"/>
          <p:nvPr/>
        </p:nvSpPr>
        <p:spPr>
          <a:xfrm>
            <a:off x="3131840" y="5085184"/>
            <a:ext cx="3024336" cy="584775"/>
          </a:xfrm>
          <a:prstGeom prst="rect">
            <a:avLst/>
          </a:prstGeom>
          <a:noFill/>
        </p:spPr>
        <p:txBody>
          <a:bodyPr rtlCol="1">
            <a:spAutoFit/>
          </a:bodyPr>
          <a:lstStyle/>
          <a:p>
            <a:pPr algn="ctr">
              <a:defRPr/>
            </a:pPr>
            <a:r>
              <a:rPr lang="he-IL" sz="3200" b="1" spc="30" dirty="0">
                <a:ln>
                  <a:solidFill>
                    <a:srgbClr val="7C3838"/>
                  </a:solidFill>
                </a:ln>
                <a:solidFill>
                  <a:srgbClr val="9D1E05"/>
                </a:solidFill>
                <a:effectLst>
                  <a:glow rad="38100">
                    <a:srgbClr val="FEE6F7">
                      <a:alpha val="18000"/>
                    </a:srgbClr>
                  </a:glow>
                </a:effectLst>
                <a:latin typeface="David" pitchFamily="34" charset="-79"/>
                <a:cs typeface="David" pitchFamily="34" charset="-79"/>
              </a:rPr>
              <a:t>טעות, נסה שנית.</a:t>
            </a:r>
          </a:p>
        </p:txBody>
      </p:sp>
    </p:spTree>
    <p:extLst>
      <p:ext uri="{BB962C8B-B14F-4D97-AF65-F5344CB8AC3E}">
        <p14:creationId xmlns:p14="http://schemas.microsoft.com/office/powerpoint/2010/main" val="1174826073"/>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6" presetClass="emph" presetSubtype="0" fill="hold" grpId="0" nodeType="withEffect">
                                  <p:stCondLst>
                                    <p:cond delay="0"/>
                                  </p:stCondLst>
                                  <p:iterate type="lt">
                                    <p:tmPct val="4000"/>
                                  </p:iterate>
                                  <p:childTnLst>
                                    <p:set>
                                      <p:cBhvr override="childStyle">
                                        <p:cTn id="6" dur="500" fill="hold"/>
                                        <p:tgtEl>
                                          <p:spTgt spid="11"/>
                                        </p:tgtEl>
                                        <p:attrNameLst>
                                          <p:attrName>style.color</p:attrName>
                                        </p:attrNameLst>
                                      </p:cBhvr>
                                      <p:to>
                                        <p:clrVal>
                                          <a:srgbClr val="938953"/>
                                        </p:clrVal>
                                      </p:to>
                                    </p:set>
                                    <p:set>
                                      <p:cBhvr>
                                        <p:cTn id="7" dur="500" fill="hold"/>
                                        <p:tgtEl>
                                          <p:spTgt spid="11"/>
                                        </p:tgtEl>
                                        <p:attrNameLst>
                                          <p:attrName>fillcolor</p:attrName>
                                        </p:attrNameLst>
                                      </p:cBhvr>
                                      <p:to>
                                        <p:clrVal>
                                          <a:srgbClr val="938953"/>
                                        </p:clrVal>
                                      </p:to>
                                    </p:set>
                                    <p:set>
                                      <p:cBhvr>
                                        <p:cTn id="8" dur="500" fill="hold"/>
                                        <p:tgtEl>
                                          <p:spTgt spid="11"/>
                                        </p:tgtEl>
                                        <p:attrNameLst>
                                          <p:attrName>fill.type</p:attrName>
                                        </p:attrNameLst>
                                      </p:cBhvr>
                                      <p:to>
                                        <p:strVal val="solid"/>
                                      </p:to>
                                    </p:set>
                                  </p:childTnLst>
                                </p:cTn>
                              </p:par>
                              <p:par>
                                <p:cTn id="9" presetID="47"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anim calcmode="lin" valueType="num">
                                      <p:cBhvr>
                                        <p:cTn id="12" dur="500" fill="hold"/>
                                        <p:tgtEl>
                                          <p:spTgt spid="18"/>
                                        </p:tgtEl>
                                        <p:attrNameLst>
                                          <p:attrName>ppt_x</p:attrName>
                                        </p:attrNameLst>
                                      </p:cBhvr>
                                      <p:tavLst>
                                        <p:tav tm="0">
                                          <p:val>
                                            <p:strVal val="#ppt_x"/>
                                          </p:val>
                                        </p:tav>
                                        <p:tav tm="100000">
                                          <p:val>
                                            <p:strVal val="#ppt_x"/>
                                          </p:val>
                                        </p:tav>
                                      </p:tavLst>
                                    </p:anim>
                                    <p:anim calcmode="lin" valueType="num">
                                      <p:cBhvr>
                                        <p:cTn id="13"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1"/>
                  </p:tgtEl>
                </p:cond>
              </p:nextCondLst>
            </p:seq>
            <p:seq concurrent="1" nextAc="seek">
              <p:cTn id="14" restart="whenNotActive" fill="hold" evtFilter="cancelBubble" nodeType="interactiveSeq">
                <p:stCondLst>
                  <p:cond evt="onClick" delay="0">
                    <p:tgtEl>
                      <p:spTgt spid="14"/>
                    </p:tgtEl>
                  </p:cond>
                </p:stCondLst>
                <p:endSync evt="end" delay="0">
                  <p:rtn val="all"/>
                </p:endSync>
                <p:childTnLst>
                  <p:par>
                    <p:cTn id="15" fill="hold">
                      <p:stCondLst>
                        <p:cond delay="0"/>
                      </p:stCondLst>
                      <p:childTnLst>
                        <p:par>
                          <p:cTn id="16" fill="hold">
                            <p:stCondLst>
                              <p:cond delay="0"/>
                            </p:stCondLst>
                            <p:childTnLst>
                              <p:par>
                                <p:cTn id="17" presetID="16" presetClass="emph" presetSubtype="0" fill="hold" grpId="0" nodeType="withEffect">
                                  <p:stCondLst>
                                    <p:cond delay="0"/>
                                  </p:stCondLst>
                                  <p:iterate type="lt">
                                    <p:tmPct val="4000"/>
                                  </p:iterate>
                                  <p:childTnLst>
                                    <p:set>
                                      <p:cBhvr override="childStyle">
                                        <p:cTn id="18" dur="500" fill="hold"/>
                                        <p:tgtEl>
                                          <p:spTgt spid="14"/>
                                        </p:tgtEl>
                                        <p:attrNameLst>
                                          <p:attrName>style.color</p:attrName>
                                        </p:attrNameLst>
                                      </p:cBhvr>
                                      <p:to>
                                        <p:clrVal>
                                          <a:srgbClr val="938953"/>
                                        </p:clrVal>
                                      </p:to>
                                    </p:set>
                                    <p:set>
                                      <p:cBhvr>
                                        <p:cTn id="19" dur="500" fill="hold"/>
                                        <p:tgtEl>
                                          <p:spTgt spid="14"/>
                                        </p:tgtEl>
                                        <p:attrNameLst>
                                          <p:attrName>fillcolor</p:attrName>
                                        </p:attrNameLst>
                                      </p:cBhvr>
                                      <p:to>
                                        <p:clrVal>
                                          <a:srgbClr val="938953"/>
                                        </p:clrVal>
                                      </p:to>
                                    </p:set>
                                    <p:set>
                                      <p:cBhvr>
                                        <p:cTn id="20" dur="500" fill="hold"/>
                                        <p:tgtEl>
                                          <p:spTgt spid="14"/>
                                        </p:tgtEl>
                                        <p:attrNameLst>
                                          <p:attrName>fill.type</p:attrName>
                                        </p:attrNameLst>
                                      </p:cBhvr>
                                      <p:to>
                                        <p:strVal val="solid"/>
                                      </p:to>
                                    </p:set>
                                  </p:childTnLst>
                                </p:cTn>
                              </p:par>
                              <p:par>
                                <p:cTn id="21" presetID="47" presetClass="entr" presetSubtype="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anim calcmode="lin" valueType="num">
                                      <p:cBhvr>
                                        <p:cTn id="24" dur="500" fill="hold"/>
                                        <p:tgtEl>
                                          <p:spTgt spid="18"/>
                                        </p:tgtEl>
                                        <p:attrNameLst>
                                          <p:attrName>ppt_x</p:attrName>
                                        </p:attrNameLst>
                                      </p:cBhvr>
                                      <p:tavLst>
                                        <p:tav tm="0">
                                          <p:val>
                                            <p:strVal val="#ppt_x"/>
                                          </p:val>
                                        </p:tav>
                                        <p:tav tm="100000">
                                          <p:val>
                                            <p:strVal val="#ppt_x"/>
                                          </p:val>
                                        </p:tav>
                                      </p:tavLst>
                                    </p:anim>
                                    <p:anim calcmode="lin" valueType="num">
                                      <p:cBhvr>
                                        <p:cTn id="25"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4"/>
                  </p:tgtEl>
                </p:cond>
              </p:nextCondLst>
            </p:seq>
          </p:childTnLst>
        </p:cTn>
      </p:par>
    </p:tnLst>
    <p:bldLst>
      <p:bldP spid="11" grpId="0"/>
      <p:bldP spid="14" grpId="0"/>
      <p:bldP spid="18"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250825" y="188913"/>
            <a:ext cx="8642350"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932150" y="1196753"/>
            <a:ext cx="7456274" cy="792087"/>
          </a:xfrm>
        </p:spPr>
        <p:txBody>
          <a:bodyPr rtlCol="1">
            <a:noAutofit/>
          </a:bodyPr>
          <a:lstStyle/>
          <a:p>
            <a:pPr algn="r" fontAlgn="auto">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אילו חומרים כשרים לדפנות הסוכה?</a:t>
            </a:r>
          </a:p>
        </p:txBody>
      </p:sp>
      <p:sp>
        <p:nvSpPr>
          <p:cNvPr id="11" name="Text Box 4"/>
          <p:cNvSpPr txBox="1">
            <a:spLocks noChangeArrowheads="1"/>
          </p:cNvSpPr>
          <p:nvPr/>
        </p:nvSpPr>
        <p:spPr bwMode="auto">
          <a:xfrm>
            <a:off x="458788" y="2204936"/>
            <a:ext cx="8002588" cy="503984"/>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אך ורק חומרים הכשרים גם לסכך.</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15. דפנות הסוכה</a:t>
            </a:r>
          </a:p>
        </p:txBody>
      </p:sp>
      <p:sp>
        <p:nvSpPr>
          <p:cNvPr id="13" name="Text Box 4"/>
          <p:cNvSpPr txBox="1">
            <a:spLocks noChangeArrowheads="1"/>
          </p:cNvSpPr>
          <p:nvPr/>
        </p:nvSpPr>
        <p:spPr bwMode="auto">
          <a:xfrm>
            <a:off x="251520" y="3069032"/>
            <a:ext cx="8195568"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ב.	כל החומרים כשרים לדפנות.</a:t>
            </a:r>
          </a:p>
        </p:txBody>
      </p:sp>
      <p:sp>
        <p:nvSpPr>
          <p:cNvPr id="14" name="Text Box 4"/>
          <p:cNvSpPr txBox="1">
            <a:spLocks noChangeArrowheads="1"/>
          </p:cNvSpPr>
          <p:nvPr/>
        </p:nvSpPr>
        <p:spPr bwMode="auto">
          <a:xfrm>
            <a:off x="458788" y="3908447"/>
            <a:ext cx="7988300" cy="888705"/>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כל החומרים כשרים לדפנות, ובלבד שהמחיצות 	תהיינה של ארעי ולא של קבע.</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TextBox 14"/>
          <p:cNvSpPr txBox="1"/>
          <p:nvPr/>
        </p:nvSpPr>
        <p:spPr>
          <a:xfrm>
            <a:off x="2231740" y="4941168"/>
            <a:ext cx="5040560" cy="584775"/>
          </a:xfrm>
          <a:prstGeom prst="rect">
            <a:avLst/>
          </a:prstGeom>
          <a:noFill/>
        </p:spPr>
        <p:txBody>
          <a:bodyPr wrap="square" rtlCol="1">
            <a:spAutoFit/>
          </a:bodyPr>
          <a:lstStyle/>
          <a:p>
            <a:pPr algn="ctr" fontAlgn="base">
              <a:spcBef>
                <a:spcPct val="0"/>
              </a:spcBef>
              <a:spcAft>
                <a:spcPct val="0"/>
              </a:spcAft>
            </a:pPr>
            <a:r>
              <a:rPr lang="he-IL" sz="3200" b="1" spc="20" dirty="0">
                <a:ln>
                  <a:solidFill>
                    <a:srgbClr val="F79646">
                      <a:lumMod val="50000"/>
                      <a:alpha val="76000"/>
                    </a:srgbClr>
                  </a:solidFill>
                </a:ln>
                <a:solidFill>
                  <a:srgbClr val="F8A83E"/>
                </a:solidFill>
                <a:latin typeface="David" pitchFamily="34" charset="-79"/>
                <a:ea typeface="+mj-ea"/>
                <a:cs typeface="David" pitchFamily="34" charset="-79"/>
              </a:rPr>
              <a:t>תשובה נכונה! יישר כוחך!</a:t>
            </a:r>
          </a:p>
        </p:txBody>
      </p:sp>
      <p:grpSp>
        <p:nvGrpSpPr>
          <p:cNvPr id="16" name="קבוצה 15"/>
          <p:cNvGrpSpPr/>
          <p:nvPr/>
        </p:nvGrpSpPr>
        <p:grpSpPr>
          <a:xfrm>
            <a:off x="3325215" y="5515818"/>
            <a:ext cx="2481263" cy="1225550"/>
            <a:chOff x="3330575" y="2816225"/>
            <a:chExt cx="2481263" cy="1225550"/>
          </a:xfrm>
        </p:grpSpPr>
        <p:pic>
          <p:nvPicPr>
            <p:cNvPr id="17" name="Picture 2">
              <a:hlinkClick r:id="" action="ppaction://hlinkshowjump?jump=nextslid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30575" y="2816225"/>
              <a:ext cx="2481263"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a:hlinkClick r:id="" action="ppaction://hlinkshowjump?jump=nextslide"/>
            </p:cNvPr>
            <p:cNvSpPr txBox="1"/>
            <p:nvPr/>
          </p:nvSpPr>
          <p:spPr>
            <a:xfrm>
              <a:off x="3737755" y="3132257"/>
              <a:ext cx="1656184" cy="584775"/>
            </a:xfrm>
            <a:prstGeom prst="rect">
              <a:avLst/>
            </a:prstGeom>
            <a:noFill/>
          </p:spPr>
          <p:txBody>
            <a:bodyPr wrap="square" rtlCol="1">
              <a:spAutoFit/>
            </a:bodyPr>
            <a:lstStyle/>
            <a:p>
              <a:pPr algn="ctr" fontAlgn="base">
                <a:spcBef>
                  <a:spcPct val="0"/>
                </a:spcBef>
                <a:spcAft>
                  <a:spcPct val="0"/>
                </a:spcAft>
              </a:pPr>
              <a:r>
                <a:rPr lang="he-IL" sz="3200" b="1" spc="20" dirty="0">
                  <a:ln w="3175">
                    <a:solidFill>
                      <a:srgbClr val="7030A0">
                        <a:lumMod val="75000"/>
                      </a:srgbClr>
                    </a:solidFill>
                  </a:ln>
                  <a:solidFill>
                    <a:srgbClr val="000000"/>
                  </a:solidFill>
                  <a:latin typeface="David" pitchFamily="34" charset="-79"/>
                  <a:cs typeface="David" pitchFamily="34" charset="-79"/>
                </a:rPr>
                <a:t>המשך</a:t>
              </a:r>
              <a:endParaRPr lang="he-IL" sz="3200" dirty="0">
                <a:ln w="3175">
                  <a:solidFill>
                    <a:srgbClr val="7030A0">
                      <a:lumMod val="75000"/>
                    </a:srgbClr>
                  </a:solidFill>
                </a:ln>
                <a:solidFill>
                  <a:srgbClr val="000000"/>
                </a:solidFill>
                <a:latin typeface="Arial" charset="0"/>
              </a:endParaRPr>
            </a:p>
          </p:txBody>
        </p:sp>
      </p:grpSp>
    </p:spTree>
    <p:extLst>
      <p:ext uri="{BB962C8B-B14F-4D97-AF65-F5344CB8AC3E}">
        <p14:creationId xmlns:p14="http://schemas.microsoft.com/office/powerpoint/2010/main" val="2501127818"/>
      </p:ext>
    </p:extLst>
  </p:cSld>
  <p:clrMapOvr>
    <a:masterClrMapping/>
  </p:clrMapOvr>
  <p:transition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80" fill="hold">
                                          <p:stCondLst>
                                            <p:cond delay="0"/>
                                          </p:stCondLst>
                                        </p:cTn>
                                        <p:tgtEl>
                                          <p:spTgt spid="15"/>
                                        </p:tgtEl>
                                        <p:attrNameLst>
                                          <p:attrName>r</p:attrName>
                                        </p:attrNameLst>
                                      </p:cBhvr>
                                    </p:animRot>
                                    <p:animRot by="-240000">
                                      <p:cBhvr>
                                        <p:cTn id="7" dur="160" fill="hold">
                                          <p:stCondLst>
                                            <p:cond delay="160"/>
                                          </p:stCondLst>
                                        </p:cTn>
                                        <p:tgtEl>
                                          <p:spTgt spid="15"/>
                                        </p:tgtEl>
                                        <p:attrNameLst>
                                          <p:attrName>r</p:attrName>
                                        </p:attrNameLst>
                                      </p:cBhvr>
                                    </p:animRot>
                                    <p:animRot by="240000">
                                      <p:cBhvr>
                                        <p:cTn id="8" dur="160" fill="hold">
                                          <p:stCondLst>
                                            <p:cond delay="320"/>
                                          </p:stCondLst>
                                        </p:cTn>
                                        <p:tgtEl>
                                          <p:spTgt spid="15"/>
                                        </p:tgtEl>
                                        <p:attrNameLst>
                                          <p:attrName>r</p:attrName>
                                        </p:attrNameLst>
                                      </p:cBhvr>
                                    </p:animRot>
                                    <p:animRot by="-240000">
                                      <p:cBhvr>
                                        <p:cTn id="9" dur="160" fill="hold">
                                          <p:stCondLst>
                                            <p:cond delay="480"/>
                                          </p:stCondLst>
                                        </p:cTn>
                                        <p:tgtEl>
                                          <p:spTgt spid="15"/>
                                        </p:tgtEl>
                                        <p:attrNameLst>
                                          <p:attrName>r</p:attrName>
                                        </p:attrNameLst>
                                      </p:cBhvr>
                                    </p:animRot>
                                    <p:animRot by="120000">
                                      <p:cBhvr>
                                        <p:cTn id="10" dur="160" fill="hold">
                                          <p:stCondLst>
                                            <p:cond delay="640"/>
                                          </p:stCondLst>
                                        </p:cTn>
                                        <p:tgtEl>
                                          <p:spTgt spid="15"/>
                                        </p:tgtEl>
                                        <p:attrNameLst>
                                          <p:attrName>r</p:attrName>
                                        </p:attrNameLst>
                                      </p:cBhvr>
                                    </p:animRot>
                                  </p:childTnLst>
                                </p:cTn>
                              </p:par>
                              <p:par>
                                <p:cTn id="11" presetID="47" presetClass="entr" presetSubtype="0" fill="hold" nodeType="withEffect">
                                  <p:stCondLst>
                                    <p:cond delay="30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800"/>
                                        <p:tgtEl>
                                          <p:spTgt spid="16"/>
                                        </p:tgtEl>
                                      </p:cBhvr>
                                    </p:animEffect>
                                    <p:anim calcmode="lin" valueType="num">
                                      <p:cBhvr>
                                        <p:cTn id="14" dur="800" fill="hold"/>
                                        <p:tgtEl>
                                          <p:spTgt spid="16"/>
                                        </p:tgtEl>
                                        <p:attrNameLst>
                                          <p:attrName>ppt_x</p:attrName>
                                        </p:attrNameLst>
                                      </p:cBhvr>
                                      <p:tavLst>
                                        <p:tav tm="0">
                                          <p:val>
                                            <p:strVal val="#ppt_x"/>
                                          </p:val>
                                        </p:tav>
                                        <p:tav tm="100000">
                                          <p:val>
                                            <p:strVal val="#ppt_x"/>
                                          </p:val>
                                        </p:tav>
                                      </p:tavLst>
                                    </p:anim>
                                    <p:anim calcmode="lin" valueType="num">
                                      <p:cBhvr>
                                        <p:cTn id="15" dur="8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250825" y="188913"/>
            <a:ext cx="8642350"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683568" y="1196753"/>
            <a:ext cx="7456274" cy="792087"/>
          </a:xfrm>
        </p:spPr>
        <p:txBody>
          <a:bodyPr rtlCol="1">
            <a:noAutofit/>
          </a:bodyPr>
          <a:lstStyle/>
          <a:p>
            <a:pPr algn="r" fontAlgn="auto">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כמה דפנות צריך לסוכה?</a:t>
            </a:r>
          </a:p>
        </p:txBody>
      </p:sp>
      <p:sp>
        <p:nvSpPr>
          <p:cNvPr id="11" name="Text Box 4"/>
          <p:cNvSpPr txBox="1">
            <a:spLocks noChangeArrowheads="1"/>
          </p:cNvSpPr>
          <p:nvPr/>
        </p:nvSpPr>
        <p:spPr bwMode="auto">
          <a:xfrm>
            <a:off x="6073610" y="2349500"/>
            <a:ext cx="1955718"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שתיים.</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16. מספר הדפנות</a:t>
            </a:r>
          </a:p>
        </p:txBody>
      </p:sp>
      <p:sp>
        <p:nvSpPr>
          <p:cNvPr id="13" name="Text Box 4">
            <a:hlinkClick r:id="" action="ppaction://hlinkshowjump?jump=nextslide"/>
          </p:cNvPr>
          <p:cNvSpPr txBox="1">
            <a:spLocks noChangeArrowheads="1"/>
          </p:cNvSpPr>
          <p:nvPr/>
        </p:nvSpPr>
        <p:spPr bwMode="auto">
          <a:xfrm>
            <a:off x="6012160" y="3140968"/>
            <a:ext cx="2002880"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שלוש.</a:t>
            </a:r>
          </a:p>
        </p:txBody>
      </p:sp>
      <p:sp>
        <p:nvSpPr>
          <p:cNvPr id="14" name="Text Box 4"/>
          <p:cNvSpPr txBox="1">
            <a:spLocks noChangeArrowheads="1"/>
          </p:cNvSpPr>
          <p:nvPr/>
        </p:nvSpPr>
        <p:spPr bwMode="auto">
          <a:xfrm>
            <a:off x="6062812" y="4005064"/>
            <a:ext cx="1952227"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ארבע.</a:t>
            </a:r>
          </a:p>
        </p:txBody>
      </p:sp>
      <p:sp>
        <p:nvSpPr>
          <p:cNvPr id="18" name="TextBox 17"/>
          <p:cNvSpPr txBox="1"/>
          <p:nvPr/>
        </p:nvSpPr>
        <p:spPr>
          <a:xfrm>
            <a:off x="4139952" y="4869160"/>
            <a:ext cx="3024336" cy="584775"/>
          </a:xfrm>
          <a:prstGeom prst="rect">
            <a:avLst/>
          </a:prstGeom>
          <a:noFill/>
        </p:spPr>
        <p:txBody>
          <a:bodyPr rtlCol="1">
            <a:spAutoFit/>
          </a:bodyPr>
          <a:lstStyle/>
          <a:p>
            <a:pPr algn="ctr">
              <a:defRPr/>
            </a:pPr>
            <a:r>
              <a:rPr lang="he-IL" sz="3200" b="1" spc="30" dirty="0">
                <a:ln>
                  <a:solidFill>
                    <a:srgbClr val="7C3838"/>
                  </a:solidFill>
                </a:ln>
                <a:solidFill>
                  <a:srgbClr val="9D1E05"/>
                </a:solidFill>
                <a:effectLst>
                  <a:glow rad="38100">
                    <a:srgbClr val="FEE6F7">
                      <a:alpha val="18000"/>
                    </a:srgbClr>
                  </a:glow>
                </a:effectLst>
                <a:latin typeface="David" pitchFamily="34" charset="-79"/>
                <a:cs typeface="David" pitchFamily="34" charset="-79"/>
              </a:rPr>
              <a:t>טעות, נסה שנית.</a:t>
            </a:r>
          </a:p>
        </p:txBody>
      </p:sp>
      <p:pic>
        <p:nvPicPr>
          <p:cNvPr id="1026" name="Picture 2" descr="C:\Documents and Settings\משפחת פרנקל\שולחן העבודה\סורק אברהם\3.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8086" y="4005064"/>
            <a:ext cx="3781473" cy="2514042"/>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C:\Documents and Settings\משפחת פרנקל\שולחן העבודה\סורק אברהם\3.jp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441655" y="1842961"/>
            <a:ext cx="6981206" cy="4641325"/>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p:cNvSpPr txBox="1"/>
          <p:nvPr/>
        </p:nvSpPr>
        <p:spPr>
          <a:xfrm>
            <a:off x="107504" y="6268842"/>
            <a:ext cx="1440160" cy="215444"/>
          </a:xfrm>
          <a:prstGeom prst="rect">
            <a:avLst/>
          </a:prstGeom>
          <a:noFill/>
        </p:spPr>
        <p:txBody>
          <a:bodyPr wrap="square" rtlCol="1">
            <a:spAutoFit/>
          </a:bodyPr>
          <a:lstStyle/>
          <a:p>
            <a:r>
              <a:rPr lang="he-IL" sz="800" b="1" dirty="0">
                <a:effectLst>
                  <a:glow rad="139700">
                    <a:schemeClr val="bg2">
                      <a:alpha val="40000"/>
                    </a:schemeClr>
                  </a:glow>
                </a:effectLst>
              </a:rPr>
              <a:t>להגדלה / הקטנה - לחץ</a:t>
            </a:r>
          </a:p>
        </p:txBody>
      </p:sp>
      <p:sp>
        <p:nvSpPr>
          <p:cNvPr id="17" name="TextBox 16"/>
          <p:cNvSpPr txBox="1"/>
          <p:nvPr/>
        </p:nvSpPr>
        <p:spPr>
          <a:xfrm>
            <a:off x="467567" y="4186546"/>
            <a:ext cx="3761992" cy="2585323"/>
          </a:xfrm>
          <a:prstGeom prst="rect">
            <a:avLst/>
          </a:prstGeom>
          <a:noFill/>
        </p:spPr>
        <p:txBody>
          <a:bodyPr wrap="square" rtlCol="1">
            <a:spAutoFit/>
          </a:bodyPr>
          <a:lstStyle/>
          <a:p>
            <a:r>
              <a:rPr lang="he-IL" dirty="0">
                <a:solidFill>
                  <a:schemeClr val="tx1">
                    <a:alpha val="0"/>
                  </a:schemeClr>
                </a:solidFill>
              </a:rPr>
              <a:t>שקוף קטן</a:t>
            </a:r>
          </a:p>
          <a:p>
            <a:endParaRPr lang="he-IL" dirty="0"/>
          </a:p>
          <a:p>
            <a:endParaRPr lang="he-IL" dirty="0"/>
          </a:p>
          <a:p>
            <a:endParaRPr lang="he-IL" dirty="0"/>
          </a:p>
          <a:p>
            <a:endParaRPr lang="he-IL" dirty="0"/>
          </a:p>
          <a:p>
            <a:endParaRPr lang="he-IL" dirty="0"/>
          </a:p>
          <a:p>
            <a:endParaRPr lang="he-IL" dirty="0"/>
          </a:p>
          <a:p>
            <a:endParaRPr lang="he-IL" dirty="0"/>
          </a:p>
          <a:p>
            <a:endParaRPr lang="he-IL" dirty="0"/>
          </a:p>
        </p:txBody>
      </p:sp>
      <p:sp>
        <p:nvSpPr>
          <p:cNvPr id="19" name="TextBox 18"/>
          <p:cNvSpPr txBox="1"/>
          <p:nvPr/>
        </p:nvSpPr>
        <p:spPr>
          <a:xfrm>
            <a:off x="-26908" y="-129158"/>
            <a:ext cx="9152353" cy="7017306"/>
          </a:xfrm>
          <a:prstGeom prst="rect">
            <a:avLst/>
          </a:prstGeom>
          <a:noFill/>
        </p:spPr>
        <p:txBody>
          <a:bodyPr wrap="square" rtlCol="1">
            <a:spAutoFit/>
          </a:bodyPr>
          <a:lstStyle/>
          <a:p>
            <a:r>
              <a:rPr lang="he-IL" dirty="0">
                <a:solidFill>
                  <a:schemeClr val="tx1">
                    <a:alpha val="0"/>
                  </a:schemeClr>
                </a:solidFill>
              </a:rPr>
              <a:t>שקוף גדול</a:t>
            </a:r>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p:txBody>
      </p:sp>
    </p:spTree>
    <p:extLst>
      <p:ext uri="{BB962C8B-B14F-4D97-AF65-F5344CB8AC3E}">
        <p14:creationId xmlns:p14="http://schemas.microsoft.com/office/powerpoint/2010/main" val="2385228904"/>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6" presetClass="emph" presetSubtype="0" fill="hold" grpId="0" nodeType="withEffect">
                                  <p:stCondLst>
                                    <p:cond delay="0"/>
                                  </p:stCondLst>
                                  <p:iterate type="lt">
                                    <p:tmPct val="4000"/>
                                  </p:iterate>
                                  <p:childTnLst>
                                    <p:set>
                                      <p:cBhvr override="childStyle">
                                        <p:cTn id="6" dur="500" fill="hold"/>
                                        <p:tgtEl>
                                          <p:spTgt spid="11"/>
                                        </p:tgtEl>
                                        <p:attrNameLst>
                                          <p:attrName>style.color</p:attrName>
                                        </p:attrNameLst>
                                      </p:cBhvr>
                                      <p:to>
                                        <p:clrVal>
                                          <a:srgbClr val="938953"/>
                                        </p:clrVal>
                                      </p:to>
                                    </p:set>
                                    <p:set>
                                      <p:cBhvr>
                                        <p:cTn id="7" dur="500" fill="hold"/>
                                        <p:tgtEl>
                                          <p:spTgt spid="11"/>
                                        </p:tgtEl>
                                        <p:attrNameLst>
                                          <p:attrName>fillcolor</p:attrName>
                                        </p:attrNameLst>
                                      </p:cBhvr>
                                      <p:to>
                                        <p:clrVal>
                                          <a:srgbClr val="938953"/>
                                        </p:clrVal>
                                      </p:to>
                                    </p:set>
                                    <p:set>
                                      <p:cBhvr>
                                        <p:cTn id="8" dur="500" fill="hold"/>
                                        <p:tgtEl>
                                          <p:spTgt spid="11"/>
                                        </p:tgtEl>
                                        <p:attrNameLst>
                                          <p:attrName>fill.type</p:attrName>
                                        </p:attrNameLst>
                                      </p:cBhvr>
                                      <p:to>
                                        <p:strVal val="solid"/>
                                      </p:to>
                                    </p:set>
                                  </p:childTnLst>
                                </p:cTn>
                              </p:par>
                              <p:par>
                                <p:cTn id="9" presetID="47"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anim calcmode="lin" valueType="num">
                                      <p:cBhvr>
                                        <p:cTn id="12" dur="500" fill="hold"/>
                                        <p:tgtEl>
                                          <p:spTgt spid="18"/>
                                        </p:tgtEl>
                                        <p:attrNameLst>
                                          <p:attrName>ppt_x</p:attrName>
                                        </p:attrNameLst>
                                      </p:cBhvr>
                                      <p:tavLst>
                                        <p:tav tm="0">
                                          <p:val>
                                            <p:strVal val="#ppt_x"/>
                                          </p:val>
                                        </p:tav>
                                        <p:tav tm="100000">
                                          <p:val>
                                            <p:strVal val="#ppt_x"/>
                                          </p:val>
                                        </p:tav>
                                      </p:tavLst>
                                    </p:anim>
                                    <p:anim calcmode="lin" valueType="num">
                                      <p:cBhvr>
                                        <p:cTn id="13"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1"/>
                  </p:tgtEl>
                </p:cond>
              </p:nextCondLst>
            </p:seq>
            <p:seq concurrent="1" nextAc="seek">
              <p:cTn id="14" restart="whenNotActive" fill="hold" evtFilter="cancelBubble" nodeType="interactiveSeq">
                <p:stCondLst>
                  <p:cond evt="onClick" delay="0">
                    <p:tgtEl>
                      <p:spTgt spid="14"/>
                    </p:tgtEl>
                  </p:cond>
                </p:stCondLst>
                <p:endSync evt="end" delay="0">
                  <p:rtn val="all"/>
                </p:endSync>
                <p:childTnLst>
                  <p:par>
                    <p:cTn id="15" fill="hold">
                      <p:stCondLst>
                        <p:cond delay="0"/>
                      </p:stCondLst>
                      <p:childTnLst>
                        <p:par>
                          <p:cTn id="16" fill="hold">
                            <p:stCondLst>
                              <p:cond delay="0"/>
                            </p:stCondLst>
                            <p:childTnLst>
                              <p:par>
                                <p:cTn id="17" presetID="16" presetClass="emph" presetSubtype="0" fill="hold" grpId="0" nodeType="withEffect">
                                  <p:stCondLst>
                                    <p:cond delay="0"/>
                                  </p:stCondLst>
                                  <p:iterate type="lt">
                                    <p:tmPct val="4000"/>
                                  </p:iterate>
                                  <p:childTnLst>
                                    <p:set>
                                      <p:cBhvr override="childStyle">
                                        <p:cTn id="18" dur="500" fill="hold"/>
                                        <p:tgtEl>
                                          <p:spTgt spid="14"/>
                                        </p:tgtEl>
                                        <p:attrNameLst>
                                          <p:attrName>style.color</p:attrName>
                                        </p:attrNameLst>
                                      </p:cBhvr>
                                      <p:to>
                                        <p:clrVal>
                                          <a:srgbClr val="938953"/>
                                        </p:clrVal>
                                      </p:to>
                                    </p:set>
                                    <p:set>
                                      <p:cBhvr>
                                        <p:cTn id="19" dur="500" fill="hold"/>
                                        <p:tgtEl>
                                          <p:spTgt spid="14"/>
                                        </p:tgtEl>
                                        <p:attrNameLst>
                                          <p:attrName>fillcolor</p:attrName>
                                        </p:attrNameLst>
                                      </p:cBhvr>
                                      <p:to>
                                        <p:clrVal>
                                          <a:srgbClr val="938953"/>
                                        </p:clrVal>
                                      </p:to>
                                    </p:set>
                                    <p:set>
                                      <p:cBhvr>
                                        <p:cTn id="20" dur="500" fill="hold"/>
                                        <p:tgtEl>
                                          <p:spTgt spid="14"/>
                                        </p:tgtEl>
                                        <p:attrNameLst>
                                          <p:attrName>fill.type</p:attrName>
                                        </p:attrNameLst>
                                      </p:cBhvr>
                                      <p:to>
                                        <p:strVal val="solid"/>
                                      </p:to>
                                    </p:set>
                                  </p:childTnLst>
                                </p:cTn>
                              </p:par>
                              <p:par>
                                <p:cTn id="21" presetID="47" presetClass="entr" presetSubtype="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anim calcmode="lin" valueType="num">
                                      <p:cBhvr>
                                        <p:cTn id="24" dur="500" fill="hold"/>
                                        <p:tgtEl>
                                          <p:spTgt spid="18"/>
                                        </p:tgtEl>
                                        <p:attrNameLst>
                                          <p:attrName>ppt_x</p:attrName>
                                        </p:attrNameLst>
                                      </p:cBhvr>
                                      <p:tavLst>
                                        <p:tav tm="0">
                                          <p:val>
                                            <p:strVal val="#ppt_x"/>
                                          </p:val>
                                        </p:tav>
                                        <p:tav tm="100000">
                                          <p:val>
                                            <p:strVal val="#ppt_x"/>
                                          </p:val>
                                        </p:tav>
                                      </p:tavLst>
                                    </p:anim>
                                    <p:anim calcmode="lin" valueType="num">
                                      <p:cBhvr>
                                        <p:cTn id="25"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4"/>
                  </p:tgtEl>
                </p:cond>
              </p:nextCondLst>
            </p:seq>
            <p:seq concurrent="1" nextAc="seek">
              <p:cTn id="26" restart="whenNotActive" fill="hold" evtFilter="cancelBubble" nodeType="interactiveSeq">
                <p:stCondLst>
                  <p:cond evt="onClick" delay="0">
                    <p:tgtEl>
                      <p:spTgt spid="17"/>
                    </p:tgtEl>
                  </p:cond>
                </p:stCondLst>
                <p:endSync evt="end" delay="0">
                  <p:rtn val="all"/>
                </p:endSync>
                <p:childTnLst>
                  <p:par>
                    <p:cTn id="27" fill="hold">
                      <p:stCondLst>
                        <p:cond delay="0"/>
                      </p:stCondLst>
                      <p:childTnLst>
                        <p:par>
                          <p:cTn id="28" fill="hold">
                            <p:stCondLst>
                              <p:cond delay="0"/>
                            </p:stCondLst>
                            <p:childTnLst>
                              <p:par>
                                <p:cTn id="29" presetID="1" presetClass="entr" presetSubtype="0"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childTnLst>
                                </p:cTn>
                              </p:par>
                              <p:par>
                                <p:cTn id="31" presetID="1" presetClass="exit" presetSubtype="0" fill="hold" grpId="1" nodeType="withEffect">
                                  <p:stCondLst>
                                    <p:cond delay="0"/>
                                  </p:stCondLst>
                                  <p:childTnLst>
                                    <p:set>
                                      <p:cBhvr>
                                        <p:cTn id="32" dur="1" fill="hold">
                                          <p:stCondLst>
                                            <p:cond delay="0"/>
                                          </p:stCondLst>
                                        </p:cTn>
                                        <p:tgtEl>
                                          <p:spTgt spid="17"/>
                                        </p:tgtEl>
                                        <p:attrNameLst>
                                          <p:attrName>style.visibility</p:attrName>
                                        </p:attrNameLst>
                                      </p:cBhvr>
                                      <p:to>
                                        <p:strVal val="hidden"/>
                                      </p:to>
                                    </p:set>
                                  </p:childTnLst>
                                </p:cTn>
                              </p:par>
                              <p:par>
                                <p:cTn id="33" presetID="2" presetClass="entr" presetSubtype="12" fill="hold" nodeType="with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0-#ppt_w/2"/>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par>
                                <p:cTn id="37" presetID="2" presetClass="exit" presetSubtype="12" fill="hold" nodeType="withEffect">
                                  <p:stCondLst>
                                    <p:cond delay="0"/>
                                  </p:stCondLst>
                                  <p:childTnLst>
                                    <p:anim calcmode="lin" valueType="num">
                                      <p:cBhvr additive="base">
                                        <p:cTn id="38" dur="500"/>
                                        <p:tgtEl>
                                          <p:spTgt spid="1026"/>
                                        </p:tgtEl>
                                        <p:attrNameLst>
                                          <p:attrName>ppt_x</p:attrName>
                                        </p:attrNameLst>
                                      </p:cBhvr>
                                      <p:tavLst>
                                        <p:tav tm="0">
                                          <p:val>
                                            <p:strVal val="ppt_x"/>
                                          </p:val>
                                        </p:tav>
                                        <p:tav tm="100000">
                                          <p:val>
                                            <p:strVal val="0-ppt_w/2"/>
                                          </p:val>
                                        </p:tav>
                                      </p:tavLst>
                                    </p:anim>
                                    <p:anim calcmode="lin" valueType="num">
                                      <p:cBhvr additive="base">
                                        <p:cTn id="39" dur="500"/>
                                        <p:tgtEl>
                                          <p:spTgt spid="1026"/>
                                        </p:tgtEl>
                                        <p:attrNameLst>
                                          <p:attrName>ppt_y</p:attrName>
                                        </p:attrNameLst>
                                      </p:cBhvr>
                                      <p:tavLst>
                                        <p:tav tm="0">
                                          <p:val>
                                            <p:strVal val="ppt_y"/>
                                          </p:val>
                                        </p:tav>
                                        <p:tav tm="100000">
                                          <p:val>
                                            <p:strVal val="1+ppt_h/2"/>
                                          </p:val>
                                        </p:tav>
                                      </p:tavLst>
                                    </p:anim>
                                    <p:set>
                                      <p:cBhvr>
                                        <p:cTn id="40" dur="1" fill="hold">
                                          <p:stCondLst>
                                            <p:cond delay="499"/>
                                          </p:stCondLst>
                                        </p:cTn>
                                        <p:tgtEl>
                                          <p:spTgt spid="1026"/>
                                        </p:tgtEl>
                                        <p:attrNameLst>
                                          <p:attrName>style.visibility</p:attrName>
                                        </p:attrNameLst>
                                      </p:cBhvr>
                                      <p:to>
                                        <p:strVal val="hidden"/>
                                      </p:to>
                                    </p:set>
                                  </p:childTnLst>
                                </p:cTn>
                              </p:par>
                            </p:childTnLst>
                          </p:cTn>
                        </p:par>
                      </p:childTnLst>
                    </p:cTn>
                  </p:par>
                </p:childTnLst>
              </p:cTn>
              <p:nextCondLst>
                <p:cond evt="onClick" delay="0">
                  <p:tgtEl>
                    <p:spTgt spid="17"/>
                  </p:tgtEl>
                </p:cond>
              </p:nextCondLst>
            </p:seq>
            <p:seq concurrent="1" nextAc="seek">
              <p:cTn id="41" restart="whenNotActive" fill="hold" evtFilter="cancelBubble" nodeType="interactiveSeq">
                <p:stCondLst>
                  <p:cond evt="onClick" delay="0">
                    <p:tgtEl>
                      <p:spTgt spid="19"/>
                    </p:tgtEl>
                  </p:cond>
                </p:stCondLst>
                <p:endSync evt="end" delay="0">
                  <p:rtn val="all"/>
                </p:endSync>
                <p:childTnLst>
                  <p:par>
                    <p:cTn id="42" fill="hold">
                      <p:stCondLst>
                        <p:cond delay="0"/>
                      </p:stCondLst>
                      <p:childTnLst>
                        <p:par>
                          <p:cTn id="43" fill="hold">
                            <p:stCondLst>
                              <p:cond delay="0"/>
                            </p:stCondLst>
                            <p:childTnLst>
                              <p:par>
                                <p:cTn id="44" presetID="1" presetClass="exit" presetSubtype="0" fill="hold" grpId="1" nodeType="withEffect">
                                  <p:stCondLst>
                                    <p:cond delay="0"/>
                                  </p:stCondLst>
                                  <p:childTnLst>
                                    <p:set>
                                      <p:cBhvr>
                                        <p:cTn id="45" dur="1" fill="hold">
                                          <p:stCondLst>
                                            <p:cond delay="0"/>
                                          </p:stCondLst>
                                        </p:cTn>
                                        <p:tgtEl>
                                          <p:spTgt spid="19"/>
                                        </p:tgtEl>
                                        <p:attrNameLst>
                                          <p:attrName>style.visibility</p:attrName>
                                        </p:attrNameLst>
                                      </p:cBhvr>
                                      <p:to>
                                        <p:strVal val="hidden"/>
                                      </p:to>
                                    </p:set>
                                  </p:childTnLst>
                                </p:cTn>
                              </p:par>
                              <p:par>
                                <p:cTn id="46" presetID="1" presetClass="entr" presetSubtype="0" fill="hold" grpId="0" nodeType="withEffect">
                                  <p:stCondLst>
                                    <p:cond delay="0"/>
                                  </p:stCondLst>
                                  <p:childTnLst>
                                    <p:set>
                                      <p:cBhvr>
                                        <p:cTn id="47" dur="1" fill="hold">
                                          <p:stCondLst>
                                            <p:cond delay="0"/>
                                          </p:stCondLst>
                                        </p:cTn>
                                        <p:tgtEl>
                                          <p:spTgt spid="17"/>
                                        </p:tgtEl>
                                        <p:attrNameLst>
                                          <p:attrName>style.visibility</p:attrName>
                                        </p:attrNameLst>
                                      </p:cBhvr>
                                      <p:to>
                                        <p:strVal val="visible"/>
                                      </p:to>
                                    </p:set>
                                  </p:childTnLst>
                                </p:cTn>
                              </p:par>
                              <p:par>
                                <p:cTn id="48" presetID="2" presetClass="exit" presetSubtype="12" fill="hold" nodeType="withEffect">
                                  <p:stCondLst>
                                    <p:cond delay="0"/>
                                  </p:stCondLst>
                                  <p:childTnLst>
                                    <p:anim calcmode="lin" valueType="num">
                                      <p:cBhvr additive="base">
                                        <p:cTn id="49" dur="500"/>
                                        <p:tgtEl>
                                          <p:spTgt spid="15"/>
                                        </p:tgtEl>
                                        <p:attrNameLst>
                                          <p:attrName>ppt_x</p:attrName>
                                        </p:attrNameLst>
                                      </p:cBhvr>
                                      <p:tavLst>
                                        <p:tav tm="0">
                                          <p:val>
                                            <p:strVal val="ppt_x"/>
                                          </p:val>
                                        </p:tav>
                                        <p:tav tm="100000">
                                          <p:val>
                                            <p:strVal val="0-ppt_w/2"/>
                                          </p:val>
                                        </p:tav>
                                      </p:tavLst>
                                    </p:anim>
                                    <p:anim calcmode="lin" valueType="num">
                                      <p:cBhvr additive="base">
                                        <p:cTn id="50" dur="500"/>
                                        <p:tgtEl>
                                          <p:spTgt spid="15"/>
                                        </p:tgtEl>
                                        <p:attrNameLst>
                                          <p:attrName>ppt_y</p:attrName>
                                        </p:attrNameLst>
                                      </p:cBhvr>
                                      <p:tavLst>
                                        <p:tav tm="0">
                                          <p:val>
                                            <p:strVal val="ppt_y"/>
                                          </p:val>
                                        </p:tav>
                                        <p:tav tm="100000">
                                          <p:val>
                                            <p:strVal val="1+ppt_h/2"/>
                                          </p:val>
                                        </p:tav>
                                      </p:tavLst>
                                    </p:anim>
                                    <p:set>
                                      <p:cBhvr>
                                        <p:cTn id="51" dur="1" fill="hold">
                                          <p:stCondLst>
                                            <p:cond delay="499"/>
                                          </p:stCondLst>
                                        </p:cTn>
                                        <p:tgtEl>
                                          <p:spTgt spid="15"/>
                                        </p:tgtEl>
                                        <p:attrNameLst>
                                          <p:attrName>style.visibility</p:attrName>
                                        </p:attrNameLst>
                                      </p:cBhvr>
                                      <p:to>
                                        <p:strVal val="hidden"/>
                                      </p:to>
                                    </p:set>
                                  </p:childTnLst>
                                </p:cTn>
                              </p:par>
                              <p:par>
                                <p:cTn id="52" presetID="2" presetClass="entr" presetSubtype="12" fill="hold" nodeType="withEffect">
                                  <p:stCondLst>
                                    <p:cond delay="0"/>
                                  </p:stCondLst>
                                  <p:childTnLst>
                                    <p:set>
                                      <p:cBhvr>
                                        <p:cTn id="53" dur="1" fill="hold">
                                          <p:stCondLst>
                                            <p:cond delay="0"/>
                                          </p:stCondLst>
                                        </p:cTn>
                                        <p:tgtEl>
                                          <p:spTgt spid="1026"/>
                                        </p:tgtEl>
                                        <p:attrNameLst>
                                          <p:attrName>style.visibility</p:attrName>
                                        </p:attrNameLst>
                                      </p:cBhvr>
                                      <p:to>
                                        <p:strVal val="visible"/>
                                      </p:to>
                                    </p:set>
                                    <p:anim calcmode="lin" valueType="num">
                                      <p:cBhvr additive="base">
                                        <p:cTn id="54" dur="500" fill="hold"/>
                                        <p:tgtEl>
                                          <p:spTgt spid="1026"/>
                                        </p:tgtEl>
                                        <p:attrNameLst>
                                          <p:attrName>ppt_x</p:attrName>
                                        </p:attrNameLst>
                                      </p:cBhvr>
                                      <p:tavLst>
                                        <p:tav tm="0">
                                          <p:val>
                                            <p:strVal val="0-#ppt_w/2"/>
                                          </p:val>
                                        </p:tav>
                                        <p:tav tm="100000">
                                          <p:val>
                                            <p:strVal val="#ppt_x"/>
                                          </p:val>
                                        </p:tav>
                                      </p:tavLst>
                                    </p:anim>
                                    <p:anim calcmode="lin" valueType="num">
                                      <p:cBhvr additive="base">
                                        <p:cTn id="55"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19"/>
                  </p:tgtEl>
                </p:cond>
              </p:nextCondLst>
            </p:seq>
          </p:childTnLst>
        </p:cTn>
      </p:par>
    </p:tnLst>
    <p:bldLst>
      <p:bldP spid="11" grpId="0"/>
      <p:bldP spid="14" grpId="0"/>
      <p:bldP spid="18" grpId="0"/>
      <p:bldP spid="17" grpId="0"/>
      <p:bldP spid="17" grpId="1"/>
      <p:bldP spid="19" grpId="0"/>
      <p:bldP spid="19" grpId="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250825" y="188913"/>
            <a:ext cx="8642350"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683568" y="1196753"/>
            <a:ext cx="7456274" cy="792087"/>
          </a:xfrm>
        </p:spPr>
        <p:txBody>
          <a:bodyPr rtlCol="1">
            <a:noAutofit/>
          </a:bodyPr>
          <a:lstStyle/>
          <a:p>
            <a:pPr algn="r" fontAlgn="auto">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כמה דפנות צריך לסוכה?</a:t>
            </a:r>
          </a:p>
        </p:txBody>
      </p:sp>
      <p:sp>
        <p:nvSpPr>
          <p:cNvPr id="11" name="Text Box 4"/>
          <p:cNvSpPr txBox="1">
            <a:spLocks noChangeArrowheads="1"/>
          </p:cNvSpPr>
          <p:nvPr/>
        </p:nvSpPr>
        <p:spPr bwMode="auto">
          <a:xfrm>
            <a:off x="6073610" y="2349500"/>
            <a:ext cx="1955718"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שתיים.</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16. מספר הדפנות</a:t>
            </a:r>
          </a:p>
        </p:txBody>
      </p:sp>
      <p:sp>
        <p:nvSpPr>
          <p:cNvPr id="13" name="Text Box 4"/>
          <p:cNvSpPr txBox="1">
            <a:spLocks noChangeArrowheads="1"/>
          </p:cNvSpPr>
          <p:nvPr/>
        </p:nvSpPr>
        <p:spPr bwMode="auto">
          <a:xfrm>
            <a:off x="6012160" y="3140968"/>
            <a:ext cx="2002880"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ב.	שלוש.</a:t>
            </a:r>
          </a:p>
        </p:txBody>
      </p:sp>
      <p:sp>
        <p:nvSpPr>
          <p:cNvPr id="14" name="Text Box 4"/>
          <p:cNvSpPr txBox="1">
            <a:spLocks noChangeArrowheads="1"/>
          </p:cNvSpPr>
          <p:nvPr/>
        </p:nvSpPr>
        <p:spPr bwMode="auto">
          <a:xfrm>
            <a:off x="6062812" y="4005064"/>
            <a:ext cx="1952227"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ארבע.</a:t>
            </a:r>
          </a:p>
        </p:txBody>
      </p:sp>
      <p:sp>
        <p:nvSpPr>
          <p:cNvPr id="15" name="TextBox 14"/>
          <p:cNvSpPr txBox="1"/>
          <p:nvPr/>
        </p:nvSpPr>
        <p:spPr>
          <a:xfrm>
            <a:off x="3851920" y="4869160"/>
            <a:ext cx="5040560" cy="584775"/>
          </a:xfrm>
          <a:prstGeom prst="rect">
            <a:avLst/>
          </a:prstGeom>
          <a:noFill/>
        </p:spPr>
        <p:txBody>
          <a:bodyPr wrap="square" rtlCol="1">
            <a:spAutoFit/>
          </a:bodyPr>
          <a:lstStyle/>
          <a:p>
            <a:pPr algn="ctr" fontAlgn="base">
              <a:spcBef>
                <a:spcPct val="0"/>
              </a:spcBef>
              <a:spcAft>
                <a:spcPct val="0"/>
              </a:spcAft>
            </a:pPr>
            <a:r>
              <a:rPr lang="he-IL" sz="3200" b="1" spc="20" dirty="0">
                <a:ln>
                  <a:solidFill>
                    <a:srgbClr val="F79646">
                      <a:lumMod val="50000"/>
                      <a:alpha val="76000"/>
                    </a:srgbClr>
                  </a:solidFill>
                </a:ln>
                <a:solidFill>
                  <a:srgbClr val="F8A83E"/>
                </a:solidFill>
                <a:latin typeface="David" pitchFamily="34" charset="-79"/>
                <a:ea typeface="+mj-ea"/>
                <a:cs typeface="David" pitchFamily="34" charset="-79"/>
              </a:rPr>
              <a:t>תשובה נכונה! יישר כוחך!</a:t>
            </a:r>
          </a:p>
        </p:txBody>
      </p:sp>
      <p:grpSp>
        <p:nvGrpSpPr>
          <p:cNvPr id="16" name="קבוצה 15"/>
          <p:cNvGrpSpPr/>
          <p:nvPr/>
        </p:nvGrpSpPr>
        <p:grpSpPr>
          <a:xfrm>
            <a:off x="4755033" y="5515818"/>
            <a:ext cx="2481263" cy="1225550"/>
            <a:chOff x="3330575" y="2816225"/>
            <a:chExt cx="2481263" cy="1225550"/>
          </a:xfrm>
        </p:grpSpPr>
        <p:pic>
          <p:nvPicPr>
            <p:cNvPr id="17" name="Picture 2">
              <a:hlinkClick r:id="" action="ppaction://hlinkshowjump?jump=nextslid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30575" y="2816225"/>
              <a:ext cx="2481263"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a:hlinkClick r:id="" action="ppaction://hlinkshowjump?jump=nextslide"/>
            </p:cNvPr>
            <p:cNvSpPr txBox="1"/>
            <p:nvPr/>
          </p:nvSpPr>
          <p:spPr>
            <a:xfrm>
              <a:off x="3737755" y="3132257"/>
              <a:ext cx="1656184" cy="584775"/>
            </a:xfrm>
            <a:prstGeom prst="rect">
              <a:avLst/>
            </a:prstGeom>
            <a:noFill/>
          </p:spPr>
          <p:txBody>
            <a:bodyPr wrap="square" rtlCol="1">
              <a:spAutoFit/>
            </a:bodyPr>
            <a:lstStyle/>
            <a:p>
              <a:pPr algn="ctr" fontAlgn="base">
                <a:spcBef>
                  <a:spcPct val="0"/>
                </a:spcBef>
                <a:spcAft>
                  <a:spcPct val="0"/>
                </a:spcAft>
              </a:pPr>
              <a:r>
                <a:rPr lang="he-IL" sz="3200" b="1" spc="20" dirty="0">
                  <a:ln w="3175">
                    <a:solidFill>
                      <a:srgbClr val="7030A0">
                        <a:lumMod val="75000"/>
                      </a:srgbClr>
                    </a:solidFill>
                  </a:ln>
                  <a:solidFill>
                    <a:srgbClr val="000000"/>
                  </a:solidFill>
                  <a:latin typeface="David" pitchFamily="34" charset="-79"/>
                  <a:cs typeface="David" pitchFamily="34" charset="-79"/>
                </a:rPr>
                <a:t>המשך</a:t>
              </a:r>
              <a:endParaRPr lang="he-IL" sz="3200" dirty="0">
                <a:ln w="3175">
                  <a:solidFill>
                    <a:srgbClr val="7030A0">
                      <a:lumMod val="75000"/>
                    </a:srgbClr>
                  </a:solidFill>
                </a:ln>
                <a:solidFill>
                  <a:srgbClr val="000000"/>
                </a:solidFill>
                <a:latin typeface="Arial" charset="0"/>
              </a:endParaRPr>
            </a:p>
          </p:txBody>
        </p:sp>
      </p:grpSp>
      <p:pic>
        <p:nvPicPr>
          <p:cNvPr id="29" name="Picture 2" descr="C:\Documents and Settings\משפחת פרנקל\שולחן העבודה\סורק אברהם\3.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8086" y="4005064"/>
            <a:ext cx="3781473" cy="2514042"/>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2" descr="C:\Documents and Settings\משפחת פרנקל\שולחן העבודה\סורק אברהם\3.jp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48086" y="1877781"/>
            <a:ext cx="6981206" cy="4641325"/>
          </a:xfrm>
          <a:prstGeom prst="rect">
            <a:avLst/>
          </a:prstGeom>
          <a:noFill/>
          <a:extLst>
            <a:ext uri="{909E8E84-426E-40DD-AFC4-6F175D3DCCD1}">
              <a14:hiddenFill xmlns:a14="http://schemas.microsoft.com/office/drawing/2010/main">
                <a:solidFill>
                  <a:srgbClr val="FFFFFF"/>
                </a:solidFill>
              </a14:hiddenFill>
            </a:ext>
          </a:extLst>
        </p:spPr>
      </p:pic>
      <p:sp>
        <p:nvSpPr>
          <p:cNvPr id="31" name="TextBox 30"/>
          <p:cNvSpPr txBox="1"/>
          <p:nvPr/>
        </p:nvSpPr>
        <p:spPr>
          <a:xfrm>
            <a:off x="2699792" y="4490365"/>
            <a:ext cx="1823520" cy="461665"/>
          </a:xfrm>
          <a:prstGeom prst="rect">
            <a:avLst/>
          </a:prstGeom>
          <a:noFill/>
        </p:spPr>
        <p:txBody>
          <a:bodyPr wrap="square" rtlCol="1">
            <a:spAutoFit/>
          </a:bodyPr>
          <a:lstStyle/>
          <a:p>
            <a:r>
              <a:rPr lang="he-IL" sz="2400" b="1" dirty="0">
                <a:solidFill>
                  <a:schemeClr val="bg2"/>
                </a:solidFill>
                <a:effectLst>
                  <a:glow rad="101600">
                    <a:schemeClr val="tx1">
                      <a:alpha val="29000"/>
                    </a:schemeClr>
                  </a:glow>
                </a:effectLst>
                <a:cs typeface="David" panose="020E0502060401010101" pitchFamily="2" charset="-79"/>
              </a:rPr>
              <a:t>סוכה פסולה</a:t>
            </a:r>
          </a:p>
        </p:txBody>
      </p:sp>
      <p:sp>
        <p:nvSpPr>
          <p:cNvPr id="32" name="TextBox 31"/>
          <p:cNvSpPr txBox="1"/>
          <p:nvPr/>
        </p:nvSpPr>
        <p:spPr>
          <a:xfrm>
            <a:off x="107504" y="6268842"/>
            <a:ext cx="1440160" cy="215444"/>
          </a:xfrm>
          <a:prstGeom prst="rect">
            <a:avLst/>
          </a:prstGeom>
          <a:noFill/>
        </p:spPr>
        <p:txBody>
          <a:bodyPr wrap="square" rtlCol="1">
            <a:spAutoFit/>
          </a:bodyPr>
          <a:lstStyle/>
          <a:p>
            <a:r>
              <a:rPr lang="he-IL" sz="800" b="1" dirty="0">
                <a:effectLst>
                  <a:glow rad="139700">
                    <a:schemeClr val="bg2">
                      <a:alpha val="40000"/>
                    </a:schemeClr>
                  </a:glow>
                </a:effectLst>
              </a:rPr>
              <a:t>להגדלה / הקטנה - לחץ</a:t>
            </a:r>
          </a:p>
        </p:txBody>
      </p:sp>
      <p:sp>
        <p:nvSpPr>
          <p:cNvPr id="35" name="TextBox 34"/>
          <p:cNvSpPr txBox="1"/>
          <p:nvPr/>
        </p:nvSpPr>
        <p:spPr>
          <a:xfrm>
            <a:off x="755576" y="5445224"/>
            <a:ext cx="1823520" cy="369332"/>
          </a:xfrm>
          <a:prstGeom prst="rect">
            <a:avLst/>
          </a:prstGeom>
          <a:noFill/>
        </p:spPr>
        <p:txBody>
          <a:bodyPr wrap="square" rtlCol="1">
            <a:spAutoFit/>
          </a:bodyPr>
          <a:lstStyle/>
          <a:p>
            <a:r>
              <a:rPr lang="he-IL" b="1" dirty="0">
                <a:solidFill>
                  <a:schemeClr val="bg2"/>
                </a:solidFill>
                <a:effectLst>
                  <a:glow rad="101600">
                    <a:schemeClr val="tx1">
                      <a:alpha val="29000"/>
                    </a:schemeClr>
                  </a:glow>
                </a:effectLst>
                <a:cs typeface="David" panose="020E0502060401010101" pitchFamily="2" charset="-79"/>
              </a:rPr>
              <a:t>סוכה פסולה</a:t>
            </a:r>
          </a:p>
        </p:txBody>
      </p:sp>
      <p:sp>
        <p:nvSpPr>
          <p:cNvPr id="34" name="TextBox 33"/>
          <p:cNvSpPr txBox="1"/>
          <p:nvPr/>
        </p:nvSpPr>
        <p:spPr>
          <a:xfrm>
            <a:off x="0" y="-129158"/>
            <a:ext cx="9152353" cy="7017306"/>
          </a:xfrm>
          <a:prstGeom prst="rect">
            <a:avLst/>
          </a:prstGeom>
          <a:noFill/>
        </p:spPr>
        <p:txBody>
          <a:bodyPr wrap="square" rtlCol="1">
            <a:spAutoFit/>
          </a:bodyPr>
          <a:lstStyle/>
          <a:p>
            <a:r>
              <a:rPr lang="he-IL" dirty="0">
                <a:solidFill>
                  <a:schemeClr val="tx1">
                    <a:alpha val="0"/>
                  </a:schemeClr>
                </a:solidFill>
              </a:rPr>
              <a:t>שקוף גדול</a:t>
            </a:r>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p:txBody>
      </p:sp>
      <p:sp>
        <p:nvSpPr>
          <p:cNvPr id="33" name="TextBox 32"/>
          <p:cNvSpPr txBox="1"/>
          <p:nvPr/>
        </p:nvSpPr>
        <p:spPr>
          <a:xfrm>
            <a:off x="323528" y="4152562"/>
            <a:ext cx="3781473" cy="2585323"/>
          </a:xfrm>
          <a:prstGeom prst="rect">
            <a:avLst/>
          </a:prstGeom>
          <a:noFill/>
        </p:spPr>
        <p:txBody>
          <a:bodyPr wrap="square" rtlCol="1">
            <a:spAutoFit/>
          </a:bodyPr>
          <a:lstStyle/>
          <a:p>
            <a:r>
              <a:rPr lang="he-IL" dirty="0">
                <a:solidFill>
                  <a:schemeClr val="tx1">
                    <a:alpha val="0"/>
                  </a:schemeClr>
                </a:solidFill>
              </a:rPr>
              <a:t>שקוף קטן</a:t>
            </a:r>
          </a:p>
          <a:p>
            <a:endParaRPr lang="he-IL" dirty="0"/>
          </a:p>
          <a:p>
            <a:endParaRPr lang="he-IL" dirty="0"/>
          </a:p>
          <a:p>
            <a:endParaRPr lang="he-IL" dirty="0"/>
          </a:p>
          <a:p>
            <a:endParaRPr lang="he-IL" dirty="0"/>
          </a:p>
          <a:p>
            <a:endParaRPr lang="he-IL" dirty="0"/>
          </a:p>
          <a:p>
            <a:endParaRPr lang="he-IL" dirty="0"/>
          </a:p>
          <a:p>
            <a:endParaRPr lang="he-IL" dirty="0"/>
          </a:p>
          <a:p>
            <a:endParaRPr lang="he-IL" dirty="0"/>
          </a:p>
        </p:txBody>
      </p:sp>
    </p:spTree>
    <p:extLst>
      <p:ext uri="{BB962C8B-B14F-4D97-AF65-F5344CB8AC3E}">
        <p14:creationId xmlns:p14="http://schemas.microsoft.com/office/powerpoint/2010/main" val="3117492306"/>
      </p:ext>
    </p:extLst>
  </p:cSld>
  <p:clrMapOvr>
    <a:masterClrMapping/>
  </p:clrMapOvr>
  <p:transition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80" fill="hold">
                                          <p:stCondLst>
                                            <p:cond delay="0"/>
                                          </p:stCondLst>
                                        </p:cTn>
                                        <p:tgtEl>
                                          <p:spTgt spid="15"/>
                                        </p:tgtEl>
                                        <p:attrNameLst>
                                          <p:attrName>r</p:attrName>
                                        </p:attrNameLst>
                                      </p:cBhvr>
                                    </p:animRot>
                                    <p:animRot by="-240000">
                                      <p:cBhvr>
                                        <p:cTn id="7" dur="160" fill="hold">
                                          <p:stCondLst>
                                            <p:cond delay="160"/>
                                          </p:stCondLst>
                                        </p:cTn>
                                        <p:tgtEl>
                                          <p:spTgt spid="15"/>
                                        </p:tgtEl>
                                        <p:attrNameLst>
                                          <p:attrName>r</p:attrName>
                                        </p:attrNameLst>
                                      </p:cBhvr>
                                    </p:animRot>
                                    <p:animRot by="240000">
                                      <p:cBhvr>
                                        <p:cTn id="8" dur="160" fill="hold">
                                          <p:stCondLst>
                                            <p:cond delay="320"/>
                                          </p:stCondLst>
                                        </p:cTn>
                                        <p:tgtEl>
                                          <p:spTgt spid="15"/>
                                        </p:tgtEl>
                                        <p:attrNameLst>
                                          <p:attrName>r</p:attrName>
                                        </p:attrNameLst>
                                      </p:cBhvr>
                                    </p:animRot>
                                    <p:animRot by="-240000">
                                      <p:cBhvr>
                                        <p:cTn id="9" dur="160" fill="hold">
                                          <p:stCondLst>
                                            <p:cond delay="480"/>
                                          </p:stCondLst>
                                        </p:cTn>
                                        <p:tgtEl>
                                          <p:spTgt spid="15"/>
                                        </p:tgtEl>
                                        <p:attrNameLst>
                                          <p:attrName>r</p:attrName>
                                        </p:attrNameLst>
                                      </p:cBhvr>
                                    </p:animRot>
                                    <p:animRot by="120000">
                                      <p:cBhvr>
                                        <p:cTn id="10" dur="160" fill="hold">
                                          <p:stCondLst>
                                            <p:cond delay="640"/>
                                          </p:stCondLst>
                                        </p:cTn>
                                        <p:tgtEl>
                                          <p:spTgt spid="15"/>
                                        </p:tgtEl>
                                        <p:attrNameLst>
                                          <p:attrName>r</p:attrName>
                                        </p:attrNameLst>
                                      </p:cBhvr>
                                    </p:animRot>
                                  </p:childTnLst>
                                </p:cTn>
                              </p:par>
                              <p:par>
                                <p:cTn id="11" presetID="47"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800"/>
                                        <p:tgtEl>
                                          <p:spTgt spid="16"/>
                                        </p:tgtEl>
                                      </p:cBhvr>
                                    </p:animEffect>
                                    <p:anim calcmode="lin" valueType="num">
                                      <p:cBhvr>
                                        <p:cTn id="14" dur="800" fill="hold"/>
                                        <p:tgtEl>
                                          <p:spTgt spid="16"/>
                                        </p:tgtEl>
                                        <p:attrNameLst>
                                          <p:attrName>ppt_x</p:attrName>
                                        </p:attrNameLst>
                                      </p:cBhvr>
                                      <p:tavLst>
                                        <p:tav tm="0">
                                          <p:val>
                                            <p:strVal val="#ppt_x"/>
                                          </p:val>
                                        </p:tav>
                                        <p:tav tm="100000">
                                          <p:val>
                                            <p:strVal val="#ppt_x"/>
                                          </p:val>
                                        </p:tav>
                                      </p:tavLst>
                                    </p:anim>
                                    <p:anim calcmode="lin" valueType="num">
                                      <p:cBhvr>
                                        <p:cTn id="15" dur="8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33"/>
                    </p:tgtEl>
                  </p:cond>
                </p:stCondLst>
                <p:endSync evt="end" delay="0">
                  <p:rtn val="all"/>
                </p:endSync>
                <p:childTnLst>
                  <p:par>
                    <p:cTn id="17" fill="hold">
                      <p:stCondLst>
                        <p:cond delay="0"/>
                      </p:stCondLst>
                      <p:childTnLst>
                        <p:par>
                          <p:cTn id="18" fill="hold">
                            <p:stCondLst>
                              <p:cond delay="0"/>
                            </p:stCondLst>
                            <p:childTnLst>
                              <p:par>
                                <p:cTn id="19" presetID="1" presetClass="entr" presetSubtype="0" fill="hold" grpId="0" nodeType="withEffect">
                                  <p:stCondLst>
                                    <p:cond delay="0"/>
                                  </p:stCondLst>
                                  <p:childTnLst>
                                    <p:set>
                                      <p:cBhvr>
                                        <p:cTn id="20" dur="1" fill="hold">
                                          <p:stCondLst>
                                            <p:cond delay="0"/>
                                          </p:stCondLst>
                                        </p:cTn>
                                        <p:tgtEl>
                                          <p:spTgt spid="34"/>
                                        </p:tgtEl>
                                        <p:attrNameLst>
                                          <p:attrName>style.visibility</p:attrName>
                                        </p:attrNameLst>
                                      </p:cBhvr>
                                      <p:to>
                                        <p:strVal val="visible"/>
                                      </p:to>
                                    </p:set>
                                  </p:childTnLst>
                                </p:cTn>
                              </p:par>
                              <p:par>
                                <p:cTn id="21" presetID="1" presetClass="exit" presetSubtype="0" fill="hold" grpId="1" nodeType="withEffect">
                                  <p:stCondLst>
                                    <p:cond delay="0"/>
                                  </p:stCondLst>
                                  <p:childTnLst>
                                    <p:set>
                                      <p:cBhvr>
                                        <p:cTn id="22" dur="1" fill="hold">
                                          <p:stCondLst>
                                            <p:cond delay="0"/>
                                          </p:stCondLst>
                                        </p:cTn>
                                        <p:tgtEl>
                                          <p:spTgt spid="33"/>
                                        </p:tgtEl>
                                        <p:attrNameLst>
                                          <p:attrName>style.visibility</p:attrName>
                                        </p:attrNameLst>
                                      </p:cBhvr>
                                      <p:to>
                                        <p:strVal val="hidden"/>
                                      </p:to>
                                    </p:set>
                                  </p:childTnLst>
                                </p:cTn>
                              </p:par>
                              <p:par>
                                <p:cTn id="23" presetID="2" presetClass="entr" presetSubtype="12" fill="hold" grpId="0" nodeType="withEffect">
                                  <p:stCondLst>
                                    <p:cond delay="0"/>
                                  </p:stCondLst>
                                  <p:childTnLst>
                                    <p:set>
                                      <p:cBhvr>
                                        <p:cTn id="24" dur="1" fill="hold">
                                          <p:stCondLst>
                                            <p:cond delay="0"/>
                                          </p:stCondLst>
                                        </p:cTn>
                                        <p:tgtEl>
                                          <p:spTgt spid="31"/>
                                        </p:tgtEl>
                                        <p:attrNameLst>
                                          <p:attrName>style.visibility</p:attrName>
                                        </p:attrNameLst>
                                      </p:cBhvr>
                                      <p:to>
                                        <p:strVal val="visible"/>
                                      </p:to>
                                    </p:set>
                                    <p:anim calcmode="lin" valueType="num">
                                      <p:cBhvr additive="base">
                                        <p:cTn id="25" dur="500" fill="hold"/>
                                        <p:tgtEl>
                                          <p:spTgt spid="31"/>
                                        </p:tgtEl>
                                        <p:attrNameLst>
                                          <p:attrName>ppt_x</p:attrName>
                                        </p:attrNameLst>
                                      </p:cBhvr>
                                      <p:tavLst>
                                        <p:tav tm="0">
                                          <p:val>
                                            <p:strVal val="0-#ppt_w/2"/>
                                          </p:val>
                                        </p:tav>
                                        <p:tav tm="100000">
                                          <p:val>
                                            <p:strVal val="#ppt_x"/>
                                          </p:val>
                                        </p:tav>
                                      </p:tavLst>
                                    </p:anim>
                                    <p:anim calcmode="lin" valueType="num">
                                      <p:cBhvr additive="base">
                                        <p:cTn id="26" dur="500" fill="hold"/>
                                        <p:tgtEl>
                                          <p:spTgt spid="31"/>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30"/>
                                        </p:tgtEl>
                                        <p:attrNameLst>
                                          <p:attrName>style.visibility</p:attrName>
                                        </p:attrNameLst>
                                      </p:cBhvr>
                                      <p:to>
                                        <p:strVal val="visible"/>
                                      </p:to>
                                    </p:set>
                                    <p:anim calcmode="lin" valueType="num">
                                      <p:cBhvr additive="base">
                                        <p:cTn id="29" dur="500" fill="hold"/>
                                        <p:tgtEl>
                                          <p:spTgt spid="30"/>
                                        </p:tgtEl>
                                        <p:attrNameLst>
                                          <p:attrName>ppt_x</p:attrName>
                                        </p:attrNameLst>
                                      </p:cBhvr>
                                      <p:tavLst>
                                        <p:tav tm="0">
                                          <p:val>
                                            <p:strVal val="0-#ppt_w/2"/>
                                          </p:val>
                                        </p:tav>
                                        <p:tav tm="100000">
                                          <p:val>
                                            <p:strVal val="#ppt_x"/>
                                          </p:val>
                                        </p:tav>
                                      </p:tavLst>
                                    </p:anim>
                                    <p:anim calcmode="lin" valueType="num">
                                      <p:cBhvr additive="base">
                                        <p:cTn id="30" dur="500" fill="hold"/>
                                        <p:tgtEl>
                                          <p:spTgt spid="30"/>
                                        </p:tgtEl>
                                        <p:attrNameLst>
                                          <p:attrName>ppt_y</p:attrName>
                                        </p:attrNameLst>
                                      </p:cBhvr>
                                      <p:tavLst>
                                        <p:tav tm="0">
                                          <p:val>
                                            <p:strVal val="1+#ppt_h/2"/>
                                          </p:val>
                                        </p:tav>
                                        <p:tav tm="100000">
                                          <p:val>
                                            <p:strVal val="#ppt_y"/>
                                          </p:val>
                                        </p:tav>
                                      </p:tavLst>
                                    </p:anim>
                                  </p:childTnLst>
                                </p:cTn>
                              </p:par>
                              <p:par>
                                <p:cTn id="31" presetID="2" presetClass="exit" presetSubtype="12" fill="hold" nodeType="withEffect">
                                  <p:stCondLst>
                                    <p:cond delay="0"/>
                                  </p:stCondLst>
                                  <p:childTnLst>
                                    <p:anim calcmode="lin" valueType="num">
                                      <p:cBhvr additive="base">
                                        <p:cTn id="32" dur="500"/>
                                        <p:tgtEl>
                                          <p:spTgt spid="29"/>
                                        </p:tgtEl>
                                        <p:attrNameLst>
                                          <p:attrName>ppt_x</p:attrName>
                                        </p:attrNameLst>
                                      </p:cBhvr>
                                      <p:tavLst>
                                        <p:tav tm="0">
                                          <p:val>
                                            <p:strVal val="ppt_x"/>
                                          </p:val>
                                        </p:tav>
                                        <p:tav tm="100000">
                                          <p:val>
                                            <p:strVal val="0-ppt_w/2"/>
                                          </p:val>
                                        </p:tav>
                                      </p:tavLst>
                                    </p:anim>
                                    <p:anim calcmode="lin" valueType="num">
                                      <p:cBhvr additive="base">
                                        <p:cTn id="33" dur="500"/>
                                        <p:tgtEl>
                                          <p:spTgt spid="29"/>
                                        </p:tgtEl>
                                        <p:attrNameLst>
                                          <p:attrName>ppt_y</p:attrName>
                                        </p:attrNameLst>
                                      </p:cBhvr>
                                      <p:tavLst>
                                        <p:tav tm="0">
                                          <p:val>
                                            <p:strVal val="ppt_y"/>
                                          </p:val>
                                        </p:tav>
                                        <p:tav tm="100000">
                                          <p:val>
                                            <p:strVal val="1+ppt_h/2"/>
                                          </p:val>
                                        </p:tav>
                                      </p:tavLst>
                                    </p:anim>
                                    <p:set>
                                      <p:cBhvr>
                                        <p:cTn id="34" dur="1" fill="hold">
                                          <p:stCondLst>
                                            <p:cond delay="499"/>
                                          </p:stCondLst>
                                        </p:cTn>
                                        <p:tgtEl>
                                          <p:spTgt spid="29"/>
                                        </p:tgtEl>
                                        <p:attrNameLst>
                                          <p:attrName>style.visibility</p:attrName>
                                        </p:attrNameLst>
                                      </p:cBhvr>
                                      <p:to>
                                        <p:strVal val="hidden"/>
                                      </p:to>
                                    </p:set>
                                  </p:childTnLst>
                                </p:cTn>
                              </p:par>
                              <p:par>
                                <p:cTn id="35" presetID="2" presetClass="exit" presetSubtype="12" fill="hold" grpId="0" nodeType="withEffect">
                                  <p:stCondLst>
                                    <p:cond delay="0"/>
                                  </p:stCondLst>
                                  <p:childTnLst>
                                    <p:anim calcmode="lin" valueType="num">
                                      <p:cBhvr additive="base">
                                        <p:cTn id="36" dur="500"/>
                                        <p:tgtEl>
                                          <p:spTgt spid="35"/>
                                        </p:tgtEl>
                                        <p:attrNameLst>
                                          <p:attrName>ppt_x</p:attrName>
                                        </p:attrNameLst>
                                      </p:cBhvr>
                                      <p:tavLst>
                                        <p:tav tm="0">
                                          <p:val>
                                            <p:strVal val="ppt_x"/>
                                          </p:val>
                                        </p:tav>
                                        <p:tav tm="100000">
                                          <p:val>
                                            <p:strVal val="0-ppt_w/2"/>
                                          </p:val>
                                        </p:tav>
                                      </p:tavLst>
                                    </p:anim>
                                    <p:anim calcmode="lin" valueType="num">
                                      <p:cBhvr additive="base">
                                        <p:cTn id="37" dur="500"/>
                                        <p:tgtEl>
                                          <p:spTgt spid="35"/>
                                        </p:tgtEl>
                                        <p:attrNameLst>
                                          <p:attrName>ppt_y</p:attrName>
                                        </p:attrNameLst>
                                      </p:cBhvr>
                                      <p:tavLst>
                                        <p:tav tm="0">
                                          <p:val>
                                            <p:strVal val="ppt_y"/>
                                          </p:val>
                                        </p:tav>
                                        <p:tav tm="100000">
                                          <p:val>
                                            <p:strVal val="1+ppt_h/2"/>
                                          </p:val>
                                        </p:tav>
                                      </p:tavLst>
                                    </p:anim>
                                    <p:set>
                                      <p:cBhvr>
                                        <p:cTn id="38" dur="1" fill="hold">
                                          <p:stCondLst>
                                            <p:cond delay="499"/>
                                          </p:stCondLst>
                                        </p:cTn>
                                        <p:tgtEl>
                                          <p:spTgt spid="35"/>
                                        </p:tgtEl>
                                        <p:attrNameLst>
                                          <p:attrName>style.visibility</p:attrName>
                                        </p:attrNameLst>
                                      </p:cBhvr>
                                      <p:to>
                                        <p:strVal val="hidden"/>
                                      </p:to>
                                    </p:set>
                                  </p:childTnLst>
                                </p:cTn>
                              </p:par>
                            </p:childTnLst>
                          </p:cTn>
                        </p:par>
                      </p:childTnLst>
                    </p:cTn>
                  </p:par>
                </p:childTnLst>
              </p:cTn>
              <p:nextCondLst>
                <p:cond evt="onClick" delay="0">
                  <p:tgtEl>
                    <p:spTgt spid="33"/>
                  </p:tgtEl>
                </p:cond>
              </p:nextCondLst>
            </p:seq>
            <p:seq concurrent="1" nextAc="seek">
              <p:cTn id="39" restart="whenNotActive" fill="hold" evtFilter="cancelBubble" nodeType="interactiveSeq">
                <p:stCondLst>
                  <p:cond evt="onClick" delay="0">
                    <p:tgtEl>
                      <p:spTgt spid="34"/>
                    </p:tgtEl>
                  </p:cond>
                </p:stCondLst>
                <p:endSync evt="end" delay="0">
                  <p:rtn val="all"/>
                </p:endSync>
                <p:childTnLst>
                  <p:par>
                    <p:cTn id="40" fill="hold">
                      <p:stCondLst>
                        <p:cond delay="0"/>
                      </p:stCondLst>
                      <p:childTnLst>
                        <p:par>
                          <p:cTn id="41" fill="hold">
                            <p:stCondLst>
                              <p:cond delay="0"/>
                            </p:stCondLst>
                            <p:childTnLst>
                              <p:par>
                                <p:cTn id="42" presetID="1" presetClass="exit" presetSubtype="0" fill="hold" grpId="1" nodeType="withEffect">
                                  <p:stCondLst>
                                    <p:cond delay="0"/>
                                  </p:stCondLst>
                                  <p:childTnLst>
                                    <p:set>
                                      <p:cBhvr>
                                        <p:cTn id="43" dur="1" fill="hold">
                                          <p:stCondLst>
                                            <p:cond delay="0"/>
                                          </p:stCondLst>
                                        </p:cTn>
                                        <p:tgtEl>
                                          <p:spTgt spid="34"/>
                                        </p:tgtEl>
                                        <p:attrNameLst>
                                          <p:attrName>style.visibility</p:attrName>
                                        </p:attrNameLst>
                                      </p:cBhvr>
                                      <p:to>
                                        <p:strVal val="hidden"/>
                                      </p:to>
                                    </p:set>
                                  </p:childTnLst>
                                </p:cTn>
                              </p:par>
                              <p:par>
                                <p:cTn id="44" presetID="1" presetClass="entr" presetSubtype="0" fill="hold" grpId="0" nodeType="withEffect">
                                  <p:stCondLst>
                                    <p:cond delay="0"/>
                                  </p:stCondLst>
                                  <p:childTnLst>
                                    <p:set>
                                      <p:cBhvr>
                                        <p:cTn id="45" dur="1" fill="hold">
                                          <p:stCondLst>
                                            <p:cond delay="0"/>
                                          </p:stCondLst>
                                        </p:cTn>
                                        <p:tgtEl>
                                          <p:spTgt spid="33"/>
                                        </p:tgtEl>
                                        <p:attrNameLst>
                                          <p:attrName>style.visibility</p:attrName>
                                        </p:attrNameLst>
                                      </p:cBhvr>
                                      <p:to>
                                        <p:strVal val="visible"/>
                                      </p:to>
                                    </p:set>
                                  </p:childTnLst>
                                </p:cTn>
                              </p:par>
                              <p:par>
                                <p:cTn id="46" presetID="2" presetClass="exit" presetSubtype="12" fill="hold" grpId="1" nodeType="withEffect">
                                  <p:stCondLst>
                                    <p:cond delay="0"/>
                                  </p:stCondLst>
                                  <p:childTnLst>
                                    <p:anim calcmode="lin" valueType="num">
                                      <p:cBhvr additive="base">
                                        <p:cTn id="47" dur="500"/>
                                        <p:tgtEl>
                                          <p:spTgt spid="31"/>
                                        </p:tgtEl>
                                        <p:attrNameLst>
                                          <p:attrName>ppt_x</p:attrName>
                                        </p:attrNameLst>
                                      </p:cBhvr>
                                      <p:tavLst>
                                        <p:tav tm="0">
                                          <p:val>
                                            <p:strVal val="ppt_x"/>
                                          </p:val>
                                        </p:tav>
                                        <p:tav tm="100000">
                                          <p:val>
                                            <p:strVal val="0-ppt_w/2"/>
                                          </p:val>
                                        </p:tav>
                                      </p:tavLst>
                                    </p:anim>
                                    <p:anim calcmode="lin" valueType="num">
                                      <p:cBhvr additive="base">
                                        <p:cTn id="48" dur="500"/>
                                        <p:tgtEl>
                                          <p:spTgt spid="31"/>
                                        </p:tgtEl>
                                        <p:attrNameLst>
                                          <p:attrName>ppt_y</p:attrName>
                                        </p:attrNameLst>
                                      </p:cBhvr>
                                      <p:tavLst>
                                        <p:tav tm="0">
                                          <p:val>
                                            <p:strVal val="ppt_y"/>
                                          </p:val>
                                        </p:tav>
                                        <p:tav tm="100000">
                                          <p:val>
                                            <p:strVal val="1+ppt_h/2"/>
                                          </p:val>
                                        </p:tav>
                                      </p:tavLst>
                                    </p:anim>
                                    <p:set>
                                      <p:cBhvr>
                                        <p:cTn id="49" dur="1" fill="hold">
                                          <p:stCondLst>
                                            <p:cond delay="499"/>
                                          </p:stCondLst>
                                        </p:cTn>
                                        <p:tgtEl>
                                          <p:spTgt spid="31"/>
                                        </p:tgtEl>
                                        <p:attrNameLst>
                                          <p:attrName>style.visibility</p:attrName>
                                        </p:attrNameLst>
                                      </p:cBhvr>
                                      <p:to>
                                        <p:strVal val="hidden"/>
                                      </p:to>
                                    </p:set>
                                  </p:childTnLst>
                                </p:cTn>
                              </p:par>
                              <p:par>
                                <p:cTn id="50" presetID="2" presetClass="exit" presetSubtype="12" fill="hold" nodeType="withEffect">
                                  <p:stCondLst>
                                    <p:cond delay="0"/>
                                  </p:stCondLst>
                                  <p:childTnLst>
                                    <p:anim calcmode="lin" valueType="num">
                                      <p:cBhvr additive="base">
                                        <p:cTn id="51" dur="500"/>
                                        <p:tgtEl>
                                          <p:spTgt spid="30"/>
                                        </p:tgtEl>
                                        <p:attrNameLst>
                                          <p:attrName>ppt_x</p:attrName>
                                        </p:attrNameLst>
                                      </p:cBhvr>
                                      <p:tavLst>
                                        <p:tav tm="0">
                                          <p:val>
                                            <p:strVal val="ppt_x"/>
                                          </p:val>
                                        </p:tav>
                                        <p:tav tm="100000">
                                          <p:val>
                                            <p:strVal val="0-ppt_w/2"/>
                                          </p:val>
                                        </p:tav>
                                      </p:tavLst>
                                    </p:anim>
                                    <p:anim calcmode="lin" valueType="num">
                                      <p:cBhvr additive="base">
                                        <p:cTn id="52" dur="500"/>
                                        <p:tgtEl>
                                          <p:spTgt spid="30"/>
                                        </p:tgtEl>
                                        <p:attrNameLst>
                                          <p:attrName>ppt_y</p:attrName>
                                        </p:attrNameLst>
                                      </p:cBhvr>
                                      <p:tavLst>
                                        <p:tav tm="0">
                                          <p:val>
                                            <p:strVal val="ppt_y"/>
                                          </p:val>
                                        </p:tav>
                                        <p:tav tm="100000">
                                          <p:val>
                                            <p:strVal val="1+ppt_h/2"/>
                                          </p:val>
                                        </p:tav>
                                      </p:tavLst>
                                    </p:anim>
                                    <p:set>
                                      <p:cBhvr>
                                        <p:cTn id="53" dur="1" fill="hold">
                                          <p:stCondLst>
                                            <p:cond delay="499"/>
                                          </p:stCondLst>
                                        </p:cTn>
                                        <p:tgtEl>
                                          <p:spTgt spid="30"/>
                                        </p:tgtEl>
                                        <p:attrNameLst>
                                          <p:attrName>style.visibility</p:attrName>
                                        </p:attrNameLst>
                                      </p:cBhvr>
                                      <p:to>
                                        <p:strVal val="hidden"/>
                                      </p:to>
                                    </p:set>
                                  </p:childTnLst>
                                </p:cTn>
                              </p:par>
                              <p:par>
                                <p:cTn id="54" presetID="2" presetClass="entr" presetSubtype="12" fill="hold" nodeType="withEffect">
                                  <p:stCondLst>
                                    <p:cond delay="0"/>
                                  </p:stCondLst>
                                  <p:childTnLst>
                                    <p:set>
                                      <p:cBhvr>
                                        <p:cTn id="55" dur="1" fill="hold">
                                          <p:stCondLst>
                                            <p:cond delay="0"/>
                                          </p:stCondLst>
                                        </p:cTn>
                                        <p:tgtEl>
                                          <p:spTgt spid="29"/>
                                        </p:tgtEl>
                                        <p:attrNameLst>
                                          <p:attrName>style.visibility</p:attrName>
                                        </p:attrNameLst>
                                      </p:cBhvr>
                                      <p:to>
                                        <p:strVal val="visible"/>
                                      </p:to>
                                    </p:set>
                                    <p:anim calcmode="lin" valueType="num">
                                      <p:cBhvr additive="base">
                                        <p:cTn id="56" dur="500" fill="hold"/>
                                        <p:tgtEl>
                                          <p:spTgt spid="29"/>
                                        </p:tgtEl>
                                        <p:attrNameLst>
                                          <p:attrName>ppt_x</p:attrName>
                                        </p:attrNameLst>
                                      </p:cBhvr>
                                      <p:tavLst>
                                        <p:tav tm="0">
                                          <p:val>
                                            <p:strVal val="0-#ppt_w/2"/>
                                          </p:val>
                                        </p:tav>
                                        <p:tav tm="100000">
                                          <p:val>
                                            <p:strVal val="#ppt_x"/>
                                          </p:val>
                                        </p:tav>
                                      </p:tavLst>
                                    </p:anim>
                                    <p:anim calcmode="lin" valueType="num">
                                      <p:cBhvr additive="base">
                                        <p:cTn id="57" dur="500" fill="hold"/>
                                        <p:tgtEl>
                                          <p:spTgt spid="29"/>
                                        </p:tgtEl>
                                        <p:attrNameLst>
                                          <p:attrName>ppt_y</p:attrName>
                                        </p:attrNameLst>
                                      </p:cBhvr>
                                      <p:tavLst>
                                        <p:tav tm="0">
                                          <p:val>
                                            <p:strVal val="1+#ppt_h/2"/>
                                          </p:val>
                                        </p:tav>
                                        <p:tav tm="100000">
                                          <p:val>
                                            <p:strVal val="#ppt_y"/>
                                          </p:val>
                                        </p:tav>
                                      </p:tavLst>
                                    </p:anim>
                                  </p:childTnLst>
                                </p:cTn>
                              </p:par>
                              <p:par>
                                <p:cTn id="58" presetID="2" presetClass="entr" presetSubtype="12" fill="hold" grpId="1" nodeType="withEffect">
                                  <p:stCondLst>
                                    <p:cond delay="0"/>
                                  </p:stCondLst>
                                  <p:childTnLst>
                                    <p:set>
                                      <p:cBhvr>
                                        <p:cTn id="59" dur="1" fill="hold">
                                          <p:stCondLst>
                                            <p:cond delay="0"/>
                                          </p:stCondLst>
                                        </p:cTn>
                                        <p:tgtEl>
                                          <p:spTgt spid="35"/>
                                        </p:tgtEl>
                                        <p:attrNameLst>
                                          <p:attrName>style.visibility</p:attrName>
                                        </p:attrNameLst>
                                      </p:cBhvr>
                                      <p:to>
                                        <p:strVal val="visible"/>
                                      </p:to>
                                    </p:set>
                                    <p:anim calcmode="lin" valueType="num">
                                      <p:cBhvr additive="base">
                                        <p:cTn id="60" dur="500" fill="hold"/>
                                        <p:tgtEl>
                                          <p:spTgt spid="35"/>
                                        </p:tgtEl>
                                        <p:attrNameLst>
                                          <p:attrName>ppt_x</p:attrName>
                                        </p:attrNameLst>
                                      </p:cBhvr>
                                      <p:tavLst>
                                        <p:tav tm="0">
                                          <p:val>
                                            <p:strVal val="0-#ppt_w/2"/>
                                          </p:val>
                                        </p:tav>
                                        <p:tav tm="100000">
                                          <p:val>
                                            <p:strVal val="#ppt_x"/>
                                          </p:val>
                                        </p:tav>
                                      </p:tavLst>
                                    </p:anim>
                                    <p:anim calcmode="lin" valueType="num">
                                      <p:cBhvr additive="base">
                                        <p:cTn id="61"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34"/>
                  </p:tgtEl>
                </p:cond>
              </p:nextCondLst>
            </p:seq>
          </p:childTnLst>
        </p:cTn>
      </p:par>
    </p:tnLst>
    <p:bldLst>
      <p:bldP spid="15" grpId="0"/>
      <p:bldP spid="31" grpId="0"/>
      <p:bldP spid="31" grpId="1"/>
      <p:bldP spid="35" grpId="0"/>
      <p:bldP spid="35" grpId="1"/>
      <p:bldP spid="34" grpId="0"/>
      <p:bldP spid="34" grpId="1"/>
      <p:bldP spid="33" grpId="0"/>
      <p:bldP spid="33" grpId="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250825" y="188913"/>
            <a:ext cx="8642350"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36512" y="1412777"/>
            <a:ext cx="8427874" cy="792087"/>
          </a:xfrm>
        </p:spPr>
        <p:txBody>
          <a:bodyPr rtlCol="1">
            <a:noAutofit/>
          </a:bodyPr>
          <a:lstStyle/>
          <a:p>
            <a:pPr algn="r" fontAlgn="auto">
              <a:lnSpc>
                <a:spcPts val="3440"/>
              </a:lnSpc>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האם מותר להשאיר רווח בין דפנות הסוכה לבין הקרקע?</a:t>
            </a:r>
          </a:p>
        </p:txBody>
      </p:sp>
      <p:sp>
        <p:nvSpPr>
          <p:cNvPr id="11" name="Text Box 4">
            <a:hlinkClick r:id="" action="ppaction://hlinkshowjump?jump=nextslide"/>
          </p:cNvPr>
          <p:cNvSpPr txBox="1">
            <a:spLocks noChangeArrowheads="1"/>
          </p:cNvSpPr>
          <p:nvPr/>
        </p:nvSpPr>
        <p:spPr bwMode="auto">
          <a:xfrm>
            <a:off x="1792284" y="2564976"/>
            <a:ext cx="6669092"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אסור שיהיה רווח של שלושה טפחים.</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17. רווח בין הדפנות לקרקע</a:t>
            </a:r>
          </a:p>
        </p:txBody>
      </p:sp>
      <p:sp>
        <p:nvSpPr>
          <p:cNvPr id="13" name="Text Box 4"/>
          <p:cNvSpPr txBox="1">
            <a:spLocks noChangeArrowheads="1"/>
          </p:cNvSpPr>
          <p:nvPr/>
        </p:nvSpPr>
        <p:spPr bwMode="auto">
          <a:xfrm>
            <a:off x="2627784" y="3357064"/>
            <a:ext cx="5819303"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אסור שיהיה רווח של טפח אחד.</a:t>
            </a:r>
          </a:p>
        </p:txBody>
      </p:sp>
      <p:sp>
        <p:nvSpPr>
          <p:cNvPr id="14" name="Text Box 4"/>
          <p:cNvSpPr txBox="1">
            <a:spLocks noChangeArrowheads="1"/>
          </p:cNvSpPr>
          <p:nvPr/>
        </p:nvSpPr>
        <p:spPr bwMode="auto">
          <a:xfrm>
            <a:off x="4211959" y="4149152"/>
            <a:ext cx="4235127"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מותר, ללא שום הגבלה.</a:t>
            </a:r>
          </a:p>
        </p:txBody>
      </p:sp>
      <p:sp>
        <p:nvSpPr>
          <p:cNvPr id="18" name="TextBox 17"/>
          <p:cNvSpPr txBox="1"/>
          <p:nvPr/>
        </p:nvSpPr>
        <p:spPr>
          <a:xfrm>
            <a:off x="3347864" y="5013176"/>
            <a:ext cx="3024336" cy="584775"/>
          </a:xfrm>
          <a:prstGeom prst="rect">
            <a:avLst/>
          </a:prstGeom>
          <a:noFill/>
        </p:spPr>
        <p:txBody>
          <a:bodyPr rtlCol="1">
            <a:spAutoFit/>
          </a:bodyPr>
          <a:lstStyle/>
          <a:p>
            <a:pPr algn="ctr">
              <a:defRPr/>
            </a:pPr>
            <a:r>
              <a:rPr lang="he-IL" sz="3200" b="1" spc="30" dirty="0">
                <a:ln>
                  <a:solidFill>
                    <a:srgbClr val="7C3838"/>
                  </a:solidFill>
                </a:ln>
                <a:solidFill>
                  <a:srgbClr val="9D1E05"/>
                </a:solidFill>
                <a:effectLst>
                  <a:glow rad="38100">
                    <a:srgbClr val="FEE6F7">
                      <a:alpha val="18000"/>
                    </a:srgbClr>
                  </a:glow>
                </a:effectLst>
                <a:latin typeface="David" pitchFamily="34" charset="-79"/>
                <a:cs typeface="David" pitchFamily="34" charset="-79"/>
              </a:rPr>
              <a:t>טעות, נסה שנית.</a:t>
            </a:r>
          </a:p>
        </p:txBody>
      </p:sp>
      <p:pic>
        <p:nvPicPr>
          <p:cNvPr id="1026" name="Picture 2" descr="C:\Documents and Settings\משפחת פרנקל\שולחן העבודה\סורק אברהם\89.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5536" y="2332458"/>
            <a:ext cx="6364204" cy="4192886"/>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C:\Documents and Settings\משפחת פרנקל\שולחן העבודה\סורק אברהם\89.jp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95536" y="4577811"/>
            <a:ext cx="2956077" cy="1947533"/>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p:cNvSpPr txBox="1"/>
          <p:nvPr/>
        </p:nvSpPr>
        <p:spPr>
          <a:xfrm>
            <a:off x="107504" y="6268842"/>
            <a:ext cx="1440160" cy="215444"/>
          </a:xfrm>
          <a:prstGeom prst="rect">
            <a:avLst/>
          </a:prstGeom>
          <a:noFill/>
        </p:spPr>
        <p:txBody>
          <a:bodyPr wrap="square" rtlCol="1">
            <a:spAutoFit/>
          </a:bodyPr>
          <a:lstStyle/>
          <a:p>
            <a:r>
              <a:rPr lang="he-IL" sz="800" b="1" dirty="0">
                <a:effectLst>
                  <a:glow rad="139700">
                    <a:schemeClr val="bg2">
                      <a:alpha val="40000"/>
                    </a:schemeClr>
                  </a:glow>
                </a:effectLst>
              </a:rPr>
              <a:t>להגדלה / הקטנה - לחץ</a:t>
            </a:r>
          </a:p>
        </p:txBody>
      </p:sp>
      <p:sp>
        <p:nvSpPr>
          <p:cNvPr id="17" name="TextBox 16"/>
          <p:cNvSpPr txBox="1"/>
          <p:nvPr/>
        </p:nvSpPr>
        <p:spPr>
          <a:xfrm>
            <a:off x="-116215" y="4564694"/>
            <a:ext cx="3449712" cy="2308324"/>
          </a:xfrm>
          <a:prstGeom prst="rect">
            <a:avLst/>
          </a:prstGeom>
          <a:noFill/>
        </p:spPr>
        <p:txBody>
          <a:bodyPr wrap="square" rtlCol="1">
            <a:spAutoFit/>
          </a:bodyPr>
          <a:lstStyle/>
          <a:p>
            <a:r>
              <a:rPr lang="he-IL" dirty="0">
                <a:solidFill>
                  <a:schemeClr val="tx1">
                    <a:alpha val="0"/>
                  </a:schemeClr>
                </a:solidFill>
              </a:rPr>
              <a:t>שקוף קטן</a:t>
            </a:r>
          </a:p>
          <a:p>
            <a:endParaRPr lang="he-IL" dirty="0"/>
          </a:p>
          <a:p>
            <a:endParaRPr lang="he-IL" dirty="0"/>
          </a:p>
          <a:p>
            <a:endParaRPr lang="he-IL" dirty="0"/>
          </a:p>
          <a:p>
            <a:endParaRPr lang="he-IL" dirty="0"/>
          </a:p>
          <a:p>
            <a:endParaRPr lang="he-IL" dirty="0"/>
          </a:p>
          <a:p>
            <a:endParaRPr lang="he-IL" dirty="0"/>
          </a:p>
          <a:p>
            <a:endParaRPr lang="he-IL" dirty="0"/>
          </a:p>
        </p:txBody>
      </p:sp>
      <p:sp>
        <p:nvSpPr>
          <p:cNvPr id="19" name="TextBox 18"/>
          <p:cNvSpPr txBox="1"/>
          <p:nvPr/>
        </p:nvSpPr>
        <p:spPr>
          <a:xfrm>
            <a:off x="0" y="-15507"/>
            <a:ext cx="9152353" cy="7017306"/>
          </a:xfrm>
          <a:prstGeom prst="rect">
            <a:avLst/>
          </a:prstGeom>
          <a:noFill/>
        </p:spPr>
        <p:txBody>
          <a:bodyPr wrap="square" rtlCol="1">
            <a:spAutoFit/>
          </a:bodyPr>
          <a:lstStyle/>
          <a:p>
            <a:r>
              <a:rPr lang="he-IL" dirty="0">
                <a:solidFill>
                  <a:schemeClr val="tx1">
                    <a:alpha val="0"/>
                  </a:schemeClr>
                </a:solidFill>
              </a:rPr>
              <a:t>שקוף גדול</a:t>
            </a:r>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p:txBody>
      </p:sp>
    </p:spTree>
    <p:extLst>
      <p:ext uri="{BB962C8B-B14F-4D97-AF65-F5344CB8AC3E}">
        <p14:creationId xmlns:p14="http://schemas.microsoft.com/office/powerpoint/2010/main" val="824703180"/>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16" presetClass="emph" presetSubtype="0" fill="hold" grpId="0" nodeType="withEffect">
                                  <p:stCondLst>
                                    <p:cond delay="0"/>
                                  </p:stCondLst>
                                  <p:iterate type="lt">
                                    <p:tmPct val="4000"/>
                                  </p:iterate>
                                  <p:childTnLst>
                                    <p:set>
                                      <p:cBhvr override="childStyle">
                                        <p:cTn id="6" dur="500" fill="hold"/>
                                        <p:tgtEl>
                                          <p:spTgt spid="13"/>
                                        </p:tgtEl>
                                        <p:attrNameLst>
                                          <p:attrName>style.color</p:attrName>
                                        </p:attrNameLst>
                                      </p:cBhvr>
                                      <p:to>
                                        <p:clrVal>
                                          <a:srgbClr val="938953"/>
                                        </p:clrVal>
                                      </p:to>
                                    </p:set>
                                    <p:set>
                                      <p:cBhvr>
                                        <p:cTn id="7" dur="500" fill="hold"/>
                                        <p:tgtEl>
                                          <p:spTgt spid="13"/>
                                        </p:tgtEl>
                                        <p:attrNameLst>
                                          <p:attrName>fillcolor</p:attrName>
                                        </p:attrNameLst>
                                      </p:cBhvr>
                                      <p:to>
                                        <p:clrVal>
                                          <a:srgbClr val="938953"/>
                                        </p:clrVal>
                                      </p:to>
                                    </p:set>
                                    <p:set>
                                      <p:cBhvr>
                                        <p:cTn id="8" dur="500" fill="hold"/>
                                        <p:tgtEl>
                                          <p:spTgt spid="13"/>
                                        </p:tgtEl>
                                        <p:attrNameLst>
                                          <p:attrName>fill.type</p:attrName>
                                        </p:attrNameLst>
                                      </p:cBhvr>
                                      <p:to>
                                        <p:strVal val="solid"/>
                                      </p:to>
                                    </p:set>
                                  </p:childTnLst>
                                </p:cTn>
                              </p:par>
                              <p:par>
                                <p:cTn id="9" presetID="47"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anim calcmode="lin" valueType="num">
                                      <p:cBhvr>
                                        <p:cTn id="12" dur="500" fill="hold"/>
                                        <p:tgtEl>
                                          <p:spTgt spid="18"/>
                                        </p:tgtEl>
                                        <p:attrNameLst>
                                          <p:attrName>ppt_x</p:attrName>
                                        </p:attrNameLst>
                                      </p:cBhvr>
                                      <p:tavLst>
                                        <p:tav tm="0">
                                          <p:val>
                                            <p:strVal val="#ppt_x"/>
                                          </p:val>
                                        </p:tav>
                                        <p:tav tm="100000">
                                          <p:val>
                                            <p:strVal val="#ppt_x"/>
                                          </p:val>
                                        </p:tav>
                                      </p:tavLst>
                                    </p:anim>
                                    <p:anim calcmode="lin" valueType="num">
                                      <p:cBhvr>
                                        <p:cTn id="13"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3"/>
                  </p:tgtEl>
                </p:cond>
              </p:nextCondLst>
            </p:seq>
            <p:seq concurrent="1" nextAc="seek">
              <p:cTn id="14" restart="whenNotActive" fill="hold" evtFilter="cancelBubble" nodeType="interactiveSeq">
                <p:stCondLst>
                  <p:cond evt="onClick" delay="0">
                    <p:tgtEl>
                      <p:spTgt spid="14"/>
                    </p:tgtEl>
                  </p:cond>
                </p:stCondLst>
                <p:endSync evt="end" delay="0">
                  <p:rtn val="all"/>
                </p:endSync>
                <p:childTnLst>
                  <p:par>
                    <p:cTn id="15" fill="hold">
                      <p:stCondLst>
                        <p:cond delay="0"/>
                      </p:stCondLst>
                      <p:childTnLst>
                        <p:par>
                          <p:cTn id="16" fill="hold">
                            <p:stCondLst>
                              <p:cond delay="0"/>
                            </p:stCondLst>
                            <p:childTnLst>
                              <p:par>
                                <p:cTn id="17" presetID="16" presetClass="emph" presetSubtype="0" fill="hold" grpId="0" nodeType="withEffect">
                                  <p:stCondLst>
                                    <p:cond delay="0"/>
                                  </p:stCondLst>
                                  <p:iterate type="lt">
                                    <p:tmPct val="4000"/>
                                  </p:iterate>
                                  <p:childTnLst>
                                    <p:set>
                                      <p:cBhvr override="childStyle">
                                        <p:cTn id="18" dur="500" fill="hold"/>
                                        <p:tgtEl>
                                          <p:spTgt spid="14"/>
                                        </p:tgtEl>
                                        <p:attrNameLst>
                                          <p:attrName>style.color</p:attrName>
                                        </p:attrNameLst>
                                      </p:cBhvr>
                                      <p:to>
                                        <p:clrVal>
                                          <a:srgbClr val="938953"/>
                                        </p:clrVal>
                                      </p:to>
                                    </p:set>
                                    <p:set>
                                      <p:cBhvr>
                                        <p:cTn id="19" dur="500" fill="hold"/>
                                        <p:tgtEl>
                                          <p:spTgt spid="14"/>
                                        </p:tgtEl>
                                        <p:attrNameLst>
                                          <p:attrName>fillcolor</p:attrName>
                                        </p:attrNameLst>
                                      </p:cBhvr>
                                      <p:to>
                                        <p:clrVal>
                                          <a:srgbClr val="938953"/>
                                        </p:clrVal>
                                      </p:to>
                                    </p:set>
                                    <p:set>
                                      <p:cBhvr>
                                        <p:cTn id="20" dur="500" fill="hold"/>
                                        <p:tgtEl>
                                          <p:spTgt spid="14"/>
                                        </p:tgtEl>
                                        <p:attrNameLst>
                                          <p:attrName>fill.type</p:attrName>
                                        </p:attrNameLst>
                                      </p:cBhvr>
                                      <p:to>
                                        <p:strVal val="solid"/>
                                      </p:to>
                                    </p:set>
                                  </p:childTnLst>
                                </p:cTn>
                              </p:par>
                              <p:par>
                                <p:cTn id="21" presetID="47" presetClass="entr" presetSubtype="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anim calcmode="lin" valueType="num">
                                      <p:cBhvr>
                                        <p:cTn id="24" dur="500" fill="hold"/>
                                        <p:tgtEl>
                                          <p:spTgt spid="18"/>
                                        </p:tgtEl>
                                        <p:attrNameLst>
                                          <p:attrName>ppt_x</p:attrName>
                                        </p:attrNameLst>
                                      </p:cBhvr>
                                      <p:tavLst>
                                        <p:tav tm="0">
                                          <p:val>
                                            <p:strVal val="#ppt_x"/>
                                          </p:val>
                                        </p:tav>
                                        <p:tav tm="100000">
                                          <p:val>
                                            <p:strVal val="#ppt_x"/>
                                          </p:val>
                                        </p:tav>
                                      </p:tavLst>
                                    </p:anim>
                                    <p:anim calcmode="lin" valueType="num">
                                      <p:cBhvr>
                                        <p:cTn id="25"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4"/>
                  </p:tgtEl>
                </p:cond>
              </p:nextCondLst>
            </p:seq>
            <p:seq concurrent="1" nextAc="seek">
              <p:cTn id="26" restart="whenNotActive" fill="hold" evtFilter="cancelBubble" nodeType="interactiveSeq">
                <p:stCondLst>
                  <p:cond evt="onClick" delay="0">
                    <p:tgtEl>
                      <p:spTgt spid="17"/>
                    </p:tgtEl>
                  </p:cond>
                </p:stCondLst>
                <p:endSync evt="end" delay="0">
                  <p:rtn val="all"/>
                </p:endSync>
                <p:childTnLst>
                  <p:par>
                    <p:cTn id="27" fill="hold">
                      <p:stCondLst>
                        <p:cond delay="0"/>
                      </p:stCondLst>
                      <p:childTnLst>
                        <p:par>
                          <p:cTn id="28" fill="hold">
                            <p:stCondLst>
                              <p:cond delay="0"/>
                            </p:stCondLst>
                            <p:childTnLst>
                              <p:par>
                                <p:cTn id="29" presetID="1" presetClass="entr" presetSubtype="0"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childTnLst>
                                </p:cTn>
                              </p:par>
                              <p:par>
                                <p:cTn id="31" presetID="1" presetClass="exit" presetSubtype="0" fill="hold" grpId="1" nodeType="withEffect">
                                  <p:stCondLst>
                                    <p:cond delay="0"/>
                                  </p:stCondLst>
                                  <p:childTnLst>
                                    <p:set>
                                      <p:cBhvr>
                                        <p:cTn id="32" dur="1" fill="hold">
                                          <p:stCondLst>
                                            <p:cond delay="0"/>
                                          </p:stCondLst>
                                        </p:cTn>
                                        <p:tgtEl>
                                          <p:spTgt spid="17"/>
                                        </p:tgtEl>
                                        <p:attrNameLst>
                                          <p:attrName>style.visibility</p:attrName>
                                        </p:attrNameLst>
                                      </p:cBhvr>
                                      <p:to>
                                        <p:strVal val="hidden"/>
                                      </p:to>
                                    </p:set>
                                  </p:childTnLst>
                                </p:cTn>
                              </p:par>
                              <p:par>
                                <p:cTn id="33" presetID="2" presetClass="entr" presetSubtype="12" fill="hold" nodeType="withEffect">
                                  <p:stCondLst>
                                    <p:cond delay="0"/>
                                  </p:stCondLst>
                                  <p:childTnLst>
                                    <p:set>
                                      <p:cBhvr>
                                        <p:cTn id="34" dur="1" fill="hold">
                                          <p:stCondLst>
                                            <p:cond delay="0"/>
                                          </p:stCondLst>
                                        </p:cTn>
                                        <p:tgtEl>
                                          <p:spTgt spid="1026"/>
                                        </p:tgtEl>
                                        <p:attrNameLst>
                                          <p:attrName>style.visibility</p:attrName>
                                        </p:attrNameLst>
                                      </p:cBhvr>
                                      <p:to>
                                        <p:strVal val="visible"/>
                                      </p:to>
                                    </p:set>
                                    <p:anim calcmode="lin" valueType="num">
                                      <p:cBhvr additive="base">
                                        <p:cTn id="35" dur="500" fill="hold"/>
                                        <p:tgtEl>
                                          <p:spTgt spid="1026"/>
                                        </p:tgtEl>
                                        <p:attrNameLst>
                                          <p:attrName>ppt_x</p:attrName>
                                        </p:attrNameLst>
                                      </p:cBhvr>
                                      <p:tavLst>
                                        <p:tav tm="0">
                                          <p:val>
                                            <p:strVal val="0-#ppt_w/2"/>
                                          </p:val>
                                        </p:tav>
                                        <p:tav tm="100000">
                                          <p:val>
                                            <p:strVal val="#ppt_x"/>
                                          </p:val>
                                        </p:tav>
                                      </p:tavLst>
                                    </p:anim>
                                    <p:anim calcmode="lin" valueType="num">
                                      <p:cBhvr additive="base">
                                        <p:cTn id="36" dur="500" fill="hold"/>
                                        <p:tgtEl>
                                          <p:spTgt spid="1026"/>
                                        </p:tgtEl>
                                        <p:attrNameLst>
                                          <p:attrName>ppt_y</p:attrName>
                                        </p:attrNameLst>
                                      </p:cBhvr>
                                      <p:tavLst>
                                        <p:tav tm="0">
                                          <p:val>
                                            <p:strVal val="1+#ppt_h/2"/>
                                          </p:val>
                                        </p:tav>
                                        <p:tav tm="100000">
                                          <p:val>
                                            <p:strVal val="#ppt_y"/>
                                          </p:val>
                                        </p:tav>
                                      </p:tavLst>
                                    </p:anim>
                                  </p:childTnLst>
                                </p:cTn>
                              </p:par>
                              <p:par>
                                <p:cTn id="37" presetID="2" presetClass="exit" presetSubtype="12" fill="hold" nodeType="withEffect">
                                  <p:stCondLst>
                                    <p:cond delay="0"/>
                                  </p:stCondLst>
                                  <p:childTnLst>
                                    <p:anim calcmode="lin" valueType="num">
                                      <p:cBhvr additive="base">
                                        <p:cTn id="38" dur="500"/>
                                        <p:tgtEl>
                                          <p:spTgt spid="15"/>
                                        </p:tgtEl>
                                        <p:attrNameLst>
                                          <p:attrName>ppt_x</p:attrName>
                                        </p:attrNameLst>
                                      </p:cBhvr>
                                      <p:tavLst>
                                        <p:tav tm="0">
                                          <p:val>
                                            <p:strVal val="ppt_x"/>
                                          </p:val>
                                        </p:tav>
                                        <p:tav tm="100000">
                                          <p:val>
                                            <p:strVal val="0-ppt_w/2"/>
                                          </p:val>
                                        </p:tav>
                                      </p:tavLst>
                                    </p:anim>
                                    <p:anim calcmode="lin" valueType="num">
                                      <p:cBhvr additive="base">
                                        <p:cTn id="39" dur="500"/>
                                        <p:tgtEl>
                                          <p:spTgt spid="15"/>
                                        </p:tgtEl>
                                        <p:attrNameLst>
                                          <p:attrName>ppt_y</p:attrName>
                                        </p:attrNameLst>
                                      </p:cBhvr>
                                      <p:tavLst>
                                        <p:tav tm="0">
                                          <p:val>
                                            <p:strVal val="ppt_y"/>
                                          </p:val>
                                        </p:tav>
                                        <p:tav tm="100000">
                                          <p:val>
                                            <p:strVal val="1+ppt_h/2"/>
                                          </p:val>
                                        </p:tav>
                                      </p:tavLst>
                                    </p:anim>
                                    <p:set>
                                      <p:cBhvr>
                                        <p:cTn id="40"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7"/>
                  </p:tgtEl>
                </p:cond>
              </p:nextCondLst>
            </p:seq>
            <p:seq concurrent="1" nextAc="seek">
              <p:cTn id="41" restart="whenNotActive" fill="hold" evtFilter="cancelBubble" nodeType="interactiveSeq">
                <p:stCondLst>
                  <p:cond evt="onClick" delay="0">
                    <p:tgtEl>
                      <p:spTgt spid="19"/>
                    </p:tgtEl>
                  </p:cond>
                </p:stCondLst>
                <p:endSync evt="end" delay="0">
                  <p:rtn val="all"/>
                </p:endSync>
                <p:childTnLst>
                  <p:par>
                    <p:cTn id="42" fill="hold">
                      <p:stCondLst>
                        <p:cond delay="0"/>
                      </p:stCondLst>
                      <p:childTnLst>
                        <p:par>
                          <p:cTn id="43" fill="hold">
                            <p:stCondLst>
                              <p:cond delay="0"/>
                            </p:stCondLst>
                            <p:childTnLst>
                              <p:par>
                                <p:cTn id="44" presetID="1" presetClass="exit" presetSubtype="0" fill="hold" grpId="1" nodeType="withEffect">
                                  <p:stCondLst>
                                    <p:cond delay="0"/>
                                  </p:stCondLst>
                                  <p:childTnLst>
                                    <p:set>
                                      <p:cBhvr>
                                        <p:cTn id="45" dur="1" fill="hold">
                                          <p:stCondLst>
                                            <p:cond delay="0"/>
                                          </p:stCondLst>
                                        </p:cTn>
                                        <p:tgtEl>
                                          <p:spTgt spid="19"/>
                                        </p:tgtEl>
                                        <p:attrNameLst>
                                          <p:attrName>style.visibility</p:attrName>
                                        </p:attrNameLst>
                                      </p:cBhvr>
                                      <p:to>
                                        <p:strVal val="hidden"/>
                                      </p:to>
                                    </p:set>
                                  </p:childTnLst>
                                </p:cTn>
                              </p:par>
                              <p:par>
                                <p:cTn id="46" presetID="1" presetClass="entr" presetSubtype="0" fill="hold" grpId="0" nodeType="withEffect">
                                  <p:stCondLst>
                                    <p:cond delay="0"/>
                                  </p:stCondLst>
                                  <p:childTnLst>
                                    <p:set>
                                      <p:cBhvr>
                                        <p:cTn id="47" dur="1" fill="hold">
                                          <p:stCondLst>
                                            <p:cond delay="0"/>
                                          </p:stCondLst>
                                        </p:cTn>
                                        <p:tgtEl>
                                          <p:spTgt spid="17"/>
                                        </p:tgtEl>
                                        <p:attrNameLst>
                                          <p:attrName>style.visibility</p:attrName>
                                        </p:attrNameLst>
                                      </p:cBhvr>
                                      <p:to>
                                        <p:strVal val="visible"/>
                                      </p:to>
                                    </p:set>
                                  </p:childTnLst>
                                </p:cTn>
                              </p:par>
                              <p:par>
                                <p:cTn id="48" presetID="2" presetClass="entr" presetSubtype="12"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 fill="hold"/>
                                        <p:tgtEl>
                                          <p:spTgt spid="15"/>
                                        </p:tgtEl>
                                        <p:attrNameLst>
                                          <p:attrName>ppt_x</p:attrName>
                                        </p:attrNameLst>
                                      </p:cBhvr>
                                      <p:tavLst>
                                        <p:tav tm="0">
                                          <p:val>
                                            <p:strVal val="0-#ppt_w/2"/>
                                          </p:val>
                                        </p:tav>
                                        <p:tav tm="100000">
                                          <p:val>
                                            <p:strVal val="#ppt_x"/>
                                          </p:val>
                                        </p:tav>
                                      </p:tavLst>
                                    </p:anim>
                                    <p:anim calcmode="lin" valueType="num">
                                      <p:cBhvr additive="base">
                                        <p:cTn id="51" dur="500" fill="hold"/>
                                        <p:tgtEl>
                                          <p:spTgt spid="15"/>
                                        </p:tgtEl>
                                        <p:attrNameLst>
                                          <p:attrName>ppt_y</p:attrName>
                                        </p:attrNameLst>
                                      </p:cBhvr>
                                      <p:tavLst>
                                        <p:tav tm="0">
                                          <p:val>
                                            <p:strVal val="1+#ppt_h/2"/>
                                          </p:val>
                                        </p:tav>
                                        <p:tav tm="100000">
                                          <p:val>
                                            <p:strVal val="#ppt_y"/>
                                          </p:val>
                                        </p:tav>
                                      </p:tavLst>
                                    </p:anim>
                                  </p:childTnLst>
                                </p:cTn>
                              </p:par>
                              <p:par>
                                <p:cTn id="52" presetID="2" presetClass="exit" presetSubtype="12" fill="hold" nodeType="withEffect">
                                  <p:stCondLst>
                                    <p:cond delay="0"/>
                                  </p:stCondLst>
                                  <p:childTnLst>
                                    <p:anim calcmode="lin" valueType="num">
                                      <p:cBhvr additive="base">
                                        <p:cTn id="53" dur="500"/>
                                        <p:tgtEl>
                                          <p:spTgt spid="1026"/>
                                        </p:tgtEl>
                                        <p:attrNameLst>
                                          <p:attrName>ppt_x</p:attrName>
                                        </p:attrNameLst>
                                      </p:cBhvr>
                                      <p:tavLst>
                                        <p:tav tm="0">
                                          <p:val>
                                            <p:strVal val="ppt_x"/>
                                          </p:val>
                                        </p:tav>
                                        <p:tav tm="100000">
                                          <p:val>
                                            <p:strVal val="0-ppt_w/2"/>
                                          </p:val>
                                        </p:tav>
                                      </p:tavLst>
                                    </p:anim>
                                    <p:anim calcmode="lin" valueType="num">
                                      <p:cBhvr additive="base">
                                        <p:cTn id="54" dur="500"/>
                                        <p:tgtEl>
                                          <p:spTgt spid="1026"/>
                                        </p:tgtEl>
                                        <p:attrNameLst>
                                          <p:attrName>ppt_y</p:attrName>
                                        </p:attrNameLst>
                                      </p:cBhvr>
                                      <p:tavLst>
                                        <p:tav tm="0">
                                          <p:val>
                                            <p:strVal val="ppt_y"/>
                                          </p:val>
                                        </p:tav>
                                        <p:tav tm="100000">
                                          <p:val>
                                            <p:strVal val="1+ppt_h/2"/>
                                          </p:val>
                                        </p:tav>
                                      </p:tavLst>
                                    </p:anim>
                                    <p:set>
                                      <p:cBhvr>
                                        <p:cTn id="55" dur="1" fill="hold">
                                          <p:stCondLst>
                                            <p:cond delay="499"/>
                                          </p:stCondLst>
                                        </p:cTn>
                                        <p:tgtEl>
                                          <p:spTgt spid="1026"/>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13" grpId="0"/>
      <p:bldP spid="14" grpId="0"/>
      <p:bldP spid="18" grpId="0"/>
      <p:bldP spid="17" grpId="0"/>
      <p:bldP spid="17" grpId="1"/>
      <p:bldP spid="19" grpId="0"/>
      <p:bldP spid="19" grpId="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250825" y="188913"/>
            <a:ext cx="8642350"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36512" y="1412777"/>
            <a:ext cx="8427874" cy="792087"/>
          </a:xfrm>
        </p:spPr>
        <p:txBody>
          <a:bodyPr rtlCol="1">
            <a:noAutofit/>
          </a:bodyPr>
          <a:lstStyle/>
          <a:p>
            <a:pPr algn="r" fontAlgn="auto">
              <a:lnSpc>
                <a:spcPts val="3440"/>
              </a:lnSpc>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האם מותר להשאיר רווח בין דפנות הסוכה לבין הקרקע?</a:t>
            </a:r>
          </a:p>
        </p:txBody>
      </p:sp>
      <p:sp>
        <p:nvSpPr>
          <p:cNvPr id="11" name="Text Box 4"/>
          <p:cNvSpPr txBox="1">
            <a:spLocks noChangeArrowheads="1"/>
          </p:cNvSpPr>
          <p:nvPr/>
        </p:nvSpPr>
        <p:spPr bwMode="auto">
          <a:xfrm>
            <a:off x="458788" y="2564976"/>
            <a:ext cx="8002588" cy="477054"/>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א.	אסור שיהיה רווח של שלושה טפחים.</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17. רווח בין הדפנות לקרקע</a:t>
            </a:r>
          </a:p>
        </p:txBody>
      </p:sp>
      <p:sp>
        <p:nvSpPr>
          <p:cNvPr id="13" name="Text Box 4"/>
          <p:cNvSpPr txBox="1">
            <a:spLocks noChangeArrowheads="1"/>
          </p:cNvSpPr>
          <p:nvPr/>
        </p:nvSpPr>
        <p:spPr bwMode="auto">
          <a:xfrm>
            <a:off x="251520" y="3357064"/>
            <a:ext cx="8195568" cy="50398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אסור שיהיה רווח של טפח אחד.</a:t>
            </a:r>
          </a:p>
        </p:txBody>
      </p:sp>
      <p:sp>
        <p:nvSpPr>
          <p:cNvPr id="14" name="Text Box 4"/>
          <p:cNvSpPr txBox="1">
            <a:spLocks noChangeArrowheads="1"/>
          </p:cNvSpPr>
          <p:nvPr/>
        </p:nvSpPr>
        <p:spPr bwMode="auto">
          <a:xfrm>
            <a:off x="458788" y="4149152"/>
            <a:ext cx="7988300" cy="503984"/>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מותר, ללא שום הגבלה.</a:t>
            </a:r>
          </a:p>
        </p:txBody>
      </p:sp>
      <p:sp>
        <p:nvSpPr>
          <p:cNvPr id="15" name="TextBox 14"/>
          <p:cNvSpPr txBox="1"/>
          <p:nvPr/>
        </p:nvSpPr>
        <p:spPr>
          <a:xfrm>
            <a:off x="2843808" y="4869160"/>
            <a:ext cx="5040560" cy="584775"/>
          </a:xfrm>
          <a:prstGeom prst="rect">
            <a:avLst/>
          </a:prstGeom>
          <a:noFill/>
        </p:spPr>
        <p:txBody>
          <a:bodyPr wrap="square" rtlCol="1">
            <a:spAutoFit/>
          </a:bodyPr>
          <a:lstStyle/>
          <a:p>
            <a:pPr algn="ctr" fontAlgn="base">
              <a:spcBef>
                <a:spcPct val="0"/>
              </a:spcBef>
              <a:spcAft>
                <a:spcPct val="0"/>
              </a:spcAft>
            </a:pPr>
            <a:r>
              <a:rPr lang="he-IL" sz="3200" b="1" spc="20" dirty="0">
                <a:ln>
                  <a:solidFill>
                    <a:srgbClr val="F79646">
                      <a:lumMod val="50000"/>
                      <a:alpha val="76000"/>
                    </a:srgbClr>
                  </a:solidFill>
                </a:ln>
                <a:solidFill>
                  <a:srgbClr val="F8A83E"/>
                </a:solidFill>
                <a:latin typeface="David" pitchFamily="34" charset="-79"/>
                <a:ea typeface="+mj-ea"/>
                <a:cs typeface="David" pitchFamily="34" charset="-79"/>
              </a:rPr>
              <a:t>תשובה נכונה! יישר כוחך!</a:t>
            </a:r>
          </a:p>
        </p:txBody>
      </p:sp>
      <p:grpSp>
        <p:nvGrpSpPr>
          <p:cNvPr id="16" name="קבוצה 15"/>
          <p:cNvGrpSpPr/>
          <p:nvPr/>
        </p:nvGrpSpPr>
        <p:grpSpPr>
          <a:xfrm>
            <a:off x="3577243" y="5515818"/>
            <a:ext cx="2481263" cy="1225550"/>
            <a:chOff x="3330575" y="2816225"/>
            <a:chExt cx="2481263" cy="1225550"/>
          </a:xfrm>
        </p:grpSpPr>
        <p:pic>
          <p:nvPicPr>
            <p:cNvPr id="17" name="Picture 2">
              <a:hlinkClick r:id="" action="ppaction://hlinkshowjump?jump=nextslid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30575" y="2816225"/>
              <a:ext cx="2481263"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a:hlinkClick r:id="" action="ppaction://hlinkshowjump?jump=nextslide"/>
            </p:cNvPr>
            <p:cNvSpPr txBox="1"/>
            <p:nvPr/>
          </p:nvSpPr>
          <p:spPr>
            <a:xfrm>
              <a:off x="3737755" y="3132257"/>
              <a:ext cx="1656184" cy="584775"/>
            </a:xfrm>
            <a:prstGeom prst="rect">
              <a:avLst/>
            </a:prstGeom>
            <a:noFill/>
          </p:spPr>
          <p:txBody>
            <a:bodyPr wrap="square" rtlCol="1">
              <a:spAutoFit/>
            </a:bodyPr>
            <a:lstStyle/>
            <a:p>
              <a:pPr algn="ctr" fontAlgn="base">
                <a:spcBef>
                  <a:spcPct val="0"/>
                </a:spcBef>
                <a:spcAft>
                  <a:spcPct val="0"/>
                </a:spcAft>
              </a:pPr>
              <a:r>
                <a:rPr lang="he-IL" sz="3200" b="1" spc="20" dirty="0">
                  <a:ln w="3175">
                    <a:solidFill>
                      <a:srgbClr val="7030A0">
                        <a:lumMod val="75000"/>
                      </a:srgbClr>
                    </a:solidFill>
                  </a:ln>
                  <a:solidFill>
                    <a:srgbClr val="000000"/>
                  </a:solidFill>
                  <a:latin typeface="David" pitchFamily="34" charset="-79"/>
                  <a:cs typeface="David" pitchFamily="34" charset="-79"/>
                </a:rPr>
                <a:t>המשך</a:t>
              </a:r>
              <a:endParaRPr lang="he-IL" sz="3200" dirty="0">
                <a:ln w="3175">
                  <a:solidFill>
                    <a:srgbClr val="7030A0">
                      <a:lumMod val="75000"/>
                    </a:srgbClr>
                  </a:solidFill>
                </a:ln>
                <a:solidFill>
                  <a:srgbClr val="000000"/>
                </a:solidFill>
                <a:latin typeface="Arial" charset="0"/>
              </a:endParaRPr>
            </a:p>
          </p:txBody>
        </p:sp>
      </p:grpSp>
      <p:pic>
        <p:nvPicPr>
          <p:cNvPr id="18" name="Picture 2" descr="C:\Documents and Settings\משפחת פרנקל\שולחן העבודה\סורק אברהם\89.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5536" y="2332458"/>
            <a:ext cx="6364204" cy="4192886"/>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C:\Documents and Settings\משפחת פרנקל\שולחן העבודה\סורק אברהם\89.jp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95536" y="4577811"/>
            <a:ext cx="2956077" cy="1947533"/>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p:cNvSpPr txBox="1"/>
          <p:nvPr/>
        </p:nvSpPr>
        <p:spPr>
          <a:xfrm>
            <a:off x="1676099" y="3398214"/>
            <a:ext cx="4392488" cy="830997"/>
          </a:xfrm>
          <a:prstGeom prst="rect">
            <a:avLst/>
          </a:prstGeom>
          <a:noFill/>
        </p:spPr>
        <p:txBody>
          <a:bodyPr wrap="square" rtlCol="1">
            <a:spAutoFit/>
          </a:bodyPr>
          <a:lstStyle/>
          <a:p>
            <a:r>
              <a:rPr lang="he-IL" sz="2400" b="1" dirty="0">
                <a:solidFill>
                  <a:schemeClr val="bg2"/>
                </a:solidFill>
                <a:effectLst>
                  <a:glow rad="114300">
                    <a:schemeClr val="tx1">
                      <a:alpha val="22000"/>
                    </a:schemeClr>
                  </a:glow>
                </a:effectLst>
                <a:latin typeface=".David" panose="05000000000000000000" pitchFamily="2" charset="0"/>
                <a:cs typeface="David" panose="020E0502060401010101" pitchFamily="2" charset="-79"/>
              </a:rPr>
              <a:t>המשלשל דפנות מלמעלה למטה - אם גבוה מן הארץ שלושה טפחים פסולה.</a:t>
            </a:r>
            <a:endParaRPr lang="en-US" sz="2400" b="1" dirty="0">
              <a:solidFill>
                <a:schemeClr val="bg2"/>
              </a:solidFill>
              <a:effectLst>
                <a:glow rad="114300">
                  <a:schemeClr val="tx1">
                    <a:alpha val="22000"/>
                  </a:schemeClr>
                </a:glow>
              </a:effectLst>
              <a:latin typeface=".David" panose="05000000000000000000" pitchFamily="2" charset="0"/>
              <a:cs typeface="David" panose="020E0502060401010101" pitchFamily="2" charset="-79"/>
            </a:endParaRPr>
          </a:p>
        </p:txBody>
      </p:sp>
      <p:sp>
        <p:nvSpPr>
          <p:cNvPr id="22" name="TextBox 21"/>
          <p:cNvSpPr txBox="1"/>
          <p:nvPr/>
        </p:nvSpPr>
        <p:spPr>
          <a:xfrm>
            <a:off x="107504" y="6268842"/>
            <a:ext cx="1440160" cy="215444"/>
          </a:xfrm>
          <a:prstGeom prst="rect">
            <a:avLst/>
          </a:prstGeom>
          <a:noFill/>
        </p:spPr>
        <p:txBody>
          <a:bodyPr wrap="square" rtlCol="1">
            <a:spAutoFit/>
          </a:bodyPr>
          <a:lstStyle/>
          <a:p>
            <a:r>
              <a:rPr lang="he-IL" sz="800" b="1" dirty="0">
                <a:effectLst>
                  <a:glow rad="139700">
                    <a:schemeClr val="bg2">
                      <a:alpha val="40000"/>
                    </a:schemeClr>
                  </a:glow>
                </a:effectLst>
              </a:rPr>
              <a:t>להגדלה / הקטנה - לחץ</a:t>
            </a:r>
          </a:p>
        </p:txBody>
      </p:sp>
      <p:sp>
        <p:nvSpPr>
          <p:cNvPr id="23" name="TextBox 22"/>
          <p:cNvSpPr txBox="1"/>
          <p:nvPr/>
        </p:nvSpPr>
        <p:spPr>
          <a:xfrm>
            <a:off x="-98099" y="4549676"/>
            <a:ext cx="3449712" cy="2308324"/>
          </a:xfrm>
          <a:prstGeom prst="rect">
            <a:avLst/>
          </a:prstGeom>
          <a:noFill/>
        </p:spPr>
        <p:txBody>
          <a:bodyPr wrap="square" rtlCol="1">
            <a:spAutoFit/>
          </a:bodyPr>
          <a:lstStyle/>
          <a:p>
            <a:r>
              <a:rPr lang="he-IL" dirty="0">
                <a:solidFill>
                  <a:schemeClr val="tx1">
                    <a:alpha val="0"/>
                  </a:schemeClr>
                </a:solidFill>
              </a:rPr>
              <a:t>שקוף קטן</a:t>
            </a:r>
          </a:p>
          <a:p>
            <a:endParaRPr lang="he-IL" dirty="0"/>
          </a:p>
          <a:p>
            <a:endParaRPr lang="he-IL" dirty="0"/>
          </a:p>
          <a:p>
            <a:endParaRPr lang="he-IL" dirty="0"/>
          </a:p>
          <a:p>
            <a:endParaRPr lang="he-IL" dirty="0"/>
          </a:p>
          <a:p>
            <a:endParaRPr lang="he-IL" dirty="0"/>
          </a:p>
          <a:p>
            <a:endParaRPr lang="he-IL" dirty="0"/>
          </a:p>
          <a:p>
            <a:endParaRPr lang="he-IL" dirty="0"/>
          </a:p>
        </p:txBody>
      </p:sp>
      <p:sp>
        <p:nvSpPr>
          <p:cNvPr id="24" name="TextBox 23"/>
          <p:cNvSpPr txBox="1"/>
          <p:nvPr/>
        </p:nvSpPr>
        <p:spPr>
          <a:xfrm>
            <a:off x="0" y="-110439"/>
            <a:ext cx="9152353" cy="7017306"/>
          </a:xfrm>
          <a:prstGeom prst="rect">
            <a:avLst/>
          </a:prstGeom>
          <a:noFill/>
        </p:spPr>
        <p:txBody>
          <a:bodyPr wrap="square" rtlCol="1">
            <a:spAutoFit/>
          </a:bodyPr>
          <a:lstStyle/>
          <a:p>
            <a:r>
              <a:rPr lang="he-IL" dirty="0">
                <a:solidFill>
                  <a:schemeClr val="tx1">
                    <a:alpha val="0"/>
                  </a:schemeClr>
                </a:solidFill>
              </a:rPr>
              <a:t>שקוף גדול</a:t>
            </a:r>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p:txBody>
      </p:sp>
    </p:spTree>
    <p:extLst>
      <p:ext uri="{BB962C8B-B14F-4D97-AF65-F5344CB8AC3E}">
        <p14:creationId xmlns:p14="http://schemas.microsoft.com/office/powerpoint/2010/main" val="1443157765"/>
      </p:ext>
    </p:extLst>
  </p:cSld>
  <p:clrMapOvr>
    <a:masterClrMapping/>
  </p:clrMapOvr>
  <p:transition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80" fill="hold">
                                          <p:stCondLst>
                                            <p:cond delay="0"/>
                                          </p:stCondLst>
                                        </p:cTn>
                                        <p:tgtEl>
                                          <p:spTgt spid="15"/>
                                        </p:tgtEl>
                                        <p:attrNameLst>
                                          <p:attrName>r</p:attrName>
                                        </p:attrNameLst>
                                      </p:cBhvr>
                                    </p:animRot>
                                    <p:animRot by="-240000">
                                      <p:cBhvr>
                                        <p:cTn id="7" dur="160" fill="hold">
                                          <p:stCondLst>
                                            <p:cond delay="160"/>
                                          </p:stCondLst>
                                        </p:cTn>
                                        <p:tgtEl>
                                          <p:spTgt spid="15"/>
                                        </p:tgtEl>
                                        <p:attrNameLst>
                                          <p:attrName>r</p:attrName>
                                        </p:attrNameLst>
                                      </p:cBhvr>
                                    </p:animRot>
                                    <p:animRot by="240000">
                                      <p:cBhvr>
                                        <p:cTn id="8" dur="160" fill="hold">
                                          <p:stCondLst>
                                            <p:cond delay="320"/>
                                          </p:stCondLst>
                                        </p:cTn>
                                        <p:tgtEl>
                                          <p:spTgt spid="15"/>
                                        </p:tgtEl>
                                        <p:attrNameLst>
                                          <p:attrName>r</p:attrName>
                                        </p:attrNameLst>
                                      </p:cBhvr>
                                    </p:animRot>
                                    <p:animRot by="-240000">
                                      <p:cBhvr>
                                        <p:cTn id="9" dur="160" fill="hold">
                                          <p:stCondLst>
                                            <p:cond delay="480"/>
                                          </p:stCondLst>
                                        </p:cTn>
                                        <p:tgtEl>
                                          <p:spTgt spid="15"/>
                                        </p:tgtEl>
                                        <p:attrNameLst>
                                          <p:attrName>r</p:attrName>
                                        </p:attrNameLst>
                                      </p:cBhvr>
                                    </p:animRot>
                                    <p:animRot by="120000">
                                      <p:cBhvr>
                                        <p:cTn id="10" dur="160" fill="hold">
                                          <p:stCondLst>
                                            <p:cond delay="640"/>
                                          </p:stCondLst>
                                        </p:cTn>
                                        <p:tgtEl>
                                          <p:spTgt spid="15"/>
                                        </p:tgtEl>
                                        <p:attrNameLst>
                                          <p:attrName>r</p:attrName>
                                        </p:attrNameLst>
                                      </p:cBhvr>
                                    </p:animRot>
                                  </p:childTnLst>
                                </p:cTn>
                              </p:par>
                              <p:par>
                                <p:cTn id="11" presetID="47" presetClass="entr" presetSubtype="0" fill="hold" nodeType="withEffect">
                                  <p:stCondLst>
                                    <p:cond delay="30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800"/>
                                        <p:tgtEl>
                                          <p:spTgt spid="16"/>
                                        </p:tgtEl>
                                      </p:cBhvr>
                                    </p:animEffect>
                                    <p:anim calcmode="lin" valueType="num">
                                      <p:cBhvr>
                                        <p:cTn id="14" dur="800" fill="hold"/>
                                        <p:tgtEl>
                                          <p:spTgt spid="16"/>
                                        </p:tgtEl>
                                        <p:attrNameLst>
                                          <p:attrName>ppt_x</p:attrName>
                                        </p:attrNameLst>
                                      </p:cBhvr>
                                      <p:tavLst>
                                        <p:tav tm="0">
                                          <p:val>
                                            <p:strVal val="#ppt_x"/>
                                          </p:val>
                                        </p:tav>
                                        <p:tav tm="100000">
                                          <p:val>
                                            <p:strVal val="#ppt_x"/>
                                          </p:val>
                                        </p:tav>
                                      </p:tavLst>
                                    </p:anim>
                                    <p:anim calcmode="lin" valueType="num">
                                      <p:cBhvr>
                                        <p:cTn id="15" dur="8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23"/>
                    </p:tgtEl>
                  </p:cond>
                </p:stCondLst>
                <p:endSync evt="end" delay="0">
                  <p:rtn val="all"/>
                </p:endSync>
                <p:childTnLst>
                  <p:par>
                    <p:cTn id="17" fill="hold">
                      <p:stCondLst>
                        <p:cond delay="0"/>
                      </p:stCondLst>
                      <p:childTnLst>
                        <p:par>
                          <p:cTn id="18" fill="hold">
                            <p:stCondLst>
                              <p:cond delay="0"/>
                            </p:stCondLst>
                            <p:childTnLst>
                              <p:par>
                                <p:cTn id="19" presetID="1" presetClass="entr" presetSubtype="0" fill="hold" grpId="0" nodeType="withEffect">
                                  <p:stCondLst>
                                    <p:cond delay="0"/>
                                  </p:stCondLst>
                                  <p:childTnLst>
                                    <p:set>
                                      <p:cBhvr>
                                        <p:cTn id="20" dur="1" fill="hold">
                                          <p:stCondLst>
                                            <p:cond delay="0"/>
                                          </p:stCondLst>
                                        </p:cTn>
                                        <p:tgtEl>
                                          <p:spTgt spid="24"/>
                                        </p:tgtEl>
                                        <p:attrNameLst>
                                          <p:attrName>style.visibility</p:attrName>
                                        </p:attrNameLst>
                                      </p:cBhvr>
                                      <p:to>
                                        <p:strVal val="visible"/>
                                      </p:to>
                                    </p:set>
                                  </p:childTnLst>
                                </p:cTn>
                              </p:par>
                              <p:par>
                                <p:cTn id="21" presetID="1" presetClass="exit" presetSubtype="0" fill="hold" grpId="1" nodeType="withEffect">
                                  <p:stCondLst>
                                    <p:cond delay="0"/>
                                  </p:stCondLst>
                                  <p:childTnLst>
                                    <p:set>
                                      <p:cBhvr>
                                        <p:cTn id="22" dur="1" fill="hold">
                                          <p:stCondLst>
                                            <p:cond delay="0"/>
                                          </p:stCondLst>
                                        </p:cTn>
                                        <p:tgtEl>
                                          <p:spTgt spid="23"/>
                                        </p:tgtEl>
                                        <p:attrNameLst>
                                          <p:attrName>style.visibility</p:attrName>
                                        </p:attrNameLst>
                                      </p:cBhvr>
                                      <p:to>
                                        <p:strVal val="hidden"/>
                                      </p:to>
                                    </p:set>
                                  </p:childTnLst>
                                </p:cTn>
                              </p:par>
                              <p:par>
                                <p:cTn id="23" presetID="2" presetClass="entr" presetSubtype="12"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500" fill="hold"/>
                                        <p:tgtEl>
                                          <p:spTgt spid="18"/>
                                        </p:tgtEl>
                                        <p:attrNameLst>
                                          <p:attrName>ppt_x</p:attrName>
                                        </p:attrNameLst>
                                      </p:cBhvr>
                                      <p:tavLst>
                                        <p:tav tm="0">
                                          <p:val>
                                            <p:strVal val="0-#ppt_w/2"/>
                                          </p:val>
                                        </p:tav>
                                        <p:tav tm="100000">
                                          <p:val>
                                            <p:strVal val="#ppt_x"/>
                                          </p:val>
                                        </p:tav>
                                      </p:tavLst>
                                    </p:anim>
                                    <p:anim calcmode="lin" valueType="num">
                                      <p:cBhvr additive="base">
                                        <p:cTn id="26" dur="500" fill="hold"/>
                                        <p:tgtEl>
                                          <p:spTgt spid="18"/>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500" fill="hold"/>
                                        <p:tgtEl>
                                          <p:spTgt spid="21"/>
                                        </p:tgtEl>
                                        <p:attrNameLst>
                                          <p:attrName>ppt_x</p:attrName>
                                        </p:attrNameLst>
                                      </p:cBhvr>
                                      <p:tavLst>
                                        <p:tav tm="0">
                                          <p:val>
                                            <p:strVal val="0-#ppt_w/2"/>
                                          </p:val>
                                        </p:tav>
                                        <p:tav tm="100000">
                                          <p:val>
                                            <p:strVal val="#ppt_x"/>
                                          </p:val>
                                        </p:tav>
                                      </p:tavLst>
                                    </p:anim>
                                    <p:anim calcmode="lin" valueType="num">
                                      <p:cBhvr additive="base">
                                        <p:cTn id="30" dur="500" fill="hold"/>
                                        <p:tgtEl>
                                          <p:spTgt spid="21"/>
                                        </p:tgtEl>
                                        <p:attrNameLst>
                                          <p:attrName>ppt_y</p:attrName>
                                        </p:attrNameLst>
                                      </p:cBhvr>
                                      <p:tavLst>
                                        <p:tav tm="0">
                                          <p:val>
                                            <p:strVal val="1+#ppt_h/2"/>
                                          </p:val>
                                        </p:tav>
                                        <p:tav tm="100000">
                                          <p:val>
                                            <p:strVal val="#ppt_y"/>
                                          </p:val>
                                        </p:tav>
                                      </p:tavLst>
                                    </p:anim>
                                  </p:childTnLst>
                                </p:cTn>
                              </p:par>
                              <p:par>
                                <p:cTn id="31" presetID="2" presetClass="exit" presetSubtype="12" fill="hold" nodeType="withEffect">
                                  <p:stCondLst>
                                    <p:cond delay="0"/>
                                  </p:stCondLst>
                                  <p:childTnLst>
                                    <p:anim calcmode="lin" valueType="num">
                                      <p:cBhvr additive="base">
                                        <p:cTn id="32" dur="500"/>
                                        <p:tgtEl>
                                          <p:spTgt spid="20"/>
                                        </p:tgtEl>
                                        <p:attrNameLst>
                                          <p:attrName>ppt_x</p:attrName>
                                        </p:attrNameLst>
                                      </p:cBhvr>
                                      <p:tavLst>
                                        <p:tav tm="0">
                                          <p:val>
                                            <p:strVal val="ppt_x"/>
                                          </p:val>
                                        </p:tav>
                                        <p:tav tm="100000">
                                          <p:val>
                                            <p:strVal val="0-ppt_w/2"/>
                                          </p:val>
                                        </p:tav>
                                      </p:tavLst>
                                    </p:anim>
                                    <p:anim calcmode="lin" valueType="num">
                                      <p:cBhvr additive="base">
                                        <p:cTn id="33" dur="500"/>
                                        <p:tgtEl>
                                          <p:spTgt spid="20"/>
                                        </p:tgtEl>
                                        <p:attrNameLst>
                                          <p:attrName>ppt_y</p:attrName>
                                        </p:attrNameLst>
                                      </p:cBhvr>
                                      <p:tavLst>
                                        <p:tav tm="0">
                                          <p:val>
                                            <p:strVal val="ppt_y"/>
                                          </p:val>
                                        </p:tav>
                                        <p:tav tm="100000">
                                          <p:val>
                                            <p:strVal val="1+ppt_h/2"/>
                                          </p:val>
                                        </p:tav>
                                      </p:tavLst>
                                    </p:anim>
                                    <p:set>
                                      <p:cBhvr>
                                        <p:cTn id="34" dur="1" fill="hold">
                                          <p:stCondLst>
                                            <p:cond delay="4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35" restart="whenNotActive" fill="hold" evtFilter="cancelBubble" nodeType="interactiveSeq">
                <p:stCondLst>
                  <p:cond evt="onClick" delay="0">
                    <p:tgtEl>
                      <p:spTgt spid="24"/>
                    </p:tgtEl>
                  </p:cond>
                </p:stCondLst>
                <p:endSync evt="end" delay="0">
                  <p:rtn val="all"/>
                </p:endSync>
                <p:childTnLst>
                  <p:par>
                    <p:cTn id="36" fill="hold">
                      <p:stCondLst>
                        <p:cond delay="0"/>
                      </p:stCondLst>
                      <p:childTnLst>
                        <p:par>
                          <p:cTn id="37" fill="hold">
                            <p:stCondLst>
                              <p:cond delay="0"/>
                            </p:stCondLst>
                            <p:childTnLst>
                              <p:par>
                                <p:cTn id="38" presetID="1" presetClass="exit" presetSubtype="0" fill="hold" grpId="1" nodeType="withEffect">
                                  <p:stCondLst>
                                    <p:cond delay="0"/>
                                  </p:stCondLst>
                                  <p:childTnLst>
                                    <p:set>
                                      <p:cBhvr>
                                        <p:cTn id="39" dur="1" fill="hold">
                                          <p:stCondLst>
                                            <p:cond delay="0"/>
                                          </p:stCondLst>
                                        </p:cTn>
                                        <p:tgtEl>
                                          <p:spTgt spid="24"/>
                                        </p:tgtEl>
                                        <p:attrNameLst>
                                          <p:attrName>style.visibility</p:attrName>
                                        </p:attrNameLst>
                                      </p:cBhvr>
                                      <p:to>
                                        <p:strVal val="hidden"/>
                                      </p:to>
                                    </p:set>
                                  </p:childTnLst>
                                </p:cTn>
                              </p:par>
                              <p:par>
                                <p:cTn id="40" presetID="1" presetClass="entr" presetSubtype="0" fill="hold" grpId="0" nodeType="withEffect">
                                  <p:stCondLst>
                                    <p:cond delay="0"/>
                                  </p:stCondLst>
                                  <p:childTnLst>
                                    <p:set>
                                      <p:cBhvr>
                                        <p:cTn id="41" dur="1" fill="hold">
                                          <p:stCondLst>
                                            <p:cond delay="0"/>
                                          </p:stCondLst>
                                        </p:cTn>
                                        <p:tgtEl>
                                          <p:spTgt spid="23"/>
                                        </p:tgtEl>
                                        <p:attrNameLst>
                                          <p:attrName>style.visibility</p:attrName>
                                        </p:attrNameLst>
                                      </p:cBhvr>
                                      <p:to>
                                        <p:strVal val="visible"/>
                                      </p:to>
                                    </p:set>
                                  </p:childTnLst>
                                </p:cTn>
                              </p:par>
                              <p:par>
                                <p:cTn id="42" presetID="2" presetClass="entr" presetSubtype="12" fill="hold" nodeType="withEffect">
                                  <p:stCondLst>
                                    <p:cond delay="0"/>
                                  </p:stCondLst>
                                  <p:childTnLst>
                                    <p:set>
                                      <p:cBhvr>
                                        <p:cTn id="43" dur="1" fill="hold">
                                          <p:stCondLst>
                                            <p:cond delay="0"/>
                                          </p:stCondLst>
                                        </p:cTn>
                                        <p:tgtEl>
                                          <p:spTgt spid="20"/>
                                        </p:tgtEl>
                                        <p:attrNameLst>
                                          <p:attrName>style.visibility</p:attrName>
                                        </p:attrNameLst>
                                      </p:cBhvr>
                                      <p:to>
                                        <p:strVal val="visible"/>
                                      </p:to>
                                    </p:set>
                                    <p:anim calcmode="lin" valueType="num">
                                      <p:cBhvr additive="base">
                                        <p:cTn id="44" dur="500" fill="hold"/>
                                        <p:tgtEl>
                                          <p:spTgt spid="20"/>
                                        </p:tgtEl>
                                        <p:attrNameLst>
                                          <p:attrName>ppt_x</p:attrName>
                                        </p:attrNameLst>
                                      </p:cBhvr>
                                      <p:tavLst>
                                        <p:tav tm="0">
                                          <p:val>
                                            <p:strVal val="0-#ppt_w/2"/>
                                          </p:val>
                                        </p:tav>
                                        <p:tav tm="100000">
                                          <p:val>
                                            <p:strVal val="#ppt_x"/>
                                          </p:val>
                                        </p:tav>
                                      </p:tavLst>
                                    </p:anim>
                                    <p:anim calcmode="lin" valueType="num">
                                      <p:cBhvr additive="base">
                                        <p:cTn id="45" dur="500" fill="hold"/>
                                        <p:tgtEl>
                                          <p:spTgt spid="20"/>
                                        </p:tgtEl>
                                        <p:attrNameLst>
                                          <p:attrName>ppt_y</p:attrName>
                                        </p:attrNameLst>
                                      </p:cBhvr>
                                      <p:tavLst>
                                        <p:tav tm="0">
                                          <p:val>
                                            <p:strVal val="1+#ppt_h/2"/>
                                          </p:val>
                                        </p:tav>
                                        <p:tav tm="100000">
                                          <p:val>
                                            <p:strVal val="#ppt_y"/>
                                          </p:val>
                                        </p:tav>
                                      </p:tavLst>
                                    </p:anim>
                                  </p:childTnLst>
                                </p:cTn>
                              </p:par>
                              <p:par>
                                <p:cTn id="46" presetID="2" presetClass="exit" presetSubtype="12" fill="hold" nodeType="withEffect">
                                  <p:stCondLst>
                                    <p:cond delay="0"/>
                                  </p:stCondLst>
                                  <p:childTnLst>
                                    <p:anim calcmode="lin" valueType="num">
                                      <p:cBhvr additive="base">
                                        <p:cTn id="47" dur="500"/>
                                        <p:tgtEl>
                                          <p:spTgt spid="18"/>
                                        </p:tgtEl>
                                        <p:attrNameLst>
                                          <p:attrName>ppt_x</p:attrName>
                                        </p:attrNameLst>
                                      </p:cBhvr>
                                      <p:tavLst>
                                        <p:tav tm="0">
                                          <p:val>
                                            <p:strVal val="ppt_x"/>
                                          </p:val>
                                        </p:tav>
                                        <p:tav tm="100000">
                                          <p:val>
                                            <p:strVal val="0-ppt_w/2"/>
                                          </p:val>
                                        </p:tav>
                                      </p:tavLst>
                                    </p:anim>
                                    <p:anim calcmode="lin" valueType="num">
                                      <p:cBhvr additive="base">
                                        <p:cTn id="48" dur="500"/>
                                        <p:tgtEl>
                                          <p:spTgt spid="18"/>
                                        </p:tgtEl>
                                        <p:attrNameLst>
                                          <p:attrName>ppt_y</p:attrName>
                                        </p:attrNameLst>
                                      </p:cBhvr>
                                      <p:tavLst>
                                        <p:tav tm="0">
                                          <p:val>
                                            <p:strVal val="ppt_y"/>
                                          </p:val>
                                        </p:tav>
                                        <p:tav tm="100000">
                                          <p:val>
                                            <p:strVal val="1+ppt_h/2"/>
                                          </p:val>
                                        </p:tav>
                                      </p:tavLst>
                                    </p:anim>
                                    <p:set>
                                      <p:cBhvr>
                                        <p:cTn id="49" dur="1" fill="hold">
                                          <p:stCondLst>
                                            <p:cond delay="499"/>
                                          </p:stCondLst>
                                        </p:cTn>
                                        <p:tgtEl>
                                          <p:spTgt spid="18"/>
                                        </p:tgtEl>
                                        <p:attrNameLst>
                                          <p:attrName>style.visibility</p:attrName>
                                        </p:attrNameLst>
                                      </p:cBhvr>
                                      <p:to>
                                        <p:strVal val="hidden"/>
                                      </p:to>
                                    </p:set>
                                  </p:childTnLst>
                                </p:cTn>
                              </p:par>
                              <p:par>
                                <p:cTn id="50" presetID="2" presetClass="exit" presetSubtype="12" fill="hold" grpId="1" nodeType="withEffect">
                                  <p:stCondLst>
                                    <p:cond delay="0"/>
                                  </p:stCondLst>
                                  <p:childTnLst>
                                    <p:anim calcmode="lin" valueType="num">
                                      <p:cBhvr additive="base">
                                        <p:cTn id="51" dur="500"/>
                                        <p:tgtEl>
                                          <p:spTgt spid="21"/>
                                        </p:tgtEl>
                                        <p:attrNameLst>
                                          <p:attrName>ppt_x</p:attrName>
                                        </p:attrNameLst>
                                      </p:cBhvr>
                                      <p:tavLst>
                                        <p:tav tm="0">
                                          <p:val>
                                            <p:strVal val="ppt_x"/>
                                          </p:val>
                                        </p:tav>
                                        <p:tav tm="100000">
                                          <p:val>
                                            <p:strVal val="0-ppt_w/2"/>
                                          </p:val>
                                        </p:tav>
                                      </p:tavLst>
                                    </p:anim>
                                    <p:anim calcmode="lin" valueType="num">
                                      <p:cBhvr additive="base">
                                        <p:cTn id="52" dur="500"/>
                                        <p:tgtEl>
                                          <p:spTgt spid="21"/>
                                        </p:tgtEl>
                                        <p:attrNameLst>
                                          <p:attrName>ppt_y</p:attrName>
                                        </p:attrNameLst>
                                      </p:cBhvr>
                                      <p:tavLst>
                                        <p:tav tm="0">
                                          <p:val>
                                            <p:strVal val="ppt_y"/>
                                          </p:val>
                                        </p:tav>
                                        <p:tav tm="100000">
                                          <p:val>
                                            <p:strVal val="1+ppt_h/2"/>
                                          </p:val>
                                        </p:tav>
                                      </p:tavLst>
                                    </p:anim>
                                    <p:set>
                                      <p:cBhvr>
                                        <p:cTn id="53" dur="1" fill="hold">
                                          <p:stCondLst>
                                            <p:cond delay="499"/>
                                          </p:stCondLst>
                                        </p:cTn>
                                        <p:tgtEl>
                                          <p:spTgt spid="21"/>
                                        </p:tgtEl>
                                        <p:attrNameLst>
                                          <p:attrName>style.visibility</p:attrName>
                                        </p:attrNameLst>
                                      </p:cBhvr>
                                      <p:to>
                                        <p:strVal val="hidden"/>
                                      </p:to>
                                    </p:set>
                                  </p:childTnLst>
                                </p:cTn>
                              </p:par>
                            </p:childTnLst>
                          </p:cTn>
                        </p:par>
                      </p:childTnLst>
                    </p:cTn>
                  </p:par>
                </p:childTnLst>
              </p:cTn>
              <p:nextCondLst>
                <p:cond evt="onClick" delay="0">
                  <p:tgtEl>
                    <p:spTgt spid="24"/>
                  </p:tgtEl>
                </p:cond>
              </p:nextCondLst>
            </p:seq>
          </p:childTnLst>
        </p:cTn>
      </p:par>
    </p:tnLst>
    <p:bldLst>
      <p:bldP spid="15" grpId="0"/>
      <p:bldP spid="21" grpId="0"/>
      <p:bldP spid="21" grpId="1"/>
      <p:bldP spid="23" grpId="0"/>
      <p:bldP spid="23" grpId="1"/>
      <p:bldP spid="24" grpId="0"/>
      <p:bldP spid="24" grpId="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250825" y="188913"/>
            <a:ext cx="8642350"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36512" y="1340769"/>
            <a:ext cx="8464386" cy="792087"/>
          </a:xfrm>
        </p:spPr>
        <p:txBody>
          <a:bodyPr rtlCol="1">
            <a:noAutofit/>
          </a:bodyPr>
          <a:lstStyle/>
          <a:p>
            <a:pPr algn="r" fontAlgn="auto">
              <a:lnSpc>
                <a:spcPts val="3440"/>
              </a:lnSpc>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האם מותר להשאיר רווח בין דפנות הסוכה לבין </a:t>
            </a:r>
            <a:br>
              <a:rPr lang="he-IL" sz="3200" b="1" spc="30" dirty="0">
                <a:ln w="12700">
                  <a:solidFill>
                    <a:srgbClr val="627A32"/>
                  </a:solidFill>
                </a:ln>
                <a:solidFill>
                  <a:srgbClr val="0070C0"/>
                </a:solidFill>
                <a:latin typeface="David" pitchFamily="34" charset="-79"/>
                <a:ea typeface="+mn-ea"/>
                <a:cs typeface="David" pitchFamily="34" charset="-79"/>
              </a:rPr>
            </a:br>
            <a:r>
              <a:rPr lang="he-IL" sz="3200" b="1" spc="30" dirty="0">
                <a:ln w="12700">
                  <a:solidFill>
                    <a:srgbClr val="627A32"/>
                  </a:solidFill>
                </a:ln>
                <a:solidFill>
                  <a:srgbClr val="0070C0"/>
                </a:solidFill>
                <a:latin typeface="David" pitchFamily="34" charset="-79"/>
                <a:ea typeface="+mn-ea"/>
                <a:cs typeface="David" pitchFamily="34" charset="-79"/>
              </a:rPr>
              <a:t>הסכך? </a:t>
            </a:r>
          </a:p>
        </p:txBody>
      </p:sp>
      <p:sp>
        <p:nvSpPr>
          <p:cNvPr id="11" name="Text Box 4">
            <a:hlinkClick r:id="" action="ppaction://hlinkshowjump?jump=nextslide"/>
          </p:cNvPr>
          <p:cNvSpPr txBox="1">
            <a:spLocks noChangeArrowheads="1"/>
          </p:cNvSpPr>
          <p:nvPr/>
        </p:nvSpPr>
        <p:spPr bwMode="auto">
          <a:xfrm>
            <a:off x="4067944" y="3984666"/>
            <a:ext cx="4379144"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מותר ללא שום הגבלה.</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18. רווח בין הדפנות לסכך</a:t>
            </a:r>
          </a:p>
        </p:txBody>
      </p:sp>
      <p:sp>
        <p:nvSpPr>
          <p:cNvPr id="13" name="Text Box 4"/>
          <p:cNvSpPr txBox="1">
            <a:spLocks noChangeArrowheads="1"/>
          </p:cNvSpPr>
          <p:nvPr/>
        </p:nvSpPr>
        <p:spPr bwMode="auto">
          <a:xfrm>
            <a:off x="2627784" y="3285056"/>
            <a:ext cx="5819304"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אסור שיהיה רווח של טפח אחד.</a:t>
            </a:r>
          </a:p>
        </p:txBody>
      </p:sp>
      <p:sp>
        <p:nvSpPr>
          <p:cNvPr id="14" name="Text Box 4"/>
          <p:cNvSpPr txBox="1">
            <a:spLocks noChangeArrowheads="1"/>
          </p:cNvSpPr>
          <p:nvPr/>
        </p:nvSpPr>
        <p:spPr bwMode="auto">
          <a:xfrm>
            <a:off x="1331640" y="2564904"/>
            <a:ext cx="7115448"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אסור שיהיה רווח של שלושה טפחים.</a:t>
            </a:r>
          </a:p>
        </p:txBody>
      </p:sp>
      <p:sp>
        <p:nvSpPr>
          <p:cNvPr id="18" name="TextBox 17"/>
          <p:cNvSpPr txBox="1"/>
          <p:nvPr/>
        </p:nvSpPr>
        <p:spPr>
          <a:xfrm>
            <a:off x="3131840" y="5013176"/>
            <a:ext cx="3024336" cy="584775"/>
          </a:xfrm>
          <a:prstGeom prst="rect">
            <a:avLst/>
          </a:prstGeom>
          <a:noFill/>
        </p:spPr>
        <p:txBody>
          <a:bodyPr rtlCol="1">
            <a:spAutoFit/>
          </a:bodyPr>
          <a:lstStyle/>
          <a:p>
            <a:pPr algn="ctr">
              <a:defRPr/>
            </a:pPr>
            <a:r>
              <a:rPr lang="he-IL" sz="3200" b="1" spc="30" dirty="0">
                <a:ln>
                  <a:solidFill>
                    <a:srgbClr val="7C3838"/>
                  </a:solidFill>
                </a:ln>
                <a:solidFill>
                  <a:srgbClr val="9D1E05"/>
                </a:solidFill>
                <a:effectLst>
                  <a:glow rad="38100">
                    <a:srgbClr val="FEE6F7">
                      <a:alpha val="18000"/>
                    </a:srgbClr>
                  </a:glow>
                </a:effectLst>
                <a:latin typeface="David" pitchFamily="34" charset="-79"/>
                <a:cs typeface="David" pitchFamily="34" charset="-79"/>
              </a:rPr>
              <a:t>טעות, נסה שנית.</a:t>
            </a:r>
          </a:p>
        </p:txBody>
      </p:sp>
      <p:pic>
        <p:nvPicPr>
          <p:cNvPr id="15" name="Picture 2" descr="C:\Documents and Settings\משפחת פרנקל\שולחן העבודה\סורק אברהם\90.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40321" y="4877279"/>
            <a:ext cx="2475495" cy="1648065"/>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descr="C:\Documents and Settings\משפחת פרנקל\שולחן העבודה\סורק אברהם\90.jpg"/>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440321" y="2235069"/>
            <a:ext cx="6444258" cy="4290275"/>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p:cNvSpPr txBox="1"/>
          <p:nvPr/>
        </p:nvSpPr>
        <p:spPr>
          <a:xfrm>
            <a:off x="107504" y="6268842"/>
            <a:ext cx="1440160" cy="215444"/>
          </a:xfrm>
          <a:prstGeom prst="rect">
            <a:avLst/>
          </a:prstGeom>
          <a:noFill/>
        </p:spPr>
        <p:txBody>
          <a:bodyPr wrap="square" rtlCol="1">
            <a:spAutoFit/>
          </a:bodyPr>
          <a:lstStyle/>
          <a:p>
            <a:r>
              <a:rPr lang="he-IL" sz="800" b="1" dirty="0">
                <a:effectLst>
                  <a:glow rad="139700">
                    <a:schemeClr val="bg2">
                      <a:alpha val="40000"/>
                    </a:schemeClr>
                  </a:glow>
                </a:effectLst>
              </a:rPr>
              <a:t>להגדלה / הקטנה - לחץ</a:t>
            </a:r>
          </a:p>
        </p:txBody>
      </p:sp>
      <p:sp>
        <p:nvSpPr>
          <p:cNvPr id="19" name="TextBox 18"/>
          <p:cNvSpPr txBox="1"/>
          <p:nvPr/>
        </p:nvSpPr>
        <p:spPr>
          <a:xfrm>
            <a:off x="-491855" y="4916105"/>
            <a:ext cx="3449712" cy="2308324"/>
          </a:xfrm>
          <a:prstGeom prst="rect">
            <a:avLst/>
          </a:prstGeom>
          <a:noFill/>
        </p:spPr>
        <p:txBody>
          <a:bodyPr wrap="square" rtlCol="1">
            <a:spAutoFit/>
          </a:bodyPr>
          <a:lstStyle/>
          <a:p>
            <a:r>
              <a:rPr lang="he-IL" dirty="0">
                <a:solidFill>
                  <a:schemeClr val="tx1">
                    <a:alpha val="0"/>
                  </a:schemeClr>
                </a:solidFill>
              </a:rPr>
              <a:t>שקוף קטן</a:t>
            </a:r>
          </a:p>
          <a:p>
            <a:endParaRPr lang="he-IL" dirty="0"/>
          </a:p>
          <a:p>
            <a:endParaRPr lang="he-IL" dirty="0"/>
          </a:p>
          <a:p>
            <a:endParaRPr lang="he-IL" dirty="0"/>
          </a:p>
          <a:p>
            <a:endParaRPr lang="he-IL" dirty="0"/>
          </a:p>
          <a:p>
            <a:endParaRPr lang="he-IL" dirty="0"/>
          </a:p>
          <a:p>
            <a:endParaRPr lang="he-IL" dirty="0"/>
          </a:p>
          <a:p>
            <a:endParaRPr lang="he-IL" dirty="0"/>
          </a:p>
        </p:txBody>
      </p:sp>
      <p:sp>
        <p:nvSpPr>
          <p:cNvPr id="20" name="TextBox 19"/>
          <p:cNvSpPr txBox="1"/>
          <p:nvPr/>
        </p:nvSpPr>
        <p:spPr>
          <a:xfrm>
            <a:off x="-26908" y="-159306"/>
            <a:ext cx="9152353" cy="7017306"/>
          </a:xfrm>
          <a:prstGeom prst="rect">
            <a:avLst/>
          </a:prstGeom>
          <a:noFill/>
        </p:spPr>
        <p:txBody>
          <a:bodyPr wrap="square" rtlCol="1">
            <a:spAutoFit/>
          </a:bodyPr>
          <a:lstStyle/>
          <a:p>
            <a:r>
              <a:rPr lang="he-IL" dirty="0">
                <a:solidFill>
                  <a:schemeClr val="tx1">
                    <a:alpha val="0"/>
                  </a:schemeClr>
                </a:solidFill>
              </a:rPr>
              <a:t>שקוף גדול</a:t>
            </a:r>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p:txBody>
      </p:sp>
    </p:spTree>
    <p:extLst>
      <p:ext uri="{BB962C8B-B14F-4D97-AF65-F5344CB8AC3E}">
        <p14:creationId xmlns:p14="http://schemas.microsoft.com/office/powerpoint/2010/main" val="20748289"/>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16" presetClass="emph" presetSubtype="0" fill="hold" grpId="0" nodeType="withEffect">
                                  <p:stCondLst>
                                    <p:cond delay="0"/>
                                  </p:stCondLst>
                                  <p:iterate type="lt">
                                    <p:tmPct val="4000"/>
                                  </p:iterate>
                                  <p:childTnLst>
                                    <p:set>
                                      <p:cBhvr override="childStyle">
                                        <p:cTn id="6" dur="500" fill="hold"/>
                                        <p:tgtEl>
                                          <p:spTgt spid="13"/>
                                        </p:tgtEl>
                                        <p:attrNameLst>
                                          <p:attrName>style.color</p:attrName>
                                        </p:attrNameLst>
                                      </p:cBhvr>
                                      <p:to>
                                        <p:clrVal>
                                          <a:srgbClr val="938953"/>
                                        </p:clrVal>
                                      </p:to>
                                    </p:set>
                                    <p:set>
                                      <p:cBhvr>
                                        <p:cTn id="7" dur="500" fill="hold"/>
                                        <p:tgtEl>
                                          <p:spTgt spid="13"/>
                                        </p:tgtEl>
                                        <p:attrNameLst>
                                          <p:attrName>fillcolor</p:attrName>
                                        </p:attrNameLst>
                                      </p:cBhvr>
                                      <p:to>
                                        <p:clrVal>
                                          <a:srgbClr val="938953"/>
                                        </p:clrVal>
                                      </p:to>
                                    </p:set>
                                    <p:set>
                                      <p:cBhvr>
                                        <p:cTn id="8" dur="500" fill="hold"/>
                                        <p:tgtEl>
                                          <p:spTgt spid="13"/>
                                        </p:tgtEl>
                                        <p:attrNameLst>
                                          <p:attrName>fill.type</p:attrName>
                                        </p:attrNameLst>
                                      </p:cBhvr>
                                      <p:to>
                                        <p:strVal val="solid"/>
                                      </p:to>
                                    </p:set>
                                  </p:childTnLst>
                                </p:cTn>
                              </p:par>
                              <p:par>
                                <p:cTn id="9" presetID="47"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anim calcmode="lin" valueType="num">
                                      <p:cBhvr>
                                        <p:cTn id="12" dur="500" fill="hold"/>
                                        <p:tgtEl>
                                          <p:spTgt spid="18"/>
                                        </p:tgtEl>
                                        <p:attrNameLst>
                                          <p:attrName>ppt_x</p:attrName>
                                        </p:attrNameLst>
                                      </p:cBhvr>
                                      <p:tavLst>
                                        <p:tav tm="0">
                                          <p:val>
                                            <p:strVal val="#ppt_x"/>
                                          </p:val>
                                        </p:tav>
                                        <p:tav tm="100000">
                                          <p:val>
                                            <p:strVal val="#ppt_x"/>
                                          </p:val>
                                        </p:tav>
                                      </p:tavLst>
                                    </p:anim>
                                    <p:anim calcmode="lin" valueType="num">
                                      <p:cBhvr>
                                        <p:cTn id="13"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3"/>
                  </p:tgtEl>
                </p:cond>
              </p:nextCondLst>
            </p:seq>
            <p:seq concurrent="1" nextAc="seek">
              <p:cTn id="14" restart="whenNotActive" fill="hold" evtFilter="cancelBubble" nodeType="interactiveSeq">
                <p:stCondLst>
                  <p:cond evt="onClick" delay="0">
                    <p:tgtEl>
                      <p:spTgt spid="14"/>
                    </p:tgtEl>
                  </p:cond>
                </p:stCondLst>
                <p:endSync evt="end" delay="0">
                  <p:rtn val="all"/>
                </p:endSync>
                <p:childTnLst>
                  <p:par>
                    <p:cTn id="15" fill="hold">
                      <p:stCondLst>
                        <p:cond delay="0"/>
                      </p:stCondLst>
                      <p:childTnLst>
                        <p:par>
                          <p:cTn id="16" fill="hold">
                            <p:stCondLst>
                              <p:cond delay="0"/>
                            </p:stCondLst>
                            <p:childTnLst>
                              <p:par>
                                <p:cTn id="17" presetID="16" presetClass="emph" presetSubtype="0" fill="hold" grpId="0" nodeType="withEffect">
                                  <p:stCondLst>
                                    <p:cond delay="0"/>
                                  </p:stCondLst>
                                  <p:iterate type="lt">
                                    <p:tmPct val="4000"/>
                                  </p:iterate>
                                  <p:childTnLst>
                                    <p:set>
                                      <p:cBhvr override="childStyle">
                                        <p:cTn id="18" dur="500" fill="hold"/>
                                        <p:tgtEl>
                                          <p:spTgt spid="14"/>
                                        </p:tgtEl>
                                        <p:attrNameLst>
                                          <p:attrName>style.color</p:attrName>
                                        </p:attrNameLst>
                                      </p:cBhvr>
                                      <p:to>
                                        <p:clrVal>
                                          <a:srgbClr val="938953"/>
                                        </p:clrVal>
                                      </p:to>
                                    </p:set>
                                    <p:set>
                                      <p:cBhvr>
                                        <p:cTn id="19" dur="500" fill="hold"/>
                                        <p:tgtEl>
                                          <p:spTgt spid="14"/>
                                        </p:tgtEl>
                                        <p:attrNameLst>
                                          <p:attrName>fillcolor</p:attrName>
                                        </p:attrNameLst>
                                      </p:cBhvr>
                                      <p:to>
                                        <p:clrVal>
                                          <a:srgbClr val="938953"/>
                                        </p:clrVal>
                                      </p:to>
                                    </p:set>
                                    <p:set>
                                      <p:cBhvr>
                                        <p:cTn id="20" dur="500" fill="hold"/>
                                        <p:tgtEl>
                                          <p:spTgt spid="14"/>
                                        </p:tgtEl>
                                        <p:attrNameLst>
                                          <p:attrName>fill.type</p:attrName>
                                        </p:attrNameLst>
                                      </p:cBhvr>
                                      <p:to>
                                        <p:strVal val="solid"/>
                                      </p:to>
                                    </p:set>
                                  </p:childTnLst>
                                </p:cTn>
                              </p:par>
                              <p:par>
                                <p:cTn id="21" presetID="47" presetClass="entr" presetSubtype="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anim calcmode="lin" valueType="num">
                                      <p:cBhvr>
                                        <p:cTn id="24" dur="500" fill="hold"/>
                                        <p:tgtEl>
                                          <p:spTgt spid="18"/>
                                        </p:tgtEl>
                                        <p:attrNameLst>
                                          <p:attrName>ppt_x</p:attrName>
                                        </p:attrNameLst>
                                      </p:cBhvr>
                                      <p:tavLst>
                                        <p:tav tm="0">
                                          <p:val>
                                            <p:strVal val="#ppt_x"/>
                                          </p:val>
                                        </p:tav>
                                        <p:tav tm="100000">
                                          <p:val>
                                            <p:strVal val="#ppt_x"/>
                                          </p:val>
                                        </p:tav>
                                      </p:tavLst>
                                    </p:anim>
                                    <p:anim calcmode="lin" valueType="num">
                                      <p:cBhvr>
                                        <p:cTn id="25"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4"/>
                  </p:tgtEl>
                </p:cond>
              </p:nextCondLst>
            </p:seq>
            <p:seq concurrent="1" nextAc="seek">
              <p:cTn id="26" restart="whenNotActive" fill="hold" evtFilter="cancelBubble" nodeType="interactiveSeq">
                <p:stCondLst>
                  <p:cond evt="onClick" delay="0">
                    <p:tgtEl>
                      <p:spTgt spid="19"/>
                    </p:tgtEl>
                  </p:cond>
                </p:stCondLst>
                <p:endSync evt="end" delay="0">
                  <p:rtn val="all"/>
                </p:endSync>
                <p:childTnLst>
                  <p:par>
                    <p:cTn id="27" fill="hold">
                      <p:stCondLst>
                        <p:cond delay="0"/>
                      </p:stCondLst>
                      <p:childTnLst>
                        <p:par>
                          <p:cTn id="28" fill="hold">
                            <p:stCondLst>
                              <p:cond delay="0"/>
                            </p:stCondLst>
                            <p:childTnLst>
                              <p:par>
                                <p:cTn id="29" presetID="1" presetClass="entr" presetSubtype="0"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childTnLst>
                                </p:cTn>
                              </p:par>
                              <p:par>
                                <p:cTn id="31" presetID="1" presetClass="exit" presetSubtype="0" fill="hold" grpId="1" nodeType="withEffect">
                                  <p:stCondLst>
                                    <p:cond delay="0"/>
                                  </p:stCondLst>
                                  <p:childTnLst>
                                    <p:set>
                                      <p:cBhvr>
                                        <p:cTn id="32" dur="1" fill="hold">
                                          <p:stCondLst>
                                            <p:cond delay="0"/>
                                          </p:stCondLst>
                                        </p:cTn>
                                        <p:tgtEl>
                                          <p:spTgt spid="19"/>
                                        </p:tgtEl>
                                        <p:attrNameLst>
                                          <p:attrName>style.visibility</p:attrName>
                                        </p:attrNameLst>
                                      </p:cBhvr>
                                      <p:to>
                                        <p:strVal val="hidden"/>
                                      </p:to>
                                    </p:set>
                                  </p:childTnLst>
                                </p:cTn>
                              </p:par>
                              <p:par>
                                <p:cTn id="33" presetID="2" presetClass="entr" presetSubtype="12" fill="hold"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0-#ppt_w/2"/>
                                          </p:val>
                                        </p:tav>
                                        <p:tav tm="100000">
                                          <p:val>
                                            <p:strVal val="#ppt_x"/>
                                          </p:val>
                                        </p:tav>
                                      </p:tavLst>
                                    </p:anim>
                                    <p:anim calcmode="lin" valueType="num">
                                      <p:cBhvr additive="base">
                                        <p:cTn id="36" dur="500" fill="hold"/>
                                        <p:tgtEl>
                                          <p:spTgt spid="16"/>
                                        </p:tgtEl>
                                        <p:attrNameLst>
                                          <p:attrName>ppt_y</p:attrName>
                                        </p:attrNameLst>
                                      </p:cBhvr>
                                      <p:tavLst>
                                        <p:tav tm="0">
                                          <p:val>
                                            <p:strVal val="1+#ppt_h/2"/>
                                          </p:val>
                                        </p:tav>
                                        <p:tav tm="100000">
                                          <p:val>
                                            <p:strVal val="#ppt_y"/>
                                          </p:val>
                                        </p:tav>
                                      </p:tavLst>
                                    </p:anim>
                                  </p:childTnLst>
                                </p:cTn>
                              </p:par>
                              <p:par>
                                <p:cTn id="37" presetID="2" presetClass="exit" presetSubtype="12" fill="hold" nodeType="withEffect">
                                  <p:stCondLst>
                                    <p:cond delay="0"/>
                                  </p:stCondLst>
                                  <p:childTnLst>
                                    <p:anim calcmode="lin" valueType="num">
                                      <p:cBhvr additive="base">
                                        <p:cTn id="38" dur="500"/>
                                        <p:tgtEl>
                                          <p:spTgt spid="15"/>
                                        </p:tgtEl>
                                        <p:attrNameLst>
                                          <p:attrName>ppt_x</p:attrName>
                                        </p:attrNameLst>
                                      </p:cBhvr>
                                      <p:tavLst>
                                        <p:tav tm="0">
                                          <p:val>
                                            <p:strVal val="ppt_x"/>
                                          </p:val>
                                        </p:tav>
                                        <p:tav tm="100000">
                                          <p:val>
                                            <p:strVal val="0-ppt_w/2"/>
                                          </p:val>
                                        </p:tav>
                                      </p:tavLst>
                                    </p:anim>
                                    <p:anim calcmode="lin" valueType="num">
                                      <p:cBhvr additive="base">
                                        <p:cTn id="39" dur="500"/>
                                        <p:tgtEl>
                                          <p:spTgt spid="15"/>
                                        </p:tgtEl>
                                        <p:attrNameLst>
                                          <p:attrName>ppt_y</p:attrName>
                                        </p:attrNameLst>
                                      </p:cBhvr>
                                      <p:tavLst>
                                        <p:tav tm="0">
                                          <p:val>
                                            <p:strVal val="ppt_y"/>
                                          </p:val>
                                        </p:tav>
                                        <p:tav tm="100000">
                                          <p:val>
                                            <p:strVal val="1+ppt_h/2"/>
                                          </p:val>
                                        </p:tav>
                                      </p:tavLst>
                                    </p:anim>
                                    <p:set>
                                      <p:cBhvr>
                                        <p:cTn id="40"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41" restart="whenNotActive" fill="hold" evtFilter="cancelBubble" nodeType="interactiveSeq">
                <p:stCondLst>
                  <p:cond evt="onClick" delay="0">
                    <p:tgtEl>
                      <p:spTgt spid="20"/>
                    </p:tgtEl>
                  </p:cond>
                </p:stCondLst>
                <p:endSync evt="end" delay="0">
                  <p:rtn val="all"/>
                </p:endSync>
                <p:childTnLst>
                  <p:par>
                    <p:cTn id="42" fill="hold">
                      <p:stCondLst>
                        <p:cond delay="0"/>
                      </p:stCondLst>
                      <p:childTnLst>
                        <p:par>
                          <p:cTn id="43" fill="hold">
                            <p:stCondLst>
                              <p:cond delay="0"/>
                            </p:stCondLst>
                            <p:childTnLst>
                              <p:par>
                                <p:cTn id="44" presetID="1" presetClass="exit" presetSubtype="0" fill="hold" grpId="1" nodeType="withEffect">
                                  <p:stCondLst>
                                    <p:cond delay="0"/>
                                  </p:stCondLst>
                                  <p:childTnLst>
                                    <p:set>
                                      <p:cBhvr>
                                        <p:cTn id="45" dur="1" fill="hold">
                                          <p:stCondLst>
                                            <p:cond delay="0"/>
                                          </p:stCondLst>
                                        </p:cTn>
                                        <p:tgtEl>
                                          <p:spTgt spid="20"/>
                                        </p:tgtEl>
                                        <p:attrNameLst>
                                          <p:attrName>style.visibility</p:attrName>
                                        </p:attrNameLst>
                                      </p:cBhvr>
                                      <p:to>
                                        <p:strVal val="hidden"/>
                                      </p:to>
                                    </p:set>
                                  </p:childTnLst>
                                </p:cTn>
                              </p:par>
                              <p:par>
                                <p:cTn id="46" presetID="1" presetClass="entr" presetSubtype="0" fill="hold" grpId="0" nodeType="withEffect">
                                  <p:stCondLst>
                                    <p:cond delay="0"/>
                                  </p:stCondLst>
                                  <p:childTnLst>
                                    <p:set>
                                      <p:cBhvr>
                                        <p:cTn id="47" dur="1" fill="hold">
                                          <p:stCondLst>
                                            <p:cond delay="0"/>
                                          </p:stCondLst>
                                        </p:cTn>
                                        <p:tgtEl>
                                          <p:spTgt spid="19"/>
                                        </p:tgtEl>
                                        <p:attrNameLst>
                                          <p:attrName>style.visibility</p:attrName>
                                        </p:attrNameLst>
                                      </p:cBhvr>
                                      <p:to>
                                        <p:strVal val="visible"/>
                                      </p:to>
                                    </p:set>
                                  </p:childTnLst>
                                </p:cTn>
                              </p:par>
                              <p:par>
                                <p:cTn id="48" presetID="2" presetClass="exit" presetSubtype="12" fill="hold" nodeType="withEffect">
                                  <p:stCondLst>
                                    <p:cond delay="0"/>
                                  </p:stCondLst>
                                  <p:childTnLst>
                                    <p:anim calcmode="lin" valueType="num">
                                      <p:cBhvr additive="base">
                                        <p:cTn id="49" dur="500"/>
                                        <p:tgtEl>
                                          <p:spTgt spid="16"/>
                                        </p:tgtEl>
                                        <p:attrNameLst>
                                          <p:attrName>ppt_x</p:attrName>
                                        </p:attrNameLst>
                                      </p:cBhvr>
                                      <p:tavLst>
                                        <p:tav tm="0">
                                          <p:val>
                                            <p:strVal val="ppt_x"/>
                                          </p:val>
                                        </p:tav>
                                        <p:tav tm="100000">
                                          <p:val>
                                            <p:strVal val="0-ppt_w/2"/>
                                          </p:val>
                                        </p:tav>
                                      </p:tavLst>
                                    </p:anim>
                                    <p:anim calcmode="lin" valueType="num">
                                      <p:cBhvr additive="base">
                                        <p:cTn id="50" dur="500"/>
                                        <p:tgtEl>
                                          <p:spTgt spid="16"/>
                                        </p:tgtEl>
                                        <p:attrNameLst>
                                          <p:attrName>ppt_y</p:attrName>
                                        </p:attrNameLst>
                                      </p:cBhvr>
                                      <p:tavLst>
                                        <p:tav tm="0">
                                          <p:val>
                                            <p:strVal val="ppt_y"/>
                                          </p:val>
                                        </p:tav>
                                        <p:tav tm="100000">
                                          <p:val>
                                            <p:strVal val="1+ppt_h/2"/>
                                          </p:val>
                                        </p:tav>
                                      </p:tavLst>
                                    </p:anim>
                                    <p:set>
                                      <p:cBhvr>
                                        <p:cTn id="51" dur="1" fill="hold">
                                          <p:stCondLst>
                                            <p:cond delay="499"/>
                                          </p:stCondLst>
                                        </p:cTn>
                                        <p:tgtEl>
                                          <p:spTgt spid="16"/>
                                        </p:tgtEl>
                                        <p:attrNameLst>
                                          <p:attrName>style.visibility</p:attrName>
                                        </p:attrNameLst>
                                      </p:cBhvr>
                                      <p:to>
                                        <p:strVal val="hidden"/>
                                      </p:to>
                                    </p:set>
                                  </p:childTnLst>
                                </p:cTn>
                              </p:par>
                              <p:par>
                                <p:cTn id="52" presetID="2" presetClass="entr" presetSubtype="12" fill="hold"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 fill="hold"/>
                                        <p:tgtEl>
                                          <p:spTgt spid="15"/>
                                        </p:tgtEl>
                                        <p:attrNameLst>
                                          <p:attrName>ppt_x</p:attrName>
                                        </p:attrNameLst>
                                      </p:cBhvr>
                                      <p:tavLst>
                                        <p:tav tm="0">
                                          <p:val>
                                            <p:strVal val="0-#ppt_w/2"/>
                                          </p:val>
                                        </p:tav>
                                        <p:tav tm="100000">
                                          <p:val>
                                            <p:strVal val="#ppt_x"/>
                                          </p:val>
                                        </p:tav>
                                      </p:tavLst>
                                    </p:anim>
                                    <p:anim calcmode="lin" valueType="num">
                                      <p:cBhvr additive="base">
                                        <p:cTn id="55"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20"/>
                  </p:tgtEl>
                </p:cond>
              </p:nextCondLst>
            </p:seq>
          </p:childTnLst>
        </p:cTn>
      </p:par>
    </p:tnLst>
    <p:bldLst>
      <p:bldP spid="13" grpId="0"/>
      <p:bldP spid="14" grpId="0"/>
      <p:bldP spid="18" grpId="0"/>
      <p:bldP spid="19" grpId="0"/>
      <p:bldP spid="19" grpId="1"/>
      <p:bldP spid="20" grpId="0"/>
      <p:bldP spid="20" grpId="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250825" y="188913"/>
            <a:ext cx="8642350"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36512" y="1340769"/>
            <a:ext cx="8464386" cy="792087"/>
          </a:xfrm>
        </p:spPr>
        <p:txBody>
          <a:bodyPr rtlCol="1">
            <a:noAutofit/>
          </a:bodyPr>
          <a:lstStyle/>
          <a:p>
            <a:pPr algn="r" fontAlgn="auto">
              <a:lnSpc>
                <a:spcPts val="3440"/>
              </a:lnSpc>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האם מותר להשאיר רווח בין דפנות הסוכה לבין </a:t>
            </a:r>
            <a:br>
              <a:rPr lang="he-IL" sz="3200" b="1" spc="30" dirty="0">
                <a:ln w="12700">
                  <a:solidFill>
                    <a:srgbClr val="627A32"/>
                  </a:solidFill>
                </a:ln>
                <a:solidFill>
                  <a:srgbClr val="0070C0"/>
                </a:solidFill>
                <a:latin typeface="David" pitchFamily="34" charset="-79"/>
                <a:ea typeface="+mn-ea"/>
                <a:cs typeface="David" pitchFamily="34" charset="-79"/>
              </a:rPr>
            </a:br>
            <a:r>
              <a:rPr lang="he-IL" sz="3200" b="1" spc="30" dirty="0">
                <a:ln w="12700">
                  <a:solidFill>
                    <a:srgbClr val="627A32"/>
                  </a:solidFill>
                </a:ln>
                <a:solidFill>
                  <a:srgbClr val="0070C0"/>
                </a:solidFill>
                <a:latin typeface="David" pitchFamily="34" charset="-79"/>
                <a:ea typeface="+mn-ea"/>
                <a:cs typeface="David" pitchFamily="34" charset="-79"/>
              </a:rPr>
              <a:t>הסכך? </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18. רווח בין הדפנות לסכך</a:t>
            </a:r>
          </a:p>
        </p:txBody>
      </p:sp>
      <p:sp>
        <p:nvSpPr>
          <p:cNvPr id="15" name="TextBox 14"/>
          <p:cNvSpPr txBox="1"/>
          <p:nvPr/>
        </p:nvSpPr>
        <p:spPr>
          <a:xfrm>
            <a:off x="2555776" y="4869160"/>
            <a:ext cx="5040560" cy="584775"/>
          </a:xfrm>
          <a:prstGeom prst="rect">
            <a:avLst/>
          </a:prstGeom>
          <a:noFill/>
        </p:spPr>
        <p:txBody>
          <a:bodyPr wrap="square" rtlCol="1">
            <a:spAutoFit/>
          </a:bodyPr>
          <a:lstStyle/>
          <a:p>
            <a:pPr algn="ctr" fontAlgn="base">
              <a:spcBef>
                <a:spcPct val="0"/>
              </a:spcBef>
              <a:spcAft>
                <a:spcPct val="0"/>
              </a:spcAft>
            </a:pPr>
            <a:r>
              <a:rPr lang="he-IL" sz="3200" b="1" spc="20" dirty="0">
                <a:ln>
                  <a:solidFill>
                    <a:srgbClr val="F79646">
                      <a:lumMod val="50000"/>
                      <a:alpha val="76000"/>
                    </a:srgbClr>
                  </a:solidFill>
                </a:ln>
                <a:solidFill>
                  <a:srgbClr val="F8A83E"/>
                </a:solidFill>
                <a:latin typeface="David" pitchFamily="34" charset="-79"/>
                <a:ea typeface="+mj-ea"/>
                <a:cs typeface="David" pitchFamily="34" charset="-79"/>
              </a:rPr>
              <a:t>תשובה נכונה! יישר כוחך!</a:t>
            </a:r>
          </a:p>
        </p:txBody>
      </p:sp>
      <p:grpSp>
        <p:nvGrpSpPr>
          <p:cNvPr id="16" name="קבוצה 15"/>
          <p:cNvGrpSpPr/>
          <p:nvPr/>
        </p:nvGrpSpPr>
        <p:grpSpPr>
          <a:xfrm>
            <a:off x="3649251" y="5515818"/>
            <a:ext cx="2481263" cy="1225550"/>
            <a:chOff x="3330575" y="2816225"/>
            <a:chExt cx="2481263" cy="1225550"/>
          </a:xfrm>
        </p:grpSpPr>
        <p:pic>
          <p:nvPicPr>
            <p:cNvPr id="17" name="Picture 2">
              <a:hlinkClick r:id="" action="ppaction://hlinkshowjump?jump=nextslid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30575" y="2816225"/>
              <a:ext cx="2481263"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a:hlinkClick r:id="" action="ppaction://hlinkshowjump?jump=nextslide"/>
            </p:cNvPr>
            <p:cNvSpPr txBox="1"/>
            <p:nvPr/>
          </p:nvSpPr>
          <p:spPr>
            <a:xfrm>
              <a:off x="3737755" y="3132257"/>
              <a:ext cx="1656184" cy="584775"/>
            </a:xfrm>
            <a:prstGeom prst="rect">
              <a:avLst/>
            </a:prstGeom>
            <a:noFill/>
          </p:spPr>
          <p:txBody>
            <a:bodyPr wrap="square" rtlCol="1">
              <a:spAutoFit/>
            </a:bodyPr>
            <a:lstStyle/>
            <a:p>
              <a:pPr algn="ctr" fontAlgn="base">
                <a:spcBef>
                  <a:spcPct val="0"/>
                </a:spcBef>
                <a:spcAft>
                  <a:spcPct val="0"/>
                </a:spcAft>
              </a:pPr>
              <a:r>
                <a:rPr lang="he-IL" sz="3200" b="1" spc="20" dirty="0">
                  <a:ln w="3175">
                    <a:solidFill>
                      <a:srgbClr val="7030A0">
                        <a:lumMod val="75000"/>
                      </a:srgbClr>
                    </a:solidFill>
                  </a:ln>
                  <a:solidFill>
                    <a:srgbClr val="000000"/>
                  </a:solidFill>
                  <a:latin typeface="David" pitchFamily="34" charset="-79"/>
                  <a:cs typeface="David" pitchFamily="34" charset="-79"/>
                </a:rPr>
                <a:t>המשך</a:t>
              </a:r>
              <a:endParaRPr lang="he-IL" sz="3200" dirty="0">
                <a:ln w="3175">
                  <a:solidFill>
                    <a:srgbClr val="7030A0">
                      <a:lumMod val="75000"/>
                    </a:srgbClr>
                  </a:solidFill>
                </a:ln>
                <a:solidFill>
                  <a:srgbClr val="000000"/>
                </a:solidFill>
                <a:latin typeface="Arial" charset="0"/>
              </a:endParaRPr>
            </a:p>
          </p:txBody>
        </p:sp>
      </p:grpSp>
      <p:sp>
        <p:nvSpPr>
          <p:cNvPr id="18" name="Text Box 4">
            <a:hlinkClick r:id="" action="ppaction://hlinkshowjump?jump=nextslide"/>
          </p:cNvPr>
          <p:cNvSpPr txBox="1">
            <a:spLocks noChangeArrowheads="1"/>
          </p:cNvSpPr>
          <p:nvPr/>
        </p:nvSpPr>
        <p:spPr bwMode="auto">
          <a:xfrm>
            <a:off x="4067944" y="3984666"/>
            <a:ext cx="4379144" cy="50398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ג.	מותר ללא שום הגבלה.</a:t>
            </a:r>
          </a:p>
        </p:txBody>
      </p:sp>
      <p:sp>
        <p:nvSpPr>
          <p:cNvPr id="20" name="Text Box 4"/>
          <p:cNvSpPr txBox="1">
            <a:spLocks noChangeArrowheads="1"/>
          </p:cNvSpPr>
          <p:nvPr/>
        </p:nvSpPr>
        <p:spPr bwMode="auto">
          <a:xfrm>
            <a:off x="2627784" y="3285056"/>
            <a:ext cx="5819304"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אסור שיהיה רווח של טפח אחד.</a:t>
            </a:r>
          </a:p>
        </p:txBody>
      </p:sp>
      <p:sp>
        <p:nvSpPr>
          <p:cNvPr id="21" name="Text Box 4"/>
          <p:cNvSpPr txBox="1">
            <a:spLocks noChangeArrowheads="1"/>
          </p:cNvSpPr>
          <p:nvPr/>
        </p:nvSpPr>
        <p:spPr bwMode="auto">
          <a:xfrm>
            <a:off x="1331640" y="2564904"/>
            <a:ext cx="7115448"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אסור שיהיה רווח של שלושה טפחים.</a:t>
            </a:r>
          </a:p>
        </p:txBody>
      </p:sp>
      <p:pic>
        <p:nvPicPr>
          <p:cNvPr id="13" name="Picture 2" descr="C:\Documents and Settings\משפחת פרנקל\שולחן העבודה\סורק אברהם\90.jp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440321" y="4877279"/>
            <a:ext cx="2475495" cy="1648065"/>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C:\Documents and Settings\משפחת פרנקל\שולחן העבודה\סורק אברהם\90.jpg"/>
          <p:cNvPicPr>
            <a:picLocks noChangeAspect="1" noChangeArrowheads="1"/>
          </p:cNvPicPr>
          <p:nvPr/>
        </p:nvPicPr>
        <p:blipFill>
          <a:blip r:embed="rId5" cstate="print">
            <a:extLst>
              <a:ext uri="{28A0092B-C50C-407E-A947-70E740481C1C}">
                <a14:useLocalDpi xmlns:a14="http://schemas.microsoft.com/office/drawing/2010/main"/>
              </a:ext>
            </a:extLst>
          </a:blip>
          <a:srcRect/>
          <a:stretch>
            <a:fillRect/>
          </a:stretch>
        </p:blipFill>
        <p:spPr bwMode="auto">
          <a:xfrm>
            <a:off x="427122" y="2235069"/>
            <a:ext cx="6444258" cy="4290275"/>
          </a:xfrm>
          <a:prstGeom prst="rect">
            <a:avLst/>
          </a:prstGeom>
          <a:noFill/>
          <a:extLst>
            <a:ext uri="{909E8E84-426E-40DD-AFC4-6F175D3DCCD1}">
              <a14:hiddenFill xmlns:a14="http://schemas.microsoft.com/office/drawing/2010/main">
                <a:solidFill>
                  <a:srgbClr val="FFFFFF"/>
                </a:solidFill>
              </a14:hiddenFill>
            </a:ext>
          </a:extLst>
        </p:spPr>
      </p:pic>
      <p:sp>
        <p:nvSpPr>
          <p:cNvPr id="22" name="TextBox 21"/>
          <p:cNvSpPr txBox="1"/>
          <p:nvPr/>
        </p:nvSpPr>
        <p:spPr>
          <a:xfrm>
            <a:off x="107504" y="6268842"/>
            <a:ext cx="1440160" cy="215444"/>
          </a:xfrm>
          <a:prstGeom prst="rect">
            <a:avLst/>
          </a:prstGeom>
          <a:noFill/>
        </p:spPr>
        <p:txBody>
          <a:bodyPr wrap="square" rtlCol="1">
            <a:spAutoFit/>
          </a:bodyPr>
          <a:lstStyle/>
          <a:p>
            <a:r>
              <a:rPr lang="he-IL" sz="800" b="1" dirty="0">
                <a:effectLst>
                  <a:glow rad="139700">
                    <a:schemeClr val="bg2">
                      <a:alpha val="40000"/>
                    </a:schemeClr>
                  </a:glow>
                </a:effectLst>
              </a:rPr>
              <a:t>להגדלה / הקטנה - לחץ</a:t>
            </a:r>
          </a:p>
        </p:txBody>
      </p:sp>
      <p:sp>
        <p:nvSpPr>
          <p:cNvPr id="23" name="TextBox 22"/>
          <p:cNvSpPr txBox="1"/>
          <p:nvPr/>
        </p:nvSpPr>
        <p:spPr>
          <a:xfrm>
            <a:off x="-180528" y="4865092"/>
            <a:ext cx="3449712" cy="2308324"/>
          </a:xfrm>
          <a:prstGeom prst="rect">
            <a:avLst/>
          </a:prstGeom>
          <a:noFill/>
        </p:spPr>
        <p:txBody>
          <a:bodyPr wrap="square" rtlCol="1">
            <a:spAutoFit/>
          </a:bodyPr>
          <a:lstStyle/>
          <a:p>
            <a:r>
              <a:rPr lang="he-IL" dirty="0">
                <a:solidFill>
                  <a:schemeClr val="tx1">
                    <a:alpha val="0"/>
                  </a:schemeClr>
                </a:solidFill>
              </a:rPr>
              <a:t>שקוף קטן</a:t>
            </a:r>
          </a:p>
          <a:p>
            <a:endParaRPr lang="he-IL" dirty="0"/>
          </a:p>
          <a:p>
            <a:endParaRPr lang="he-IL" dirty="0"/>
          </a:p>
          <a:p>
            <a:endParaRPr lang="he-IL" dirty="0"/>
          </a:p>
          <a:p>
            <a:endParaRPr lang="he-IL" dirty="0"/>
          </a:p>
          <a:p>
            <a:endParaRPr lang="he-IL" dirty="0"/>
          </a:p>
          <a:p>
            <a:endParaRPr lang="he-IL" dirty="0"/>
          </a:p>
          <a:p>
            <a:endParaRPr lang="he-IL" dirty="0"/>
          </a:p>
        </p:txBody>
      </p:sp>
      <p:sp>
        <p:nvSpPr>
          <p:cNvPr id="24" name="TextBox 23"/>
          <p:cNvSpPr txBox="1"/>
          <p:nvPr/>
        </p:nvSpPr>
        <p:spPr>
          <a:xfrm>
            <a:off x="0" y="-70955"/>
            <a:ext cx="9152353" cy="7017306"/>
          </a:xfrm>
          <a:prstGeom prst="rect">
            <a:avLst/>
          </a:prstGeom>
          <a:noFill/>
        </p:spPr>
        <p:txBody>
          <a:bodyPr wrap="square" rtlCol="1">
            <a:spAutoFit/>
          </a:bodyPr>
          <a:lstStyle/>
          <a:p>
            <a:r>
              <a:rPr lang="he-IL" dirty="0">
                <a:solidFill>
                  <a:schemeClr val="tx1">
                    <a:alpha val="0"/>
                  </a:schemeClr>
                </a:solidFill>
              </a:rPr>
              <a:t>שקוף גדול</a:t>
            </a:r>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p:txBody>
      </p:sp>
    </p:spTree>
    <p:extLst>
      <p:ext uri="{BB962C8B-B14F-4D97-AF65-F5344CB8AC3E}">
        <p14:creationId xmlns:p14="http://schemas.microsoft.com/office/powerpoint/2010/main" val="3681119777"/>
      </p:ext>
    </p:extLst>
  </p:cSld>
  <p:clrMapOvr>
    <a:masterClrMapping/>
  </p:clrMapOvr>
  <p:transition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80" fill="hold">
                                          <p:stCondLst>
                                            <p:cond delay="0"/>
                                          </p:stCondLst>
                                        </p:cTn>
                                        <p:tgtEl>
                                          <p:spTgt spid="15"/>
                                        </p:tgtEl>
                                        <p:attrNameLst>
                                          <p:attrName>r</p:attrName>
                                        </p:attrNameLst>
                                      </p:cBhvr>
                                    </p:animRot>
                                    <p:animRot by="-240000">
                                      <p:cBhvr>
                                        <p:cTn id="7" dur="160" fill="hold">
                                          <p:stCondLst>
                                            <p:cond delay="160"/>
                                          </p:stCondLst>
                                        </p:cTn>
                                        <p:tgtEl>
                                          <p:spTgt spid="15"/>
                                        </p:tgtEl>
                                        <p:attrNameLst>
                                          <p:attrName>r</p:attrName>
                                        </p:attrNameLst>
                                      </p:cBhvr>
                                    </p:animRot>
                                    <p:animRot by="240000">
                                      <p:cBhvr>
                                        <p:cTn id="8" dur="160" fill="hold">
                                          <p:stCondLst>
                                            <p:cond delay="320"/>
                                          </p:stCondLst>
                                        </p:cTn>
                                        <p:tgtEl>
                                          <p:spTgt spid="15"/>
                                        </p:tgtEl>
                                        <p:attrNameLst>
                                          <p:attrName>r</p:attrName>
                                        </p:attrNameLst>
                                      </p:cBhvr>
                                    </p:animRot>
                                    <p:animRot by="-240000">
                                      <p:cBhvr>
                                        <p:cTn id="9" dur="160" fill="hold">
                                          <p:stCondLst>
                                            <p:cond delay="480"/>
                                          </p:stCondLst>
                                        </p:cTn>
                                        <p:tgtEl>
                                          <p:spTgt spid="15"/>
                                        </p:tgtEl>
                                        <p:attrNameLst>
                                          <p:attrName>r</p:attrName>
                                        </p:attrNameLst>
                                      </p:cBhvr>
                                    </p:animRot>
                                    <p:animRot by="120000">
                                      <p:cBhvr>
                                        <p:cTn id="10" dur="160" fill="hold">
                                          <p:stCondLst>
                                            <p:cond delay="640"/>
                                          </p:stCondLst>
                                        </p:cTn>
                                        <p:tgtEl>
                                          <p:spTgt spid="15"/>
                                        </p:tgtEl>
                                        <p:attrNameLst>
                                          <p:attrName>r</p:attrName>
                                        </p:attrNameLst>
                                      </p:cBhvr>
                                    </p:animRot>
                                  </p:childTnLst>
                                </p:cTn>
                              </p:par>
                              <p:par>
                                <p:cTn id="11" presetID="47" presetClass="entr" presetSubtype="0" fill="hold" nodeType="withEffect">
                                  <p:stCondLst>
                                    <p:cond delay="30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800"/>
                                        <p:tgtEl>
                                          <p:spTgt spid="16"/>
                                        </p:tgtEl>
                                      </p:cBhvr>
                                    </p:animEffect>
                                    <p:anim calcmode="lin" valueType="num">
                                      <p:cBhvr>
                                        <p:cTn id="14" dur="800" fill="hold"/>
                                        <p:tgtEl>
                                          <p:spTgt spid="16"/>
                                        </p:tgtEl>
                                        <p:attrNameLst>
                                          <p:attrName>ppt_x</p:attrName>
                                        </p:attrNameLst>
                                      </p:cBhvr>
                                      <p:tavLst>
                                        <p:tav tm="0">
                                          <p:val>
                                            <p:strVal val="#ppt_x"/>
                                          </p:val>
                                        </p:tav>
                                        <p:tav tm="100000">
                                          <p:val>
                                            <p:strVal val="#ppt_x"/>
                                          </p:val>
                                        </p:tav>
                                      </p:tavLst>
                                    </p:anim>
                                    <p:anim calcmode="lin" valueType="num">
                                      <p:cBhvr>
                                        <p:cTn id="15" dur="8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23"/>
                    </p:tgtEl>
                  </p:cond>
                </p:stCondLst>
                <p:endSync evt="end" delay="0">
                  <p:rtn val="all"/>
                </p:endSync>
                <p:childTnLst>
                  <p:par>
                    <p:cTn id="17" fill="hold">
                      <p:stCondLst>
                        <p:cond delay="0"/>
                      </p:stCondLst>
                      <p:childTnLst>
                        <p:par>
                          <p:cTn id="18" fill="hold">
                            <p:stCondLst>
                              <p:cond delay="0"/>
                            </p:stCondLst>
                            <p:childTnLst>
                              <p:par>
                                <p:cTn id="19" presetID="1" presetClass="entr" presetSubtype="0" fill="hold" grpId="0" nodeType="withEffect">
                                  <p:stCondLst>
                                    <p:cond delay="0"/>
                                  </p:stCondLst>
                                  <p:childTnLst>
                                    <p:set>
                                      <p:cBhvr>
                                        <p:cTn id="20" dur="1" fill="hold">
                                          <p:stCondLst>
                                            <p:cond delay="0"/>
                                          </p:stCondLst>
                                        </p:cTn>
                                        <p:tgtEl>
                                          <p:spTgt spid="24"/>
                                        </p:tgtEl>
                                        <p:attrNameLst>
                                          <p:attrName>style.visibility</p:attrName>
                                        </p:attrNameLst>
                                      </p:cBhvr>
                                      <p:to>
                                        <p:strVal val="visible"/>
                                      </p:to>
                                    </p:set>
                                  </p:childTnLst>
                                </p:cTn>
                              </p:par>
                              <p:par>
                                <p:cTn id="21" presetID="1" presetClass="exit" presetSubtype="0" fill="hold" grpId="1" nodeType="withEffect">
                                  <p:stCondLst>
                                    <p:cond delay="0"/>
                                  </p:stCondLst>
                                  <p:childTnLst>
                                    <p:set>
                                      <p:cBhvr>
                                        <p:cTn id="22" dur="1" fill="hold">
                                          <p:stCondLst>
                                            <p:cond delay="0"/>
                                          </p:stCondLst>
                                        </p:cTn>
                                        <p:tgtEl>
                                          <p:spTgt spid="23"/>
                                        </p:tgtEl>
                                        <p:attrNameLst>
                                          <p:attrName>style.visibility</p:attrName>
                                        </p:attrNameLst>
                                      </p:cBhvr>
                                      <p:to>
                                        <p:strVal val="hidden"/>
                                      </p:to>
                                    </p:set>
                                  </p:childTnLst>
                                </p:cTn>
                              </p:par>
                              <p:par>
                                <p:cTn id="23" presetID="2" presetClass="entr" presetSubtype="12"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fill="hold"/>
                                        <p:tgtEl>
                                          <p:spTgt spid="14"/>
                                        </p:tgtEl>
                                        <p:attrNameLst>
                                          <p:attrName>ppt_x</p:attrName>
                                        </p:attrNameLst>
                                      </p:cBhvr>
                                      <p:tavLst>
                                        <p:tav tm="0">
                                          <p:val>
                                            <p:strVal val="0-#ppt_w/2"/>
                                          </p:val>
                                        </p:tav>
                                        <p:tav tm="100000">
                                          <p:val>
                                            <p:strVal val="#ppt_x"/>
                                          </p:val>
                                        </p:tav>
                                      </p:tavLst>
                                    </p:anim>
                                    <p:anim calcmode="lin" valueType="num">
                                      <p:cBhvr additive="base">
                                        <p:cTn id="26" dur="500" fill="hold"/>
                                        <p:tgtEl>
                                          <p:spTgt spid="14"/>
                                        </p:tgtEl>
                                        <p:attrNameLst>
                                          <p:attrName>ppt_y</p:attrName>
                                        </p:attrNameLst>
                                      </p:cBhvr>
                                      <p:tavLst>
                                        <p:tav tm="0">
                                          <p:val>
                                            <p:strVal val="1+#ppt_h/2"/>
                                          </p:val>
                                        </p:tav>
                                        <p:tav tm="100000">
                                          <p:val>
                                            <p:strVal val="#ppt_y"/>
                                          </p:val>
                                        </p:tav>
                                      </p:tavLst>
                                    </p:anim>
                                  </p:childTnLst>
                                </p:cTn>
                              </p:par>
                              <p:par>
                                <p:cTn id="27" presetID="2" presetClass="exit" presetSubtype="12" fill="hold" nodeType="withEffect">
                                  <p:stCondLst>
                                    <p:cond delay="0"/>
                                  </p:stCondLst>
                                  <p:childTnLst>
                                    <p:anim calcmode="lin" valueType="num">
                                      <p:cBhvr additive="base">
                                        <p:cTn id="28" dur="500"/>
                                        <p:tgtEl>
                                          <p:spTgt spid="13"/>
                                        </p:tgtEl>
                                        <p:attrNameLst>
                                          <p:attrName>ppt_x</p:attrName>
                                        </p:attrNameLst>
                                      </p:cBhvr>
                                      <p:tavLst>
                                        <p:tav tm="0">
                                          <p:val>
                                            <p:strVal val="ppt_x"/>
                                          </p:val>
                                        </p:tav>
                                        <p:tav tm="100000">
                                          <p:val>
                                            <p:strVal val="0-ppt_w/2"/>
                                          </p:val>
                                        </p:tav>
                                      </p:tavLst>
                                    </p:anim>
                                    <p:anim calcmode="lin" valueType="num">
                                      <p:cBhvr additive="base">
                                        <p:cTn id="29" dur="500"/>
                                        <p:tgtEl>
                                          <p:spTgt spid="13"/>
                                        </p:tgtEl>
                                        <p:attrNameLst>
                                          <p:attrName>ppt_y</p:attrName>
                                        </p:attrNameLst>
                                      </p:cBhvr>
                                      <p:tavLst>
                                        <p:tav tm="0">
                                          <p:val>
                                            <p:strVal val="ppt_y"/>
                                          </p:val>
                                        </p:tav>
                                        <p:tav tm="100000">
                                          <p:val>
                                            <p:strVal val="1+ppt_h/2"/>
                                          </p:val>
                                        </p:tav>
                                      </p:tavLst>
                                    </p:anim>
                                    <p:set>
                                      <p:cBhvr>
                                        <p:cTn id="30"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31" restart="whenNotActive" fill="hold" evtFilter="cancelBubble" nodeType="interactiveSeq">
                <p:stCondLst>
                  <p:cond evt="onClick" delay="0">
                    <p:tgtEl>
                      <p:spTgt spid="24"/>
                    </p:tgtEl>
                  </p:cond>
                </p:stCondLst>
                <p:endSync evt="end" delay="0">
                  <p:rtn val="all"/>
                </p:endSync>
                <p:childTnLst>
                  <p:par>
                    <p:cTn id="32" fill="hold">
                      <p:stCondLst>
                        <p:cond delay="0"/>
                      </p:stCondLst>
                      <p:childTnLst>
                        <p:par>
                          <p:cTn id="33" fill="hold">
                            <p:stCondLst>
                              <p:cond delay="0"/>
                            </p:stCondLst>
                            <p:childTnLst>
                              <p:par>
                                <p:cTn id="34" presetID="1" presetClass="exit" presetSubtype="0" fill="hold" grpId="1" nodeType="withEffect">
                                  <p:stCondLst>
                                    <p:cond delay="0"/>
                                  </p:stCondLst>
                                  <p:childTnLst>
                                    <p:set>
                                      <p:cBhvr>
                                        <p:cTn id="35" dur="1" fill="hold">
                                          <p:stCondLst>
                                            <p:cond delay="0"/>
                                          </p:stCondLst>
                                        </p:cTn>
                                        <p:tgtEl>
                                          <p:spTgt spid="24"/>
                                        </p:tgtEl>
                                        <p:attrNameLst>
                                          <p:attrName>style.visibility</p:attrName>
                                        </p:attrNameLst>
                                      </p:cBhvr>
                                      <p:to>
                                        <p:strVal val="hidden"/>
                                      </p:to>
                                    </p:set>
                                  </p:childTnLst>
                                </p:cTn>
                              </p:par>
                              <p:par>
                                <p:cTn id="36" presetID="1" presetClass="entr" presetSubtype="0" fill="hold" grpId="0" nodeType="withEffect">
                                  <p:stCondLst>
                                    <p:cond delay="0"/>
                                  </p:stCondLst>
                                  <p:childTnLst>
                                    <p:set>
                                      <p:cBhvr>
                                        <p:cTn id="37" dur="1" fill="hold">
                                          <p:stCondLst>
                                            <p:cond delay="0"/>
                                          </p:stCondLst>
                                        </p:cTn>
                                        <p:tgtEl>
                                          <p:spTgt spid="23"/>
                                        </p:tgtEl>
                                        <p:attrNameLst>
                                          <p:attrName>style.visibility</p:attrName>
                                        </p:attrNameLst>
                                      </p:cBhvr>
                                      <p:to>
                                        <p:strVal val="visible"/>
                                      </p:to>
                                    </p:set>
                                  </p:childTnLst>
                                </p:cTn>
                              </p:par>
                              <p:par>
                                <p:cTn id="38" presetID="2" presetClass="exit" presetSubtype="12" fill="hold" nodeType="withEffect">
                                  <p:stCondLst>
                                    <p:cond delay="0"/>
                                  </p:stCondLst>
                                  <p:childTnLst>
                                    <p:anim calcmode="lin" valueType="num">
                                      <p:cBhvr additive="base">
                                        <p:cTn id="39" dur="500"/>
                                        <p:tgtEl>
                                          <p:spTgt spid="14"/>
                                        </p:tgtEl>
                                        <p:attrNameLst>
                                          <p:attrName>ppt_x</p:attrName>
                                        </p:attrNameLst>
                                      </p:cBhvr>
                                      <p:tavLst>
                                        <p:tav tm="0">
                                          <p:val>
                                            <p:strVal val="ppt_x"/>
                                          </p:val>
                                        </p:tav>
                                        <p:tav tm="100000">
                                          <p:val>
                                            <p:strVal val="0-ppt_w/2"/>
                                          </p:val>
                                        </p:tav>
                                      </p:tavLst>
                                    </p:anim>
                                    <p:anim calcmode="lin" valueType="num">
                                      <p:cBhvr additive="base">
                                        <p:cTn id="40" dur="500"/>
                                        <p:tgtEl>
                                          <p:spTgt spid="14"/>
                                        </p:tgtEl>
                                        <p:attrNameLst>
                                          <p:attrName>ppt_y</p:attrName>
                                        </p:attrNameLst>
                                      </p:cBhvr>
                                      <p:tavLst>
                                        <p:tav tm="0">
                                          <p:val>
                                            <p:strVal val="ppt_y"/>
                                          </p:val>
                                        </p:tav>
                                        <p:tav tm="100000">
                                          <p:val>
                                            <p:strVal val="1+ppt_h/2"/>
                                          </p:val>
                                        </p:tav>
                                      </p:tavLst>
                                    </p:anim>
                                    <p:set>
                                      <p:cBhvr>
                                        <p:cTn id="41" dur="1" fill="hold">
                                          <p:stCondLst>
                                            <p:cond delay="499"/>
                                          </p:stCondLst>
                                        </p:cTn>
                                        <p:tgtEl>
                                          <p:spTgt spid="14"/>
                                        </p:tgtEl>
                                        <p:attrNameLst>
                                          <p:attrName>style.visibility</p:attrName>
                                        </p:attrNameLst>
                                      </p:cBhvr>
                                      <p:to>
                                        <p:strVal val="hidden"/>
                                      </p:to>
                                    </p:set>
                                  </p:childTnLst>
                                </p:cTn>
                              </p:par>
                              <p:par>
                                <p:cTn id="42" presetID="2" presetClass="entr" presetSubtype="12" fill="hold" nodeType="with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500" fill="hold"/>
                                        <p:tgtEl>
                                          <p:spTgt spid="13"/>
                                        </p:tgtEl>
                                        <p:attrNameLst>
                                          <p:attrName>ppt_x</p:attrName>
                                        </p:attrNameLst>
                                      </p:cBhvr>
                                      <p:tavLst>
                                        <p:tav tm="0">
                                          <p:val>
                                            <p:strVal val="0-#ppt_w/2"/>
                                          </p:val>
                                        </p:tav>
                                        <p:tav tm="100000">
                                          <p:val>
                                            <p:strVal val="#ppt_x"/>
                                          </p:val>
                                        </p:tav>
                                      </p:tavLst>
                                    </p:anim>
                                    <p:anim calcmode="lin" valueType="num">
                                      <p:cBhvr additive="base">
                                        <p:cTn id="4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24"/>
                  </p:tgtEl>
                </p:cond>
              </p:nextCondLst>
            </p:seq>
          </p:childTnLst>
        </p:cTn>
      </p:par>
    </p:tnLst>
    <p:bldLst>
      <p:bldP spid="15" grpId="0"/>
      <p:bldP spid="23" grpId="0"/>
      <p:bldP spid="23" grpId="1"/>
      <p:bldP spid="24" grpId="0"/>
      <p:bldP spid="24" grpId="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250825" y="188913"/>
            <a:ext cx="8642350"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513745" y="1268761"/>
            <a:ext cx="8234719" cy="792087"/>
          </a:xfrm>
        </p:spPr>
        <p:txBody>
          <a:bodyPr rtlCol="1">
            <a:noAutofit/>
          </a:bodyPr>
          <a:lstStyle/>
          <a:p>
            <a:pPr algn="r" fontAlgn="auto">
              <a:lnSpc>
                <a:spcPts val="3480"/>
              </a:lnSpc>
              <a:spcAft>
                <a:spcPts val="0"/>
              </a:spcAft>
              <a:defRPr/>
            </a:pPr>
            <a:r>
              <a:rPr lang="he-IL" sz="2900" b="1" spc="30" dirty="0">
                <a:ln w="12700">
                  <a:solidFill>
                    <a:srgbClr val="627A32"/>
                  </a:solidFill>
                </a:ln>
                <a:solidFill>
                  <a:srgbClr val="0070C0"/>
                </a:solidFill>
                <a:latin typeface="David" pitchFamily="34" charset="-79"/>
                <a:ea typeface="+mn-ea"/>
                <a:cs typeface="David" pitchFamily="34" charset="-79"/>
              </a:rPr>
              <a:t>האם ניתן לבנות סוכה מדפנות העשויות ממוטות או חוטים הנמצאים במרחק של פחות משלושה טפחים זה מזה?</a:t>
            </a:r>
          </a:p>
        </p:txBody>
      </p:sp>
      <p:sp>
        <p:nvSpPr>
          <p:cNvPr id="11" name="Text Box 4"/>
          <p:cNvSpPr txBox="1">
            <a:spLocks noChangeArrowheads="1"/>
          </p:cNvSpPr>
          <p:nvPr/>
        </p:nvSpPr>
        <p:spPr bwMode="auto">
          <a:xfrm>
            <a:off x="458788" y="2276872"/>
            <a:ext cx="8002588" cy="503984"/>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100" b="1" spc="30" dirty="0">
                <a:ln>
                  <a:solidFill>
                    <a:srgbClr val="6A0236">
                      <a:alpha val="60000"/>
                    </a:srgbClr>
                  </a:solidFill>
                </a:ln>
                <a:solidFill>
                  <a:srgbClr val="BA3854"/>
                </a:solidFill>
                <a:latin typeface="David" pitchFamily="34" charset="-79"/>
                <a:cs typeface="David" pitchFamily="34" charset="-79"/>
              </a:rPr>
              <a:t>א.	כן, דינם זהה לחלוטין לדין דפנות רגילות.</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19. דין "לבוד"</a:t>
            </a:r>
          </a:p>
        </p:txBody>
      </p:sp>
      <p:sp>
        <p:nvSpPr>
          <p:cNvPr id="13" name="Text Box 4"/>
          <p:cNvSpPr txBox="1">
            <a:spLocks noChangeArrowheads="1"/>
          </p:cNvSpPr>
          <p:nvPr/>
        </p:nvSpPr>
        <p:spPr bwMode="auto">
          <a:xfrm>
            <a:off x="251520" y="2924944"/>
            <a:ext cx="8195568"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000" b="1" spc="30" dirty="0">
                <a:ln>
                  <a:solidFill>
                    <a:srgbClr val="6A0236">
                      <a:alpha val="60000"/>
                    </a:srgbClr>
                  </a:solidFill>
                </a:ln>
                <a:solidFill>
                  <a:srgbClr val="BA3854"/>
                </a:solidFill>
                <a:latin typeface="David" pitchFamily="34" charset="-79"/>
                <a:cs typeface="David" pitchFamily="34" charset="-79"/>
              </a:rPr>
              <a:t>ב.	רק בתנאי שעושה זאת שתי וערב, כדוגמת רשת 	שמקיפים בה חצרות.</a:t>
            </a:r>
          </a:p>
        </p:txBody>
      </p:sp>
      <p:sp>
        <p:nvSpPr>
          <p:cNvPr id="18" name="TextBox 17"/>
          <p:cNvSpPr txBox="1"/>
          <p:nvPr/>
        </p:nvSpPr>
        <p:spPr>
          <a:xfrm>
            <a:off x="3347864" y="5292497"/>
            <a:ext cx="3024336" cy="584775"/>
          </a:xfrm>
          <a:prstGeom prst="rect">
            <a:avLst/>
          </a:prstGeom>
          <a:noFill/>
        </p:spPr>
        <p:txBody>
          <a:bodyPr rtlCol="1">
            <a:spAutoFit/>
          </a:bodyPr>
          <a:lstStyle/>
          <a:p>
            <a:pPr algn="ctr">
              <a:defRPr/>
            </a:pPr>
            <a:r>
              <a:rPr lang="he-IL" sz="3200" b="1" spc="30" dirty="0">
                <a:ln>
                  <a:solidFill>
                    <a:srgbClr val="7C3838"/>
                  </a:solidFill>
                </a:ln>
                <a:solidFill>
                  <a:srgbClr val="9D1E05"/>
                </a:solidFill>
                <a:effectLst>
                  <a:glow rad="38100">
                    <a:srgbClr val="FEE6F7">
                      <a:alpha val="18000"/>
                    </a:srgbClr>
                  </a:glow>
                </a:effectLst>
                <a:latin typeface="David" pitchFamily="34" charset="-79"/>
                <a:cs typeface="David" pitchFamily="34" charset="-79"/>
              </a:rPr>
              <a:t>טעות, נסה שנית.</a:t>
            </a:r>
          </a:p>
        </p:txBody>
      </p:sp>
      <p:sp>
        <p:nvSpPr>
          <p:cNvPr id="14" name="Text Box 4">
            <a:hlinkClick r:id="" action="ppaction://hlinkshowjump?jump=nextslide"/>
          </p:cNvPr>
          <p:cNvSpPr txBox="1">
            <a:spLocks noChangeArrowheads="1"/>
          </p:cNvSpPr>
          <p:nvPr/>
        </p:nvSpPr>
        <p:spPr bwMode="auto">
          <a:xfrm>
            <a:off x="458788" y="4005064"/>
            <a:ext cx="7988300" cy="1265731"/>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000" b="1" spc="30" dirty="0">
                <a:ln>
                  <a:solidFill>
                    <a:srgbClr val="6A0236">
                      <a:alpha val="60000"/>
                    </a:srgbClr>
                  </a:solidFill>
                </a:ln>
                <a:solidFill>
                  <a:srgbClr val="BA3854"/>
                </a:solidFill>
                <a:latin typeface="David" pitchFamily="34" charset="-79"/>
                <a:cs typeface="David" pitchFamily="34" charset="-79"/>
              </a:rPr>
              <a:t>ג.	כן, ויש אומרים שאם המוטות או החוטים </a:t>
            </a:r>
            <a:r>
              <a:rPr lang="en-US" sz="3000" b="1" spc="30" dirty="0">
                <a:ln>
                  <a:solidFill>
                    <a:srgbClr val="6A0236">
                      <a:alpha val="60000"/>
                    </a:srgbClr>
                  </a:solidFill>
                </a:ln>
                <a:solidFill>
                  <a:srgbClr val="BA3854"/>
                </a:solidFill>
                <a:latin typeface="David" pitchFamily="34" charset="-79"/>
                <a:cs typeface="David" pitchFamily="34" charset="-79"/>
              </a:rPr>
              <a:t>	</a:t>
            </a:r>
            <a:r>
              <a:rPr lang="he-IL" sz="3000" b="1" spc="30" dirty="0">
                <a:ln>
                  <a:solidFill>
                    <a:srgbClr val="6A0236">
                      <a:alpha val="60000"/>
                    </a:srgbClr>
                  </a:solidFill>
                </a:ln>
                <a:solidFill>
                  <a:srgbClr val="BA3854"/>
                </a:solidFill>
                <a:latin typeface="David" pitchFamily="34" charset="-79"/>
                <a:cs typeface="David" pitchFamily="34" charset="-79"/>
              </a:rPr>
              <a:t>נמצאים 	רק במאוזן או רק במאונך, ולא שתי וערב, יש צורך 	בארבע דפנות לסוכה.       </a:t>
            </a:r>
          </a:p>
        </p:txBody>
      </p:sp>
      <p:pic>
        <p:nvPicPr>
          <p:cNvPr id="2050" name="Picture 2" descr="D:\DOC\Dropbox\חמדת ימים\מצגות\סוכות\סורק אברהם\42 001.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95536" y="4895850"/>
            <a:ext cx="2448272" cy="1629494"/>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descr="D:\DOC\Dropbox\חמדת ימים\מצגות\סוכות\סורק אברהם\42 00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5536" y="1968152"/>
            <a:ext cx="6840760" cy="4552998"/>
          </a:xfrm>
          <a:prstGeom prst="rect">
            <a:avLst/>
          </a:prstGeom>
          <a:noFill/>
          <a:extLst>
            <a:ext uri="{909E8E84-426E-40DD-AFC4-6F175D3DCCD1}">
              <a14:hiddenFill xmlns:a14="http://schemas.microsoft.com/office/drawing/2010/main">
                <a:solidFill>
                  <a:srgbClr val="FFFFFF"/>
                </a:solidFill>
              </a14:hiddenFill>
            </a:ext>
          </a:extLst>
        </p:spPr>
      </p:pic>
      <p:sp>
        <p:nvSpPr>
          <p:cNvPr id="22" name="TextBox 21"/>
          <p:cNvSpPr txBox="1"/>
          <p:nvPr/>
        </p:nvSpPr>
        <p:spPr>
          <a:xfrm>
            <a:off x="107504" y="6268842"/>
            <a:ext cx="1440160" cy="215444"/>
          </a:xfrm>
          <a:prstGeom prst="rect">
            <a:avLst/>
          </a:prstGeom>
          <a:noFill/>
        </p:spPr>
        <p:txBody>
          <a:bodyPr wrap="square" rtlCol="1">
            <a:spAutoFit/>
          </a:bodyPr>
          <a:lstStyle/>
          <a:p>
            <a:r>
              <a:rPr lang="he-IL" sz="800" b="1" dirty="0">
                <a:effectLst>
                  <a:glow rad="139700">
                    <a:schemeClr val="bg2">
                      <a:alpha val="40000"/>
                    </a:schemeClr>
                  </a:glow>
                </a:effectLst>
              </a:rPr>
              <a:t>להגדלה / הקטנה - לחץ</a:t>
            </a:r>
          </a:p>
        </p:txBody>
      </p:sp>
      <p:sp>
        <p:nvSpPr>
          <p:cNvPr id="23" name="TextBox 22"/>
          <p:cNvSpPr txBox="1"/>
          <p:nvPr/>
        </p:nvSpPr>
        <p:spPr>
          <a:xfrm>
            <a:off x="-324544" y="4895850"/>
            <a:ext cx="3449712" cy="2308324"/>
          </a:xfrm>
          <a:prstGeom prst="rect">
            <a:avLst/>
          </a:prstGeom>
          <a:noFill/>
        </p:spPr>
        <p:txBody>
          <a:bodyPr wrap="square" rtlCol="1">
            <a:spAutoFit/>
          </a:bodyPr>
          <a:lstStyle/>
          <a:p>
            <a:r>
              <a:rPr lang="he-IL" dirty="0">
                <a:solidFill>
                  <a:schemeClr val="tx1">
                    <a:alpha val="0"/>
                  </a:schemeClr>
                </a:solidFill>
              </a:rPr>
              <a:t>שקוף קטן</a:t>
            </a:r>
          </a:p>
          <a:p>
            <a:endParaRPr lang="he-IL" dirty="0"/>
          </a:p>
          <a:p>
            <a:endParaRPr lang="he-IL" dirty="0"/>
          </a:p>
          <a:p>
            <a:endParaRPr lang="he-IL" dirty="0"/>
          </a:p>
          <a:p>
            <a:endParaRPr lang="he-IL" dirty="0"/>
          </a:p>
          <a:p>
            <a:endParaRPr lang="he-IL" dirty="0"/>
          </a:p>
          <a:p>
            <a:endParaRPr lang="he-IL" dirty="0"/>
          </a:p>
          <a:p>
            <a:endParaRPr lang="he-IL" dirty="0"/>
          </a:p>
        </p:txBody>
      </p:sp>
      <p:sp>
        <p:nvSpPr>
          <p:cNvPr id="24" name="TextBox 23"/>
          <p:cNvSpPr txBox="1"/>
          <p:nvPr/>
        </p:nvSpPr>
        <p:spPr>
          <a:xfrm>
            <a:off x="-26908" y="-159306"/>
            <a:ext cx="9152353" cy="7017306"/>
          </a:xfrm>
          <a:prstGeom prst="rect">
            <a:avLst/>
          </a:prstGeom>
          <a:noFill/>
        </p:spPr>
        <p:txBody>
          <a:bodyPr wrap="square" rtlCol="1">
            <a:spAutoFit/>
          </a:bodyPr>
          <a:lstStyle/>
          <a:p>
            <a:r>
              <a:rPr lang="he-IL" dirty="0">
                <a:solidFill>
                  <a:schemeClr val="tx1">
                    <a:alpha val="0"/>
                  </a:schemeClr>
                </a:solidFill>
              </a:rPr>
              <a:t>שקוף גדול</a:t>
            </a:r>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p:txBody>
      </p:sp>
    </p:spTree>
    <p:extLst>
      <p:ext uri="{BB962C8B-B14F-4D97-AF65-F5344CB8AC3E}">
        <p14:creationId xmlns:p14="http://schemas.microsoft.com/office/powerpoint/2010/main" val="717197376"/>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6" presetClass="emph" presetSubtype="0" fill="hold" grpId="0" nodeType="withEffect">
                                  <p:stCondLst>
                                    <p:cond delay="0"/>
                                  </p:stCondLst>
                                  <p:iterate type="lt">
                                    <p:tmPct val="4000"/>
                                  </p:iterate>
                                  <p:childTnLst>
                                    <p:set>
                                      <p:cBhvr override="childStyle">
                                        <p:cTn id="6" dur="500" fill="hold"/>
                                        <p:tgtEl>
                                          <p:spTgt spid="11"/>
                                        </p:tgtEl>
                                        <p:attrNameLst>
                                          <p:attrName>style.color</p:attrName>
                                        </p:attrNameLst>
                                      </p:cBhvr>
                                      <p:to>
                                        <p:clrVal>
                                          <a:srgbClr val="938953"/>
                                        </p:clrVal>
                                      </p:to>
                                    </p:set>
                                    <p:set>
                                      <p:cBhvr>
                                        <p:cTn id="7" dur="500" fill="hold"/>
                                        <p:tgtEl>
                                          <p:spTgt spid="11"/>
                                        </p:tgtEl>
                                        <p:attrNameLst>
                                          <p:attrName>fillcolor</p:attrName>
                                        </p:attrNameLst>
                                      </p:cBhvr>
                                      <p:to>
                                        <p:clrVal>
                                          <a:srgbClr val="938953"/>
                                        </p:clrVal>
                                      </p:to>
                                    </p:set>
                                    <p:set>
                                      <p:cBhvr>
                                        <p:cTn id="8" dur="500" fill="hold"/>
                                        <p:tgtEl>
                                          <p:spTgt spid="11"/>
                                        </p:tgtEl>
                                        <p:attrNameLst>
                                          <p:attrName>fill.type</p:attrName>
                                        </p:attrNameLst>
                                      </p:cBhvr>
                                      <p:to>
                                        <p:strVal val="solid"/>
                                      </p:to>
                                    </p:set>
                                  </p:childTnLst>
                                </p:cTn>
                              </p:par>
                              <p:par>
                                <p:cTn id="9" presetID="47"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anim calcmode="lin" valueType="num">
                                      <p:cBhvr>
                                        <p:cTn id="12" dur="500" fill="hold"/>
                                        <p:tgtEl>
                                          <p:spTgt spid="18"/>
                                        </p:tgtEl>
                                        <p:attrNameLst>
                                          <p:attrName>ppt_x</p:attrName>
                                        </p:attrNameLst>
                                      </p:cBhvr>
                                      <p:tavLst>
                                        <p:tav tm="0">
                                          <p:val>
                                            <p:strVal val="#ppt_x"/>
                                          </p:val>
                                        </p:tav>
                                        <p:tav tm="100000">
                                          <p:val>
                                            <p:strVal val="#ppt_x"/>
                                          </p:val>
                                        </p:tav>
                                      </p:tavLst>
                                    </p:anim>
                                    <p:anim calcmode="lin" valueType="num">
                                      <p:cBhvr>
                                        <p:cTn id="13"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1"/>
                  </p:tgtEl>
                </p:cond>
              </p:nextCondLst>
            </p:seq>
            <p:seq concurrent="1" nextAc="seek">
              <p:cTn id="14" restart="whenNotActive" fill="hold" evtFilter="cancelBubble" nodeType="interactiveSeq">
                <p:stCondLst>
                  <p:cond evt="onClick" delay="0">
                    <p:tgtEl>
                      <p:spTgt spid="13"/>
                    </p:tgtEl>
                  </p:cond>
                </p:stCondLst>
                <p:endSync evt="end" delay="0">
                  <p:rtn val="all"/>
                </p:endSync>
                <p:childTnLst>
                  <p:par>
                    <p:cTn id="15" fill="hold">
                      <p:stCondLst>
                        <p:cond delay="0"/>
                      </p:stCondLst>
                      <p:childTnLst>
                        <p:par>
                          <p:cTn id="16" fill="hold">
                            <p:stCondLst>
                              <p:cond delay="0"/>
                            </p:stCondLst>
                            <p:childTnLst>
                              <p:par>
                                <p:cTn id="17" presetID="16" presetClass="emph" presetSubtype="0" fill="hold" grpId="0" nodeType="withEffect">
                                  <p:stCondLst>
                                    <p:cond delay="0"/>
                                  </p:stCondLst>
                                  <p:iterate type="lt">
                                    <p:tmPct val="4000"/>
                                  </p:iterate>
                                  <p:childTnLst>
                                    <p:set>
                                      <p:cBhvr override="childStyle">
                                        <p:cTn id="18" dur="500" fill="hold"/>
                                        <p:tgtEl>
                                          <p:spTgt spid="13"/>
                                        </p:tgtEl>
                                        <p:attrNameLst>
                                          <p:attrName>style.color</p:attrName>
                                        </p:attrNameLst>
                                      </p:cBhvr>
                                      <p:to>
                                        <p:clrVal>
                                          <a:srgbClr val="938953"/>
                                        </p:clrVal>
                                      </p:to>
                                    </p:set>
                                    <p:set>
                                      <p:cBhvr>
                                        <p:cTn id="19" dur="500" fill="hold"/>
                                        <p:tgtEl>
                                          <p:spTgt spid="13"/>
                                        </p:tgtEl>
                                        <p:attrNameLst>
                                          <p:attrName>fillcolor</p:attrName>
                                        </p:attrNameLst>
                                      </p:cBhvr>
                                      <p:to>
                                        <p:clrVal>
                                          <a:srgbClr val="938953"/>
                                        </p:clrVal>
                                      </p:to>
                                    </p:set>
                                    <p:set>
                                      <p:cBhvr>
                                        <p:cTn id="20" dur="500" fill="hold"/>
                                        <p:tgtEl>
                                          <p:spTgt spid="13"/>
                                        </p:tgtEl>
                                        <p:attrNameLst>
                                          <p:attrName>fill.type</p:attrName>
                                        </p:attrNameLst>
                                      </p:cBhvr>
                                      <p:to>
                                        <p:strVal val="solid"/>
                                      </p:to>
                                    </p:set>
                                  </p:childTnLst>
                                </p:cTn>
                              </p:par>
                              <p:par>
                                <p:cTn id="21" presetID="47" presetClass="entr" presetSubtype="0" fill="hold"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anim calcmode="lin" valueType="num">
                                      <p:cBhvr>
                                        <p:cTn id="24" dur="500" fill="hold"/>
                                        <p:tgtEl>
                                          <p:spTgt spid="18"/>
                                        </p:tgtEl>
                                        <p:attrNameLst>
                                          <p:attrName>ppt_x</p:attrName>
                                        </p:attrNameLst>
                                      </p:cBhvr>
                                      <p:tavLst>
                                        <p:tav tm="0">
                                          <p:val>
                                            <p:strVal val="#ppt_x"/>
                                          </p:val>
                                        </p:tav>
                                        <p:tav tm="100000">
                                          <p:val>
                                            <p:strVal val="#ppt_x"/>
                                          </p:val>
                                        </p:tav>
                                      </p:tavLst>
                                    </p:anim>
                                    <p:anim calcmode="lin" valueType="num">
                                      <p:cBhvr>
                                        <p:cTn id="25"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3"/>
                  </p:tgtEl>
                </p:cond>
              </p:nextCondLst>
            </p:seq>
            <p:seq concurrent="1" nextAc="seek">
              <p:cTn id="26" restart="whenNotActive" fill="hold" evtFilter="cancelBubble" nodeType="interactiveSeq">
                <p:stCondLst>
                  <p:cond evt="onClick" delay="0">
                    <p:tgtEl>
                      <p:spTgt spid="23"/>
                    </p:tgtEl>
                  </p:cond>
                </p:stCondLst>
                <p:endSync evt="end" delay="0">
                  <p:rtn val="all"/>
                </p:endSync>
                <p:childTnLst>
                  <p:par>
                    <p:cTn id="27" fill="hold">
                      <p:stCondLst>
                        <p:cond delay="0"/>
                      </p:stCondLst>
                      <p:childTnLst>
                        <p:par>
                          <p:cTn id="28" fill="hold">
                            <p:stCondLst>
                              <p:cond delay="0"/>
                            </p:stCondLst>
                            <p:childTnLst>
                              <p:par>
                                <p:cTn id="29" presetID="1" presetClass="entr" presetSubtype="0" fill="hold" grpId="0" nodeType="withEffect">
                                  <p:stCondLst>
                                    <p:cond delay="0"/>
                                  </p:stCondLst>
                                  <p:childTnLst>
                                    <p:set>
                                      <p:cBhvr>
                                        <p:cTn id="30" dur="1" fill="hold">
                                          <p:stCondLst>
                                            <p:cond delay="0"/>
                                          </p:stCondLst>
                                        </p:cTn>
                                        <p:tgtEl>
                                          <p:spTgt spid="24"/>
                                        </p:tgtEl>
                                        <p:attrNameLst>
                                          <p:attrName>style.visibility</p:attrName>
                                        </p:attrNameLst>
                                      </p:cBhvr>
                                      <p:to>
                                        <p:strVal val="visible"/>
                                      </p:to>
                                    </p:set>
                                  </p:childTnLst>
                                </p:cTn>
                              </p:par>
                              <p:par>
                                <p:cTn id="31" presetID="1" presetClass="exit" presetSubtype="0" fill="hold" grpId="1" nodeType="withEffect">
                                  <p:stCondLst>
                                    <p:cond delay="0"/>
                                  </p:stCondLst>
                                  <p:childTnLst>
                                    <p:set>
                                      <p:cBhvr>
                                        <p:cTn id="32" dur="1" fill="hold">
                                          <p:stCondLst>
                                            <p:cond delay="0"/>
                                          </p:stCondLst>
                                        </p:cTn>
                                        <p:tgtEl>
                                          <p:spTgt spid="23"/>
                                        </p:tgtEl>
                                        <p:attrNameLst>
                                          <p:attrName>style.visibility</p:attrName>
                                        </p:attrNameLst>
                                      </p:cBhvr>
                                      <p:to>
                                        <p:strVal val="hidden"/>
                                      </p:to>
                                    </p:set>
                                  </p:childTnLst>
                                </p:cTn>
                              </p:par>
                              <p:par>
                                <p:cTn id="33" presetID="2" presetClass="entr" presetSubtype="12" fill="hold"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0-#ppt_w/2"/>
                                          </p:val>
                                        </p:tav>
                                        <p:tav tm="100000">
                                          <p:val>
                                            <p:strVal val="#ppt_x"/>
                                          </p:val>
                                        </p:tav>
                                      </p:tavLst>
                                    </p:anim>
                                    <p:anim calcmode="lin" valueType="num">
                                      <p:cBhvr additive="base">
                                        <p:cTn id="36" dur="500" fill="hold"/>
                                        <p:tgtEl>
                                          <p:spTgt spid="16"/>
                                        </p:tgtEl>
                                        <p:attrNameLst>
                                          <p:attrName>ppt_y</p:attrName>
                                        </p:attrNameLst>
                                      </p:cBhvr>
                                      <p:tavLst>
                                        <p:tav tm="0">
                                          <p:val>
                                            <p:strVal val="1+#ppt_h/2"/>
                                          </p:val>
                                        </p:tav>
                                        <p:tav tm="100000">
                                          <p:val>
                                            <p:strVal val="#ppt_y"/>
                                          </p:val>
                                        </p:tav>
                                      </p:tavLst>
                                    </p:anim>
                                  </p:childTnLst>
                                </p:cTn>
                              </p:par>
                              <p:par>
                                <p:cTn id="37" presetID="2" presetClass="exit" presetSubtype="12" fill="hold" nodeType="withEffect">
                                  <p:stCondLst>
                                    <p:cond delay="0"/>
                                  </p:stCondLst>
                                  <p:childTnLst>
                                    <p:anim calcmode="lin" valueType="num">
                                      <p:cBhvr additive="base">
                                        <p:cTn id="38" dur="500"/>
                                        <p:tgtEl>
                                          <p:spTgt spid="2050"/>
                                        </p:tgtEl>
                                        <p:attrNameLst>
                                          <p:attrName>ppt_x</p:attrName>
                                        </p:attrNameLst>
                                      </p:cBhvr>
                                      <p:tavLst>
                                        <p:tav tm="0">
                                          <p:val>
                                            <p:strVal val="ppt_x"/>
                                          </p:val>
                                        </p:tav>
                                        <p:tav tm="100000">
                                          <p:val>
                                            <p:strVal val="0-ppt_w/2"/>
                                          </p:val>
                                        </p:tav>
                                      </p:tavLst>
                                    </p:anim>
                                    <p:anim calcmode="lin" valueType="num">
                                      <p:cBhvr additive="base">
                                        <p:cTn id="39" dur="500"/>
                                        <p:tgtEl>
                                          <p:spTgt spid="2050"/>
                                        </p:tgtEl>
                                        <p:attrNameLst>
                                          <p:attrName>ppt_y</p:attrName>
                                        </p:attrNameLst>
                                      </p:cBhvr>
                                      <p:tavLst>
                                        <p:tav tm="0">
                                          <p:val>
                                            <p:strVal val="ppt_y"/>
                                          </p:val>
                                        </p:tav>
                                        <p:tav tm="100000">
                                          <p:val>
                                            <p:strVal val="1+ppt_h/2"/>
                                          </p:val>
                                        </p:tav>
                                      </p:tavLst>
                                    </p:anim>
                                    <p:set>
                                      <p:cBhvr>
                                        <p:cTn id="40" dur="1" fill="hold">
                                          <p:stCondLst>
                                            <p:cond delay="499"/>
                                          </p:stCondLst>
                                        </p:cTn>
                                        <p:tgtEl>
                                          <p:spTgt spid="2050"/>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41" restart="whenNotActive" fill="hold" evtFilter="cancelBubble" nodeType="interactiveSeq">
                <p:stCondLst>
                  <p:cond evt="onClick" delay="0">
                    <p:tgtEl>
                      <p:spTgt spid="24"/>
                    </p:tgtEl>
                  </p:cond>
                </p:stCondLst>
                <p:endSync evt="end" delay="0">
                  <p:rtn val="all"/>
                </p:endSync>
                <p:childTnLst>
                  <p:par>
                    <p:cTn id="42" fill="hold">
                      <p:stCondLst>
                        <p:cond delay="0"/>
                      </p:stCondLst>
                      <p:childTnLst>
                        <p:par>
                          <p:cTn id="43" fill="hold">
                            <p:stCondLst>
                              <p:cond delay="0"/>
                            </p:stCondLst>
                            <p:childTnLst>
                              <p:par>
                                <p:cTn id="44" presetID="1" presetClass="exit" presetSubtype="0" fill="hold" grpId="1" nodeType="withEffect">
                                  <p:stCondLst>
                                    <p:cond delay="0"/>
                                  </p:stCondLst>
                                  <p:childTnLst>
                                    <p:set>
                                      <p:cBhvr>
                                        <p:cTn id="45" dur="1" fill="hold">
                                          <p:stCondLst>
                                            <p:cond delay="0"/>
                                          </p:stCondLst>
                                        </p:cTn>
                                        <p:tgtEl>
                                          <p:spTgt spid="24"/>
                                        </p:tgtEl>
                                        <p:attrNameLst>
                                          <p:attrName>style.visibility</p:attrName>
                                        </p:attrNameLst>
                                      </p:cBhvr>
                                      <p:to>
                                        <p:strVal val="hidden"/>
                                      </p:to>
                                    </p:set>
                                  </p:childTnLst>
                                </p:cTn>
                              </p:par>
                              <p:par>
                                <p:cTn id="46" presetID="1" presetClass="entr" presetSubtype="0" fill="hold" grpId="0" nodeType="withEffect">
                                  <p:stCondLst>
                                    <p:cond delay="0"/>
                                  </p:stCondLst>
                                  <p:childTnLst>
                                    <p:set>
                                      <p:cBhvr>
                                        <p:cTn id="47" dur="1" fill="hold">
                                          <p:stCondLst>
                                            <p:cond delay="0"/>
                                          </p:stCondLst>
                                        </p:cTn>
                                        <p:tgtEl>
                                          <p:spTgt spid="23"/>
                                        </p:tgtEl>
                                        <p:attrNameLst>
                                          <p:attrName>style.visibility</p:attrName>
                                        </p:attrNameLst>
                                      </p:cBhvr>
                                      <p:to>
                                        <p:strVal val="visible"/>
                                      </p:to>
                                    </p:set>
                                  </p:childTnLst>
                                </p:cTn>
                              </p:par>
                              <p:par>
                                <p:cTn id="48" presetID="2" presetClass="exit" presetSubtype="12" fill="hold" nodeType="withEffect">
                                  <p:stCondLst>
                                    <p:cond delay="0"/>
                                  </p:stCondLst>
                                  <p:childTnLst>
                                    <p:anim calcmode="lin" valueType="num">
                                      <p:cBhvr additive="base">
                                        <p:cTn id="49" dur="500"/>
                                        <p:tgtEl>
                                          <p:spTgt spid="16"/>
                                        </p:tgtEl>
                                        <p:attrNameLst>
                                          <p:attrName>ppt_x</p:attrName>
                                        </p:attrNameLst>
                                      </p:cBhvr>
                                      <p:tavLst>
                                        <p:tav tm="0">
                                          <p:val>
                                            <p:strVal val="ppt_x"/>
                                          </p:val>
                                        </p:tav>
                                        <p:tav tm="100000">
                                          <p:val>
                                            <p:strVal val="0-ppt_w/2"/>
                                          </p:val>
                                        </p:tav>
                                      </p:tavLst>
                                    </p:anim>
                                    <p:anim calcmode="lin" valueType="num">
                                      <p:cBhvr additive="base">
                                        <p:cTn id="50" dur="500"/>
                                        <p:tgtEl>
                                          <p:spTgt spid="16"/>
                                        </p:tgtEl>
                                        <p:attrNameLst>
                                          <p:attrName>ppt_y</p:attrName>
                                        </p:attrNameLst>
                                      </p:cBhvr>
                                      <p:tavLst>
                                        <p:tav tm="0">
                                          <p:val>
                                            <p:strVal val="ppt_y"/>
                                          </p:val>
                                        </p:tav>
                                        <p:tav tm="100000">
                                          <p:val>
                                            <p:strVal val="1+ppt_h/2"/>
                                          </p:val>
                                        </p:tav>
                                      </p:tavLst>
                                    </p:anim>
                                    <p:set>
                                      <p:cBhvr>
                                        <p:cTn id="51" dur="1" fill="hold">
                                          <p:stCondLst>
                                            <p:cond delay="499"/>
                                          </p:stCondLst>
                                        </p:cTn>
                                        <p:tgtEl>
                                          <p:spTgt spid="16"/>
                                        </p:tgtEl>
                                        <p:attrNameLst>
                                          <p:attrName>style.visibility</p:attrName>
                                        </p:attrNameLst>
                                      </p:cBhvr>
                                      <p:to>
                                        <p:strVal val="hidden"/>
                                      </p:to>
                                    </p:set>
                                  </p:childTnLst>
                                </p:cTn>
                              </p:par>
                              <p:par>
                                <p:cTn id="52" presetID="2" presetClass="entr" presetSubtype="12" fill="hold" nodeType="withEffect">
                                  <p:stCondLst>
                                    <p:cond delay="0"/>
                                  </p:stCondLst>
                                  <p:childTnLst>
                                    <p:set>
                                      <p:cBhvr>
                                        <p:cTn id="53" dur="1" fill="hold">
                                          <p:stCondLst>
                                            <p:cond delay="0"/>
                                          </p:stCondLst>
                                        </p:cTn>
                                        <p:tgtEl>
                                          <p:spTgt spid="2050"/>
                                        </p:tgtEl>
                                        <p:attrNameLst>
                                          <p:attrName>style.visibility</p:attrName>
                                        </p:attrNameLst>
                                      </p:cBhvr>
                                      <p:to>
                                        <p:strVal val="visible"/>
                                      </p:to>
                                    </p:set>
                                    <p:anim calcmode="lin" valueType="num">
                                      <p:cBhvr additive="base">
                                        <p:cTn id="54" dur="500" fill="hold"/>
                                        <p:tgtEl>
                                          <p:spTgt spid="2050"/>
                                        </p:tgtEl>
                                        <p:attrNameLst>
                                          <p:attrName>ppt_x</p:attrName>
                                        </p:attrNameLst>
                                      </p:cBhvr>
                                      <p:tavLst>
                                        <p:tav tm="0">
                                          <p:val>
                                            <p:strVal val="0-#ppt_w/2"/>
                                          </p:val>
                                        </p:tav>
                                        <p:tav tm="100000">
                                          <p:val>
                                            <p:strVal val="#ppt_x"/>
                                          </p:val>
                                        </p:tav>
                                      </p:tavLst>
                                    </p:anim>
                                    <p:anim calcmode="lin" valueType="num">
                                      <p:cBhvr additive="base">
                                        <p:cTn id="55" dur="500" fill="hold"/>
                                        <p:tgtEl>
                                          <p:spTgt spid="2050"/>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24"/>
                  </p:tgtEl>
                </p:cond>
              </p:nextCondLst>
            </p:seq>
          </p:childTnLst>
        </p:cTn>
      </p:par>
    </p:tnLst>
    <p:bldLst>
      <p:bldP spid="11" grpId="0"/>
      <p:bldP spid="13" grpId="0"/>
      <p:bldP spid="23" grpId="0"/>
      <p:bldP spid="23" grpId="1"/>
      <p:bldP spid="24" grpId="0"/>
      <p:bldP spid="24" grpId="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250825" y="188913"/>
            <a:ext cx="8642350"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513745" y="1268761"/>
            <a:ext cx="8234719" cy="792087"/>
          </a:xfrm>
        </p:spPr>
        <p:txBody>
          <a:bodyPr rtlCol="1">
            <a:noAutofit/>
          </a:bodyPr>
          <a:lstStyle/>
          <a:p>
            <a:pPr algn="r" fontAlgn="auto">
              <a:lnSpc>
                <a:spcPts val="3480"/>
              </a:lnSpc>
              <a:spcAft>
                <a:spcPts val="0"/>
              </a:spcAft>
              <a:defRPr/>
            </a:pPr>
            <a:r>
              <a:rPr lang="he-IL" sz="2900" b="1" spc="30" dirty="0">
                <a:ln w="12700">
                  <a:solidFill>
                    <a:srgbClr val="627A32"/>
                  </a:solidFill>
                </a:ln>
                <a:solidFill>
                  <a:srgbClr val="0070C0"/>
                </a:solidFill>
                <a:latin typeface="David" pitchFamily="34" charset="-79"/>
                <a:ea typeface="+mn-ea"/>
                <a:cs typeface="David" pitchFamily="34" charset="-79"/>
              </a:rPr>
              <a:t>האם ניתן לבנות סוכה מדפנות העשויות ממוטות או חוטים הנמצאים במרחק של פחות משלושה טפחים זה מזה?</a:t>
            </a:r>
          </a:p>
        </p:txBody>
      </p:sp>
      <p:sp>
        <p:nvSpPr>
          <p:cNvPr id="11" name="Text Box 4"/>
          <p:cNvSpPr txBox="1">
            <a:spLocks noChangeArrowheads="1"/>
          </p:cNvSpPr>
          <p:nvPr/>
        </p:nvSpPr>
        <p:spPr bwMode="auto">
          <a:xfrm>
            <a:off x="458788" y="2276872"/>
            <a:ext cx="8002588" cy="503984"/>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100" b="1" spc="30" dirty="0">
                <a:ln>
                  <a:solidFill>
                    <a:srgbClr val="6A0236">
                      <a:alpha val="60000"/>
                    </a:srgbClr>
                  </a:solidFill>
                </a:ln>
                <a:solidFill>
                  <a:srgbClr val="BA3854"/>
                </a:solidFill>
                <a:latin typeface="David" pitchFamily="34" charset="-79"/>
                <a:cs typeface="David" pitchFamily="34" charset="-79"/>
              </a:rPr>
              <a:t>א.	כן, דינם זהה לחלוטין לדין דפנות רגילות.</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19. דין "לבוד"</a:t>
            </a:r>
          </a:p>
        </p:txBody>
      </p:sp>
      <p:sp>
        <p:nvSpPr>
          <p:cNvPr id="13" name="Text Box 4"/>
          <p:cNvSpPr txBox="1">
            <a:spLocks noChangeArrowheads="1"/>
          </p:cNvSpPr>
          <p:nvPr/>
        </p:nvSpPr>
        <p:spPr bwMode="auto">
          <a:xfrm>
            <a:off x="251520" y="2924944"/>
            <a:ext cx="8195568"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000" b="1" spc="30" dirty="0">
                <a:ln>
                  <a:solidFill>
                    <a:srgbClr val="6A0236">
                      <a:alpha val="60000"/>
                    </a:srgbClr>
                  </a:solidFill>
                </a:ln>
                <a:solidFill>
                  <a:srgbClr val="BA3854"/>
                </a:solidFill>
                <a:latin typeface="David" pitchFamily="34" charset="-79"/>
                <a:cs typeface="David" pitchFamily="34" charset="-79"/>
              </a:rPr>
              <a:t>ב.	רק בתנאי שעושה זאת שתי וערב, כדוגמת רשת 	שמקיפים בה חצרות.</a:t>
            </a:r>
          </a:p>
        </p:txBody>
      </p:sp>
      <p:sp>
        <p:nvSpPr>
          <p:cNvPr id="14" name="Text Box 4"/>
          <p:cNvSpPr txBox="1">
            <a:spLocks noChangeArrowheads="1"/>
          </p:cNvSpPr>
          <p:nvPr/>
        </p:nvSpPr>
        <p:spPr bwMode="auto">
          <a:xfrm>
            <a:off x="458788" y="4005064"/>
            <a:ext cx="7988300" cy="1265731"/>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0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ג.	כן, ויש אומרים שאם המוטות או החוטים </a:t>
            </a:r>
            <a:r>
              <a:rPr lang="en-US" sz="30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	</a:t>
            </a:r>
            <a:r>
              <a:rPr lang="he-IL" sz="30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נמצאים 	רק במאוזן או רק במאונך, ולא שתי וערב, יש צורך 	בארבע דפנות לסוכה.       </a:t>
            </a:r>
          </a:p>
        </p:txBody>
      </p:sp>
      <p:grpSp>
        <p:nvGrpSpPr>
          <p:cNvPr id="16" name="קבוצה 15"/>
          <p:cNvGrpSpPr/>
          <p:nvPr/>
        </p:nvGrpSpPr>
        <p:grpSpPr>
          <a:xfrm>
            <a:off x="4361923" y="5515818"/>
            <a:ext cx="2481263" cy="1225550"/>
            <a:chOff x="3330575" y="2816225"/>
            <a:chExt cx="2481263" cy="1225550"/>
          </a:xfrm>
        </p:grpSpPr>
        <p:pic>
          <p:nvPicPr>
            <p:cNvPr id="17" name="Picture 2">
              <a:hlinkClick r:id="" action="ppaction://hlinkshowjump?jump=nextslid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30575" y="2816225"/>
              <a:ext cx="2481263"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a:hlinkClick r:id="" action="ppaction://hlinkshowjump?jump=nextslide"/>
            </p:cNvPr>
            <p:cNvSpPr txBox="1"/>
            <p:nvPr/>
          </p:nvSpPr>
          <p:spPr>
            <a:xfrm>
              <a:off x="3737755" y="3132257"/>
              <a:ext cx="1656184" cy="584775"/>
            </a:xfrm>
            <a:prstGeom prst="rect">
              <a:avLst/>
            </a:prstGeom>
            <a:noFill/>
          </p:spPr>
          <p:txBody>
            <a:bodyPr wrap="square" rtlCol="1">
              <a:spAutoFit/>
            </a:bodyPr>
            <a:lstStyle/>
            <a:p>
              <a:pPr algn="ctr" fontAlgn="base">
                <a:spcBef>
                  <a:spcPct val="0"/>
                </a:spcBef>
                <a:spcAft>
                  <a:spcPct val="0"/>
                </a:spcAft>
              </a:pPr>
              <a:r>
                <a:rPr lang="he-IL" sz="3200" b="1" spc="20" dirty="0">
                  <a:ln w="3175">
                    <a:solidFill>
                      <a:srgbClr val="7030A0">
                        <a:lumMod val="75000"/>
                      </a:srgbClr>
                    </a:solidFill>
                  </a:ln>
                  <a:solidFill>
                    <a:srgbClr val="000000"/>
                  </a:solidFill>
                  <a:latin typeface="David" pitchFamily="34" charset="-79"/>
                  <a:cs typeface="David" pitchFamily="34" charset="-79"/>
                </a:rPr>
                <a:t>המשך</a:t>
              </a:r>
              <a:endParaRPr lang="he-IL" sz="3200" dirty="0">
                <a:ln w="3175">
                  <a:solidFill>
                    <a:srgbClr val="7030A0">
                      <a:lumMod val="75000"/>
                    </a:srgbClr>
                  </a:solidFill>
                </a:ln>
                <a:solidFill>
                  <a:srgbClr val="000000"/>
                </a:solidFill>
                <a:latin typeface="Arial" charset="0"/>
              </a:endParaRPr>
            </a:p>
          </p:txBody>
        </p:sp>
      </p:grpSp>
      <p:sp>
        <p:nvSpPr>
          <p:cNvPr id="20" name="TextBox 19"/>
          <p:cNvSpPr txBox="1"/>
          <p:nvPr/>
        </p:nvSpPr>
        <p:spPr>
          <a:xfrm>
            <a:off x="2728388" y="5229200"/>
            <a:ext cx="6092084" cy="584775"/>
          </a:xfrm>
          <a:prstGeom prst="rect">
            <a:avLst/>
          </a:prstGeom>
          <a:noFill/>
        </p:spPr>
        <p:txBody>
          <a:bodyPr wrap="square" rtlCol="1">
            <a:spAutoFit/>
          </a:bodyPr>
          <a:lstStyle/>
          <a:p>
            <a:pPr algn="ctr" fontAlgn="base">
              <a:spcBef>
                <a:spcPct val="0"/>
              </a:spcBef>
              <a:spcAft>
                <a:spcPct val="0"/>
              </a:spcAft>
            </a:pPr>
            <a:r>
              <a:rPr lang="he-IL" sz="3200" b="1" spc="20" dirty="0">
                <a:ln>
                  <a:solidFill>
                    <a:srgbClr val="F79646">
                      <a:lumMod val="50000"/>
                      <a:alpha val="76000"/>
                    </a:srgbClr>
                  </a:solidFill>
                </a:ln>
                <a:solidFill>
                  <a:srgbClr val="F8A83E"/>
                </a:solidFill>
                <a:latin typeface="David" pitchFamily="34" charset="-79"/>
                <a:ea typeface="+mj-ea"/>
                <a:cs typeface="David" pitchFamily="34" charset="-79"/>
              </a:rPr>
              <a:t>תשובה נכונה!             יישר כוחך!</a:t>
            </a:r>
          </a:p>
        </p:txBody>
      </p:sp>
      <p:pic>
        <p:nvPicPr>
          <p:cNvPr id="18" name="Picture 2" descr="D:\DOC\Dropbox\חמדת ימים\מצגות\סוכות\סורק אברהם\42 001.jp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95536" y="4895850"/>
            <a:ext cx="2448272" cy="1629494"/>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D:\DOC\Dropbox\חמדת ימים\מצגות\סוכות\סורק אברהם\42 00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95536" y="1968152"/>
            <a:ext cx="6840760" cy="4552998"/>
          </a:xfrm>
          <a:prstGeom prst="rect">
            <a:avLst/>
          </a:prstGeom>
          <a:noFill/>
          <a:extLst>
            <a:ext uri="{909E8E84-426E-40DD-AFC4-6F175D3DCCD1}">
              <a14:hiddenFill xmlns:a14="http://schemas.microsoft.com/office/drawing/2010/main">
                <a:solidFill>
                  <a:srgbClr val="FFFFFF"/>
                </a:solidFill>
              </a14:hiddenFill>
            </a:ext>
          </a:extLst>
        </p:spPr>
      </p:pic>
      <p:sp>
        <p:nvSpPr>
          <p:cNvPr id="22" name="TextBox 21"/>
          <p:cNvSpPr txBox="1"/>
          <p:nvPr/>
        </p:nvSpPr>
        <p:spPr>
          <a:xfrm>
            <a:off x="107504" y="6268842"/>
            <a:ext cx="1440160" cy="215444"/>
          </a:xfrm>
          <a:prstGeom prst="rect">
            <a:avLst/>
          </a:prstGeom>
          <a:noFill/>
        </p:spPr>
        <p:txBody>
          <a:bodyPr wrap="square" rtlCol="1">
            <a:spAutoFit/>
          </a:bodyPr>
          <a:lstStyle/>
          <a:p>
            <a:r>
              <a:rPr lang="he-IL" sz="800" b="1" dirty="0">
                <a:effectLst>
                  <a:glow rad="139700">
                    <a:schemeClr val="bg2">
                      <a:alpha val="40000"/>
                    </a:schemeClr>
                  </a:glow>
                </a:effectLst>
              </a:rPr>
              <a:t>להגדלה / הקטנה - לחץ</a:t>
            </a:r>
          </a:p>
        </p:txBody>
      </p:sp>
      <p:sp>
        <p:nvSpPr>
          <p:cNvPr id="23" name="TextBox 22"/>
          <p:cNvSpPr txBox="1"/>
          <p:nvPr/>
        </p:nvSpPr>
        <p:spPr>
          <a:xfrm>
            <a:off x="-105184" y="4876608"/>
            <a:ext cx="3449712" cy="2308324"/>
          </a:xfrm>
          <a:prstGeom prst="rect">
            <a:avLst/>
          </a:prstGeom>
          <a:noFill/>
        </p:spPr>
        <p:txBody>
          <a:bodyPr wrap="square" rtlCol="1">
            <a:spAutoFit/>
          </a:bodyPr>
          <a:lstStyle/>
          <a:p>
            <a:r>
              <a:rPr lang="he-IL" dirty="0">
                <a:solidFill>
                  <a:schemeClr val="tx1">
                    <a:alpha val="0"/>
                  </a:schemeClr>
                </a:solidFill>
              </a:rPr>
              <a:t>שקוף קטן</a:t>
            </a:r>
          </a:p>
          <a:p>
            <a:endParaRPr lang="he-IL" dirty="0"/>
          </a:p>
          <a:p>
            <a:endParaRPr lang="he-IL" dirty="0"/>
          </a:p>
          <a:p>
            <a:endParaRPr lang="he-IL" dirty="0"/>
          </a:p>
          <a:p>
            <a:endParaRPr lang="he-IL" dirty="0"/>
          </a:p>
          <a:p>
            <a:endParaRPr lang="he-IL" dirty="0"/>
          </a:p>
          <a:p>
            <a:endParaRPr lang="he-IL" dirty="0"/>
          </a:p>
          <a:p>
            <a:endParaRPr lang="he-IL" dirty="0"/>
          </a:p>
        </p:txBody>
      </p:sp>
      <p:sp>
        <p:nvSpPr>
          <p:cNvPr id="29" name="TextBox 28"/>
          <p:cNvSpPr txBox="1"/>
          <p:nvPr/>
        </p:nvSpPr>
        <p:spPr>
          <a:xfrm>
            <a:off x="0" y="-79653"/>
            <a:ext cx="9152353" cy="7017306"/>
          </a:xfrm>
          <a:prstGeom prst="rect">
            <a:avLst/>
          </a:prstGeom>
          <a:noFill/>
        </p:spPr>
        <p:txBody>
          <a:bodyPr wrap="square" rtlCol="1">
            <a:spAutoFit/>
          </a:bodyPr>
          <a:lstStyle/>
          <a:p>
            <a:r>
              <a:rPr lang="he-IL" dirty="0">
                <a:solidFill>
                  <a:schemeClr val="tx1">
                    <a:alpha val="0"/>
                  </a:schemeClr>
                </a:solidFill>
              </a:rPr>
              <a:t>שקוף גדול</a:t>
            </a:r>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a:p>
            <a:endParaRPr lang="he-IL" dirty="0"/>
          </a:p>
        </p:txBody>
      </p:sp>
    </p:spTree>
    <p:extLst>
      <p:ext uri="{BB962C8B-B14F-4D97-AF65-F5344CB8AC3E}">
        <p14:creationId xmlns:p14="http://schemas.microsoft.com/office/powerpoint/2010/main" val="507922882"/>
      </p:ext>
    </p:extLst>
  </p:cSld>
  <p:clrMapOvr>
    <a:masterClrMapping/>
  </p:clrMapOvr>
  <p:transition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30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800"/>
                                        <p:tgtEl>
                                          <p:spTgt spid="16"/>
                                        </p:tgtEl>
                                      </p:cBhvr>
                                    </p:animEffect>
                                    <p:anim calcmode="lin" valueType="num">
                                      <p:cBhvr>
                                        <p:cTn id="8" dur="800" fill="hold"/>
                                        <p:tgtEl>
                                          <p:spTgt spid="16"/>
                                        </p:tgtEl>
                                        <p:attrNameLst>
                                          <p:attrName>ppt_x</p:attrName>
                                        </p:attrNameLst>
                                      </p:cBhvr>
                                      <p:tavLst>
                                        <p:tav tm="0">
                                          <p:val>
                                            <p:strVal val="#ppt_x"/>
                                          </p:val>
                                        </p:tav>
                                        <p:tav tm="100000">
                                          <p:val>
                                            <p:strVal val="#ppt_x"/>
                                          </p:val>
                                        </p:tav>
                                      </p:tavLst>
                                    </p:anim>
                                    <p:anim calcmode="lin" valueType="num">
                                      <p:cBhvr>
                                        <p:cTn id="9" dur="800" fill="hold"/>
                                        <p:tgtEl>
                                          <p:spTgt spid="16"/>
                                        </p:tgtEl>
                                        <p:attrNameLst>
                                          <p:attrName>ppt_y</p:attrName>
                                        </p:attrNameLst>
                                      </p:cBhvr>
                                      <p:tavLst>
                                        <p:tav tm="0">
                                          <p:val>
                                            <p:strVal val="#ppt_y-.1"/>
                                          </p:val>
                                        </p:tav>
                                        <p:tav tm="100000">
                                          <p:val>
                                            <p:strVal val="#ppt_y"/>
                                          </p:val>
                                        </p:tav>
                                      </p:tavLst>
                                    </p:anim>
                                  </p:childTnLst>
                                </p:cTn>
                              </p:par>
                              <p:par>
                                <p:cTn id="10" presetID="32" presetClass="emph" presetSubtype="0" fill="hold" grpId="0" nodeType="withEffect">
                                  <p:stCondLst>
                                    <p:cond delay="0"/>
                                  </p:stCondLst>
                                  <p:childTnLst>
                                    <p:animRot by="120000">
                                      <p:cBhvr>
                                        <p:cTn id="11" dur="80" fill="hold">
                                          <p:stCondLst>
                                            <p:cond delay="0"/>
                                          </p:stCondLst>
                                        </p:cTn>
                                        <p:tgtEl>
                                          <p:spTgt spid="20"/>
                                        </p:tgtEl>
                                        <p:attrNameLst>
                                          <p:attrName>r</p:attrName>
                                        </p:attrNameLst>
                                      </p:cBhvr>
                                    </p:animRot>
                                    <p:animRot by="-240000">
                                      <p:cBhvr>
                                        <p:cTn id="12" dur="160" fill="hold">
                                          <p:stCondLst>
                                            <p:cond delay="160"/>
                                          </p:stCondLst>
                                        </p:cTn>
                                        <p:tgtEl>
                                          <p:spTgt spid="20"/>
                                        </p:tgtEl>
                                        <p:attrNameLst>
                                          <p:attrName>r</p:attrName>
                                        </p:attrNameLst>
                                      </p:cBhvr>
                                    </p:animRot>
                                    <p:animRot by="240000">
                                      <p:cBhvr>
                                        <p:cTn id="13" dur="160" fill="hold">
                                          <p:stCondLst>
                                            <p:cond delay="320"/>
                                          </p:stCondLst>
                                        </p:cTn>
                                        <p:tgtEl>
                                          <p:spTgt spid="20"/>
                                        </p:tgtEl>
                                        <p:attrNameLst>
                                          <p:attrName>r</p:attrName>
                                        </p:attrNameLst>
                                      </p:cBhvr>
                                    </p:animRot>
                                    <p:animRot by="-240000">
                                      <p:cBhvr>
                                        <p:cTn id="14" dur="160" fill="hold">
                                          <p:stCondLst>
                                            <p:cond delay="480"/>
                                          </p:stCondLst>
                                        </p:cTn>
                                        <p:tgtEl>
                                          <p:spTgt spid="20"/>
                                        </p:tgtEl>
                                        <p:attrNameLst>
                                          <p:attrName>r</p:attrName>
                                        </p:attrNameLst>
                                      </p:cBhvr>
                                    </p:animRot>
                                    <p:animRot by="120000">
                                      <p:cBhvr>
                                        <p:cTn id="15" dur="160" fill="hold">
                                          <p:stCondLst>
                                            <p:cond delay="640"/>
                                          </p:stCondLst>
                                        </p:cTn>
                                        <p:tgtEl>
                                          <p:spTgt spid="2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23"/>
                    </p:tgtEl>
                  </p:cond>
                </p:stCondLst>
                <p:endSync evt="end" delay="0">
                  <p:rtn val="all"/>
                </p:endSync>
                <p:childTnLst>
                  <p:par>
                    <p:cTn id="17" fill="hold">
                      <p:stCondLst>
                        <p:cond delay="0"/>
                      </p:stCondLst>
                      <p:childTnLst>
                        <p:par>
                          <p:cTn id="18" fill="hold">
                            <p:stCondLst>
                              <p:cond delay="0"/>
                            </p:stCondLst>
                            <p:childTnLst>
                              <p:par>
                                <p:cTn id="19" presetID="1" presetClass="entr" presetSubtype="0" fill="hold" grpId="0" nodeType="withEffect">
                                  <p:stCondLst>
                                    <p:cond delay="0"/>
                                  </p:stCondLst>
                                  <p:childTnLst>
                                    <p:set>
                                      <p:cBhvr>
                                        <p:cTn id="20" dur="1" fill="hold">
                                          <p:stCondLst>
                                            <p:cond delay="0"/>
                                          </p:stCondLst>
                                        </p:cTn>
                                        <p:tgtEl>
                                          <p:spTgt spid="29"/>
                                        </p:tgtEl>
                                        <p:attrNameLst>
                                          <p:attrName>style.visibility</p:attrName>
                                        </p:attrNameLst>
                                      </p:cBhvr>
                                      <p:to>
                                        <p:strVal val="visible"/>
                                      </p:to>
                                    </p:set>
                                  </p:childTnLst>
                                </p:cTn>
                              </p:par>
                              <p:par>
                                <p:cTn id="21" presetID="1" presetClass="exit" presetSubtype="0" fill="hold" grpId="1" nodeType="withEffect">
                                  <p:stCondLst>
                                    <p:cond delay="0"/>
                                  </p:stCondLst>
                                  <p:childTnLst>
                                    <p:set>
                                      <p:cBhvr>
                                        <p:cTn id="22" dur="1" fill="hold">
                                          <p:stCondLst>
                                            <p:cond delay="0"/>
                                          </p:stCondLst>
                                        </p:cTn>
                                        <p:tgtEl>
                                          <p:spTgt spid="23"/>
                                        </p:tgtEl>
                                        <p:attrNameLst>
                                          <p:attrName>style.visibility</p:attrName>
                                        </p:attrNameLst>
                                      </p:cBhvr>
                                      <p:to>
                                        <p:strVal val="hidden"/>
                                      </p:to>
                                    </p:set>
                                  </p:childTnLst>
                                </p:cTn>
                              </p:par>
                              <p:par>
                                <p:cTn id="23" presetID="2" presetClass="entr" presetSubtype="12" fill="hold" nodeType="with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additive="base">
                                        <p:cTn id="25" dur="500" fill="hold"/>
                                        <p:tgtEl>
                                          <p:spTgt spid="21"/>
                                        </p:tgtEl>
                                        <p:attrNameLst>
                                          <p:attrName>ppt_x</p:attrName>
                                        </p:attrNameLst>
                                      </p:cBhvr>
                                      <p:tavLst>
                                        <p:tav tm="0">
                                          <p:val>
                                            <p:strVal val="0-#ppt_w/2"/>
                                          </p:val>
                                        </p:tav>
                                        <p:tav tm="100000">
                                          <p:val>
                                            <p:strVal val="#ppt_x"/>
                                          </p:val>
                                        </p:tav>
                                      </p:tavLst>
                                    </p:anim>
                                    <p:anim calcmode="lin" valueType="num">
                                      <p:cBhvr additive="base">
                                        <p:cTn id="26" dur="500" fill="hold"/>
                                        <p:tgtEl>
                                          <p:spTgt spid="21"/>
                                        </p:tgtEl>
                                        <p:attrNameLst>
                                          <p:attrName>ppt_y</p:attrName>
                                        </p:attrNameLst>
                                      </p:cBhvr>
                                      <p:tavLst>
                                        <p:tav tm="0">
                                          <p:val>
                                            <p:strVal val="1+#ppt_h/2"/>
                                          </p:val>
                                        </p:tav>
                                        <p:tav tm="100000">
                                          <p:val>
                                            <p:strVal val="#ppt_y"/>
                                          </p:val>
                                        </p:tav>
                                      </p:tavLst>
                                    </p:anim>
                                  </p:childTnLst>
                                </p:cTn>
                              </p:par>
                              <p:par>
                                <p:cTn id="27" presetID="2" presetClass="exit" presetSubtype="12" fill="hold" nodeType="withEffect">
                                  <p:stCondLst>
                                    <p:cond delay="0"/>
                                  </p:stCondLst>
                                  <p:childTnLst>
                                    <p:anim calcmode="lin" valueType="num">
                                      <p:cBhvr additive="base">
                                        <p:cTn id="28" dur="500"/>
                                        <p:tgtEl>
                                          <p:spTgt spid="18"/>
                                        </p:tgtEl>
                                        <p:attrNameLst>
                                          <p:attrName>ppt_x</p:attrName>
                                        </p:attrNameLst>
                                      </p:cBhvr>
                                      <p:tavLst>
                                        <p:tav tm="0">
                                          <p:val>
                                            <p:strVal val="ppt_x"/>
                                          </p:val>
                                        </p:tav>
                                        <p:tav tm="100000">
                                          <p:val>
                                            <p:strVal val="0-ppt_w/2"/>
                                          </p:val>
                                        </p:tav>
                                      </p:tavLst>
                                    </p:anim>
                                    <p:anim calcmode="lin" valueType="num">
                                      <p:cBhvr additive="base">
                                        <p:cTn id="29" dur="500"/>
                                        <p:tgtEl>
                                          <p:spTgt spid="18"/>
                                        </p:tgtEl>
                                        <p:attrNameLst>
                                          <p:attrName>ppt_y</p:attrName>
                                        </p:attrNameLst>
                                      </p:cBhvr>
                                      <p:tavLst>
                                        <p:tav tm="0">
                                          <p:val>
                                            <p:strVal val="ppt_y"/>
                                          </p:val>
                                        </p:tav>
                                        <p:tav tm="100000">
                                          <p:val>
                                            <p:strVal val="1+ppt_h/2"/>
                                          </p:val>
                                        </p:tav>
                                      </p:tavLst>
                                    </p:anim>
                                    <p:set>
                                      <p:cBhvr>
                                        <p:cTn id="30"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31" restart="whenNotActive" fill="hold" evtFilter="cancelBubble" nodeType="interactiveSeq">
                <p:stCondLst>
                  <p:cond evt="onClick" delay="0">
                    <p:tgtEl>
                      <p:spTgt spid="29"/>
                    </p:tgtEl>
                  </p:cond>
                </p:stCondLst>
                <p:endSync evt="end" delay="0">
                  <p:rtn val="all"/>
                </p:endSync>
                <p:childTnLst>
                  <p:par>
                    <p:cTn id="32" fill="hold">
                      <p:stCondLst>
                        <p:cond delay="0"/>
                      </p:stCondLst>
                      <p:childTnLst>
                        <p:par>
                          <p:cTn id="33" fill="hold">
                            <p:stCondLst>
                              <p:cond delay="0"/>
                            </p:stCondLst>
                            <p:childTnLst>
                              <p:par>
                                <p:cTn id="34" presetID="1" presetClass="exit" presetSubtype="0" fill="hold" grpId="1" nodeType="withEffect">
                                  <p:stCondLst>
                                    <p:cond delay="0"/>
                                  </p:stCondLst>
                                  <p:childTnLst>
                                    <p:set>
                                      <p:cBhvr>
                                        <p:cTn id="35" dur="1" fill="hold">
                                          <p:stCondLst>
                                            <p:cond delay="0"/>
                                          </p:stCondLst>
                                        </p:cTn>
                                        <p:tgtEl>
                                          <p:spTgt spid="29"/>
                                        </p:tgtEl>
                                        <p:attrNameLst>
                                          <p:attrName>style.visibility</p:attrName>
                                        </p:attrNameLst>
                                      </p:cBhvr>
                                      <p:to>
                                        <p:strVal val="hidden"/>
                                      </p:to>
                                    </p:set>
                                  </p:childTnLst>
                                </p:cTn>
                              </p:par>
                              <p:par>
                                <p:cTn id="36" presetID="1" presetClass="entr" presetSubtype="0" fill="hold" grpId="0" nodeType="withEffect">
                                  <p:stCondLst>
                                    <p:cond delay="0"/>
                                  </p:stCondLst>
                                  <p:childTnLst>
                                    <p:set>
                                      <p:cBhvr>
                                        <p:cTn id="37" dur="1" fill="hold">
                                          <p:stCondLst>
                                            <p:cond delay="0"/>
                                          </p:stCondLst>
                                        </p:cTn>
                                        <p:tgtEl>
                                          <p:spTgt spid="23"/>
                                        </p:tgtEl>
                                        <p:attrNameLst>
                                          <p:attrName>style.visibility</p:attrName>
                                        </p:attrNameLst>
                                      </p:cBhvr>
                                      <p:to>
                                        <p:strVal val="visible"/>
                                      </p:to>
                                    </p:set>
                                  </p:childTnLst>
                                </p:cTn>
                              </p:par>
                              <p:par>
                                <p:cTn id="38" presetID="2" presetClass="exit" presetSubtype="12" fill="hold" nodeType="withEffect">
                                  <p:stCondLst>
                                    <p:cond delay="0"/>
                                  </p:stCondLst>
                                  <p:childTnLst>
                                    <p:anim calcmode="lin" valueType="num">
                                      <p:cBhvr additive="base">
                                        <p:cTn id="39" dur="500"/>
                                        <p:tgtEl>
                                          <p:spTgt spid="21"/>
                                        </p:tgtEl>
                                        <p:attrNameLst>
                                          <p:attrName>ppt_x</p:attrName>
                                        </p:attrNameLst>
                                      </p:cBhvr>
                                      <p:tavLst>
                                        <p:tav tm="0">
                                          <p:val>
                                            <p:strVal val="ppt_x"/>
                                          </p:val>
                                        </p:tav>
                                        <p:tav tm="100000">
                                          <p:val>
                                            <p:strVal val="0-ppt_w/2"/>
                                          </p:val>
                                        </p:tav>
                                      </p:tavLst>
                                    </p:anim>
                                    <p:anim calcmode="lin" valueType="num">
                                      <p:cBhvr additive="base">
                                        <p:cTn id="40" dur="500"/>
                                        <p:tgtEl>
                                          <p:spTgt spid="21"/>
                                        </p:tgtEl>
                                        <p:attrNameLst>
                                          <p:attrName>ppt_y</p:attrName>
                                        </p:attrNameLst>
                                      </p:cBhvr>
                                      <p:tavLst>
                                        <p:tav tm="0">
                                          <p:val>
                                            <p:strVal val="ppt_y"/>
                                          </p:val>
                                        </p:tav>
                                        <p:tav tm="100000">
                                          <p:val>
                                            <p:strVal val="1+ppt_h/2"/>
                                          </p:val>
                                        </p:tav>
                                      </p:tavLst>
                                    </p:anim>
                                    <p:set>
                                      <p:cBhvr>
                                        <p:cTn id="41" dur="1" fill="hold">
                                          <p:stCondLst>
                                            <p:cond delay="499"/>
                                          </p:stCondLst>
                                        </p:cTn>
                                        <p:tgtEl>
                                          <p:spTgt spid="21"/>
                                        </p:tgtEl>
                                        <p:attrNameLst>
                                          <p:attrName>style.visibility</p:attrName>
                                        </p:attrNameLst>
                                      </p:cBhvr>
                                      <p:to>
                                        <p:strVal val="hidden"/>
                                      </p:to>
                                    </p:set>
                                  </p:childTnLst>
                                </p:cTn>
                              </p:par>
                              <p:par>
                                <p:cTn id="42" presetID="2" presetClass="entr" presetSubtype="12" fill="hold" nodeType="with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fill="hold"/>
                                        <p:tgtEl>
                                          <p:spTgt spid="18"/>
                                        </p:tgtEl>
                                        <p:attrNameLst>
                                          <p:attrName>ppt_x</p:attrName>
                                        </p:attrNameLst>
                                      </p:cBhvr>
                                      <p:tavLst>
                                        <p:tav tm="0">
                                          <p:val>
                                            <p:strVal val="0-#ppt_w/2"/>
                                          </p:val>
                                        </p:tav>
                                        <p:tav tm="100000">
                                          <p:val>
                                            <p:strVal val="#ppt_x"/>
                                          </p:val>
                                        </p:tav>
                                      </p:tavLst>
                                    </p:anim>
                                    <p:anim calcmode="lin" valueType="num">
                                      <p:cBhvr additive="base">
                                        <p:cTn id="45"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29"/>
                  </p:tgtEl>
                </p:cond>
              </p:nextCondLst>
            </p:seq>
          </p:childTnLst>
        </p:cTn>
      </p:par>
    </p:tnLst>
    <p:bldLst>
      <p:bldP spid="20" grpId="0"/>
      <p:bldP spid="23" grpId="0"/>
      <p:bldP spid="23" grpId="1"/>
      <p:bldP spid="29" grpId="0"/>
      <p:bldP spid="29" grpId="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641"/>
            <a:ext cx="8784976" cy="6480448"/>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108520" y="1268761"/>
            <a:ext cx="8896434" cy="792087"/>
          </a:xfrm>
        </p:spPr>
        <p:txBody>
          <a:bodyPr rtlCol="1">
            <a:noAutofit/>
          </a:bodyPr>
          <a:lstStyle/>
          <a:p>
            <a:pPr algn="r" fontAlgn="auto">
              <a:lnSpc>
                <a:spcPts val="3000"/>
              </a:lnSpc>
              <a:spcAft>
                <a:spcPts val="0"/>
              </a:spcAft>
              <a:defRPr/>
            </a:pPr>
            <a:r>
              <a:rPr lang="he-IL" sz="2800" b="1" spc="30" dirty="0">
                <a:ln w="12700">
                  <a:solidFill>
                    <a:srgbClr val="627A32"/>
                  </a:solidFill>
                </a:ln>
                <a:solidFill>
                  <a:srgbClr val="0070C0"/>
                </a:solidFill>
                <a:latin typeface="David" pitchFamily="34" charset="-79"/>
                <a:ea typeface="+mn-ea"/>
                <a:cs typeface="David" pitchFamily="34" charset="-79"/>
              </a:rPr>
              <a:t>מה הדין אם הניח תחילה את הסכך ואחר כך הקים את הדפנות,</a:t>
            </a:r>
            <a:br>
              <a:rPr lang="en-US" sz="2800" b="1" spc="30" dirty="0">
                <a:ln w="12700">
                  <a:solidFill>
                    <a:srgbClr val="627A32"/>
                  </a:solidFill>
                </a:ln>
                <a:solidFill>
                  <a:srgbClr val="0070C0"/>
                </a:solidFill>
                <a:latin typeface="David" pitchFamily="34" charset="-79"/>
                <a:ea typeface="+mn-ea"/>
                <a:cs typeface="David" pitchFamily="34" charset="-79"/>
              </a:rPr>
            </a:br>
            <a:r>
              <a:rPr lang="he-IL" sz="2800" b="1" spc="30" dirty="0">
                <a:ln w="12700">
                  <a:solidFill>
                    <a:srgbClr val="627A32"/>
                  </a:solidFill>
                </a:ln>
                <a:solidFill>
                  <a:srgbClr val="0070C0"/>
                </a:solidFill>
                <a:latin typeface="David" pitchFamily="34" charset="-79"/>
                <a:ea typeface="+mn-ea"/>
                <a:cs typeface="David" pitchFamily="34" charset="-79"/>
              </a:rPr>
              <a:t>למשל כשמניח את הסכך על עמודים שאינם נחשבים כדפנות מבחינה הלכתית?</a:t>
            </a:r>
          </a:p>
        </p:txBody>
      </p:sp>
      <p:sp>
        <p:nvSpPr>
          <p:cNvPr id="11" name="Text Box 4">
            <a:hlinkClick r:id="" action="ppaction://hlinkshowjump?jump=nextslide"/>
          </p:cNvPr>
          <p:cNvSpPr txBox="1">
            <a:spLocks noChangeArrowheads="1"/>
          </p:cNvSpPr>
          <p:nvPr/>
        </p:nvSpPr>
        <p:spPr bwMode="auto">
          <a:xfrm>
            <a:off x="251519" y="2346918"/>
            <a:ext cx="8568953" cy="1631216"/>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2800" b="1" spc="30" dirty="0">
                <a:ln>
                  <a:solidFill>
                    <a:srgbClr val="6A0236">
                      <a:alpha val="60000"/>
                    </a:srgbClr>
                  </a:solidFill>
                </a:ln>
                <a:solidFill>
                  <a:srgbClr val="BA3854"/>
                </a:solidFill>
                <a:latin typeface="David" pitchFamily="34" charset="-79"/>
                <a:cs typeface="David" pitchFamily="34" charset="-79"/>
              </a:rPr>
              <a:t>א.	לדעת פוסקים רבים הסוכה פסולה אלא אם כן הקים</a:t>
            </a:r>
            <a:endParaRPr lang="en-US" sz="2800" b="1" spc="30" dirty="0">
              <a:ln>
                <a:solidFill>
                  <a:srgbClr val="6A0236">
                    <a:alpha val="60000"/>
                  </a:srgbClr>
                </a:solidFill>
              </a:ln>
              <a:solidFill>
                <a:srgbClr val="BA3854"/>
              </a:solidFill>
              <a:latin typeface="David" pitchFamily="34" charset="-79"/>
              <a:cs typeface="David" pitchFamily="34" charset="-79"/>
            </a:endParaRPr>
          </a:p>
          <a:p>
            <a:pPr eaLnBrk="1" hangingPunct="1">
              <a:lnSpc>
                <a:spcPts val="3000"/>
              </a:lnSpc>
              <a:tabLst>
                <a:tab pos="452438" algn="r"/>
              </a:tabLst>
              <a:defRPr/>
            </a:pPr>
            <a:r>
              <a:rPr lang="en-US" sz="2800" b="1" spc="30" dirty="0">
                <a:ln>
                  <a:solidFill>
                    <a:srgbClr val="6A0236">
                      <a:alpha val="60000"/>
                    </a:srgbClr>
                  </a:solidFill>
                </a:ln>
                <a:solidFill>
                  <a:srgbClr val="BA3854"/>
                </a:solidFill>
                <a:latin typeface="David" pitchFamily="34" charset="-79"/>
                <a:cs typeface="David" pitchFamily="34" charset="-79"/>
              </a:rPr>
              <a:t>	</a:t>
            </a:r>
            <a:r>
              <a:rPr lang="he-IL" sz="2800" b="1" spc="30" dirty="0">
                <a:ln>
                  <a:solidFill>
                    <a:srgbClr val="6A0236">
                      <a:alpha val="60000"/>
                    </a:srgbClr>
                  </a:solidFill>
                </a:ln>
                <a:solidFill>
                  <a:srgbClr val="BA3854"/>
                </a:solidFill>
                <a:latin typeface="David" pitchFamily="34" charset="-79"/>
                <a:cs typeface="David" pitchFamily="34" charset="-79"/>
              </a:rPr>
              <a:t>תחילה סמוך לסכך, מסביב, דופן בגובה טפח לפחות, כגון 	המסגרת סביב הפרגולה, שקיימת שם עוד לפני הנחת 	הסכך. </a:t>
            </a:r>
          </a:p>
        </p:txBody>
      </p:sp>
      <p:sp>
        <p:nvSpPr>
          <p:cNvPr id="12" name="TextBox 11"/>
          <p:cNvSpPr txBox="1"/>
          <p:nvPr/>
        </p:nvSpPr>
        <p:spPr>
          <a:xfrm>
            <a:off x="513745" y="211287"/>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20. "תעשה -ולא מן העשוי" </a:t>
            </a:r>
          </a:p>
        </p:txBody>
      </p:sp>
      <p:sp>
        <p:nvSpPr>
          <p:cNvPr id="13" name="Text Box 4"/>
          <p:cNvSpPr txBox="1">
            <a:spLocks noChangeArrowheads="1"/>
          </p:cNvSpPr>
          <p:nvPr/>
        </p:nvSpPr>
        <p:spPr bwMode="auto">
          <a:xfrm>
            <a:off x="4788024" y="4077072"/>
            <a:ext cx="4026818" cy="48859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2800" b="1" spc="30" dirty="0">
                <a:ln>
                  <a:solidFill>
                    <a:srgbClr val="6A0236">
                      <a:alpha val="60000"/>
                    </a:srgbClr>
                  </a:solidFill>
                </a:ln>
                <a:solidFill>
                  <a:srgbClr val="BA3854"/>
                </a:solidFill>
                <a:latin typeface="David" pitchFamily="34" charset="-79"/>
                <a:cs typeface="David" pitchFamily="34" charset="-79"/>
              </a:rPr>
              <a:t>ב.	הסוכה כשרה ומהודרת.</a:t>
            </a:r>
          </a:p>
        </p:txBody>
      </p:sp>
      <p:sp>
        <p:nvSpPr>
          <p:cNvPr id="14" name="Text Box 4"/>
          <p:cNvSpPr txBox="1">
            <a:spLocks noChangeArrowheads="1"/>
          </p:cNvSpPr>
          <p:nvPr/>
        </p:nvSpPr>
        <p:spPr bwMode="auto">
          <a:xfrm>
            <a:off x="1547664" y="4668597"/>
            <a:ext cx="7257878" cy="48859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2800" b="1" spc="30" dirty="0">
                <a:ln>
                  <a:solidFill>
                    <a:srgbClr val="6A0236">
                      <a:alpha val="60000"/>
                    </a:srgbClr>
                  </a:solidFill>
                </a:ln>
                <a:solidFill>
                  <a:srgbClr val="BA3854"/>
                </a:solidFill>
                <a:latin typeface="David" pitchFamily="34" charset="-79"/>
                <a:cs typeface="David" pitchFamily="34" charset="-79"/>
              </a:rPr>
              <a:t>ג.	הסוכה כשרה, אך לכתחילה עדיף שלא לעשות כן.</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TextBox 17"/>
          <p:cNvSpPr txBox="1"/>
          <p:nvPr/>
        </p:nvSpPr>
        <p:spPr>
          <a:xfrm>
            <a:off x="3131840" y="5292497"/>
            <a:ext cx="3024336" cy="584775"/>
          </a:xfrm>
          <a:prstGeom prst="rect">
            <a:avLst/>
          </a:prstGeom>
          <a:noFill/>
        </p:spPr>
        <p:txBody>
          <a:bodyPr rtlCol="1">
            <a:spAutoFit/>
          </a:bodyPr>
          <a:lstStyle/>
          <a:p>
            <a:pPr algn="ctr">
              <a:defRPr/>
            </a:pPr>
            <a:r>
              <a:rPr lang="he-IL" sz="3200" b="1" spc="30" dirty="0">
                <a:ln>
                  <a:solidFill>
                    <a:srgbClr val="7C3838"/>
                  </a:solidFill>
                </a:ln>
                <a:solidFill>
                  <a:srgbClr val="9D1E05"/>
                </a:solidFill>
                <a:effectLst>
                  <a:glow rad="38100">
                    <a:srgbClr val="FEE6F7">
                      <a:alpha val="18000"/>
                    </a:srgbClr>
                  </a:glow>
                </a:effectLst>
                <a:latin typeface="David" pitchFamily="34" charset="-79"/>
                <a:cs typeface="David" pitchFamily="34" charset="-79"/>
              </a:rPr>
              <a:t>טעות, נסה שנית.</a:t>
            </a:r>
          </a:p>
        </p:txBody>
      </p:sp>
    </p:spTree>
    <p:extLst>
      <p:ext uri="{BB962C8B-B14F-4D97-AF65-F5344CB8AC3E}">
        <p14:creationId xmlns:p14="http://schemas.microsoft.com/office/powerpoint/2010/main" val="1825322546"/>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16" presetClass="emph" presetSubtype="0" fill="hold" grpId="0" nodeType="withEffect">
                                  <p:stCondLst>
                                    <p:cond delay="0"/>
                                  </p:stCondLst>
                                  <p:iterate type="lt">
                                    <p:tmPct val="4000"/>
                                  </p:iterate>
                                  <p:childTnLst>
                                    <p:set>
                                      <p:cBhvr override="childStyle">
                                        <p:cTn id="6" dur="500" fill="hold"/>
                                        <p:tgtEl>
                                          <p:spTgt spid="13"/>
                                        </p:tgtEl>
                                        <p:attrNameLst>
                                          <p:attrName>style.color</p:attrName>
                                        </p:attrNameLst>
                                      </p:cBhvr>
                                      <p:to>
                                        <p:clrVal>
                                          <a:srgbClr val="938953"/>
                                        </p:clrVal>
                                      </p:to>
                                    </p:set>
                                    <p:set>
                                      <p:cBhvr>
                                        <p:cTn id="7" dur="500" fill="hold"/>
                                        <p:tgtEl>
                                          <p:spTgt spid="13"/>
                                        </p:tgtEl>
                                        <p:attrNameLst>
                                          <p:attrName>fillcolor</p:attrName>
                                        </p:attrNameLst>
                                      </p:cBhvr>
                                      <p:to>
                                        <p:clrVal>
                                          <a:srgbClr val="938953"/>
                                        </p:clrVal>
                                      </p:to>
                                    </p:set>
                                    <p:set>
                                      <p:cBhvr>
                                        <p:cTn id="8" dur="500" fill="hold"/>
                                        <p:tgtEl>
                                          <p:spTgt spid="13"/>
                                        </p:tgtEl>
                                        <p:attrNameLst>
                                          <p:attrName>fill.type</p:attrName>
                                        </p:attrNameLst>
                                      </p:cBhvr>
                                      <p:to>
                                        <p:strVal val="solid"/>
                                      </p:to>
                                    </p:set>
                                  </p:childTnLst>
                                </p:cTn>
                              </p:par>
                              <p:par>
                                <p:cTn id="9" presetID="47"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anim calcmode="lin" valueType="num">
                                      <p:cBhvr>
                                        <p:cTn id="12" dur="500" fill="hold"/>
                                        <p:tgtEl>
                                          <p:spTgt spid="18"/>
                                        </p:tgtEl>
                                        <p:attrNameLst>
                                          <p:attrName>ppt_x</p:attrName>
                                        </p:attrNameLst>
                                      </p:cBhvr>
                                      <p:tavLst>
                                        <p:tav tm="0">
                                          <p:val>
                                            <p:strVal val="#ppt_x"/>
                                          </p:val>
                                        </p:tav>
                                        <p:tav tm="100000">
                                          <p:val>
                                            <p:strVal val="#ppt_x"/>
                                          </p:val>
                                        </p:tav>
                                      </p:tavLst>
                                    </p:anim>
                                    <p:anim calcmode="lin" valueType="num">
                                      <p:cBhvr>
                                        <p:cTn id="13"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3"/>
                  </p:tgtEl>
                </p:cond>
              </p:nextCondLst>
            </p:seq>
            <p:seq concurrent="1" nextAc="seek">
              <p:cTn id="14" restart="whenNotActive" fill="hold" evtFilter="cancelBubble" nodeType="interactiveSeq">
                <p:stCondLst>
                  <p:cond evt="onClick" delay="0">
                    <p:tgtEl>
                      <p:spTgt spid="14"/>
                    </p:tgtEl>
                  </p:cond>
                </p:stCondLst>
                <p:endSync evt="end" delay="0">
                  <p:rtn val="all"/>
                </p:endSync>
                <p:childTnLst>
                  <p:par>
                    <p:cTn id="15" fill="hold">
                      <p:stCondLst>
                        <p:cond delay="0"/>
                      </p:stCondLst>
                      <p:childTnLst>
                        <p:par>
                          <p:cTn id="16" fill="hold">
                            <p:stCondLst>
                              <p:cond delay="0"/>
                            </p:stCondLst>
                            <p:childTnLst>
                              <p:par>
                                <p:cTn id="17" presetID="16" presetClass="emph" presetSubtype="0" fill="hold" grpId="0" nodeType="withEffect">
                                  <p:stCondLst>
                                    <p:cond delay="0"/>
                                  </p:stCondLst>
                                  <p:iterate type="lt">
                                    <p:tmPct val="4000"/>
                                  </p:iterate>
                                  <p:childTnLst>
                                    <p:set>
                                      <p:cBhvr override="childStyle">
                                        <p:cTn id="18" dur="500" fill="hold"/>
                                        <p:tgtEl>
                                          <p:spTgt spid="14"/>
                                        </p:tgtEl>
                                        <p:attrNameLst>
                                          <p:attrName>style.color</p:attrName>
                                        </p:attrNameLst>
                                      </p:cBhvr>
                                      <p:to>
                                        <p:clrVal>
                                          <a:srgbClr val="938953"/>
                                        </p:clrVal>
                                      </p:to>
                                    </p:set>
                                    <p:set>
                                      <p:cBhvr>
                                        <p:cTn id="19" dur="500" fill="hold"/>
                                        <p:tgtEl>
                                          <p:spTgt spid="14"/>
                                        </p:tgtEl>
                                        <p:attrNameLst>
                                          <p:attrName>fillcolor</p:attrName>
                                        </p:attrNameLst>
                                      </p:cBhvr>
                                      <p:to>
                                        <p:clrVal>
                                          <a:srgbClr val="938953"/>
                                        </p:clrVal>
                                      </p:to>
                                    </p:set>
                                    <p:set>
                                      <p:cBhvr>
                                        <p:cTn id="20" dur="500" fill="hold"/>
                                        <p:tgtEl>
                                          <p:spTgt spid="14"/>
                                        </p:tgtEl>
                                        <p:attrNameLst>
                                          <p:attrName>fill.type</p:attrName>
                                        </p:attrNameLst>
                                      </p:cBhvr>
                                      <p:to>
                                        <p:strVal val="solid"/>
                                      </p:to>
                                    </p:set>
                                  </p:childTnLst>
                                </p:cTn>
                              </p:par>
                              <p:par>
                                <p:cTn id="21" presetID="47" presetClass="entr" presetSubtype="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anim calcmode="lin" valueType="num">
                                      <p:cBhvr>
                                        <p:cTn id="24" dur="500" fill="hold"/>
                                        <p:tgtEl>
                                          <p:spTgt spid="18"/>
                                        </p:tgtEl>
                                        <p:attrNameLst>
                                          <p:attrName>ppt_x</p:attrName>
                                        </p:attrNameLst>
                                      </p:cBhvr>
                                      <p:tavLst>
                                        <p:tav tm="0">
                                          <p:val>
                                            <p:strVal val="#ppt_x"/>
                                          </p:val>
                                        </p:tav>
                                        <p:tav tm="100000">
                                          <p:val>
                                            <p:strVal val="#ppt_x"/>
                                          </p:val>
                                        </p:tav>
                                      </p:tavLst>
                                    </p:anim>
                                    <p:anim calcmode="lin" valueType="num">
                                      <p:cBhvr>
                                        <p:cTn id="25"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4"/>
                  </p:tgtEl>
                </p:cond>
              </p:nextCondLst>
            </p:seq>
          </p:childTnLst>
        </p:cTn>
      </p:par>
    </p:tnLst>
    <p:bldLst>
      <p:bldP spid="13" grpId="0"/>
      <p:bldP spid="14" grpId="0"/>
      <p:bldP spid="18" grpId="0"/>
    </p:bld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641"/>
            <a:ext cx="8784976" cy="6480448"/>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108520" y="1268761"/>
            <a:ext cx="8896434" cy="792087"/>
          </a:xfrm>
        </p:spPr>
        <p:txBody>
          <a:bodyPr rtlCol="1">
            <a:noAutofit/>
          </a:bodyPr>
          <a:lstStyle/>
          <a:p>
            <a:pPr algn="r" fontAlgn="auto">
              <a:lnSpc>
                <a:spcPts val="3000"/>
              </a:lnSpc>
              <a:spcAft>
                <a:spcPts val="0"/>
              </a:spcAft>
              <a:defRPr/>
            </a:pPr>
            <a:r>
              <a:rPr lang="he-IL" sz="2800" b="1" spc="30" dirty="0">
                <a:ln w="12700">
                  <a:solidFill>
                    <a:srgbClr val="627A32"/>
                  </a:solidFill>
                </a:ln>
                <a:solidFill>
                  <a:srgbClr val="0070C0"/>
                </a:solidFill>
                <a:latin typeface="David" pitchFamily="34" charset="-79"/>
                <a:ea typeface="+mn-ea"/>
                <a:cs typeface="David" pitchFamily="34" charset="-79"/>
              </a:rPr>
              <a:t>מה הדין אם הניח תחילה את הסכך ואחר כך הקים את הדפנות,</a:t>
            </a:r>
            <a:br>
              <a:rPr lang="en-US" sz="2800" b="1" spc="30" dirty="0">
                <a:ln w="12700">
                  <a:solidFill>
                    <a:srgbClr val="627A32"/>
                  </a:solidFill>
                </a:ln>
                <a:solidFill>
                  <a:srgbClr val="0070C0"/>
                </a:solidFill>
                <a:latin typeface="David" pitchFamily="34" charset="-79"/>
                <a:ea typeface="+mn-ea"/>
                <a:cs typeface="David" pitchFamily="34" charset="-79"/>
              </a:rPr>
            </a:br>
            <a:r>
              <a:rPr lang="he-IL" sz="2800" b="1" spc="30" dirty="0">
                <a:ln w="12700">
                  <a:solidFill>
                    <a:srgbClr val="627A32"/>
                  </a:solidFill>
                </a:ln>
                <a:solidFill>
                  <a:srgbClr val="0070C0"/>
                </a:solidFill>
                <a:latin typeface="David" pitchFamily="34" charset="-79"/>
                <a:ea typeface="+mn-ea"/>
                <a:cs typeface="David" pitchFamily="34" charset="-79"/>
              </a:rPr>
              <a:t>למשל כשמניח את הסכך על עמודים שאינם נחשבים כדפנות מבחינה הלכתית?</a:t>
            </a:r>
          </a:p>
        </p:txBody>
      </p:sp>
      <p:sp>
        <p:nvSpPr>
          <p:cNvPr id="11" name="Text Box 4"/>
          <p:cNvSpPr txBox="1">
            <a:spLocks noChangeArrowheads="1"/>
          </p:cNvSpPr>
          <p:nvPr/>
        </p:nvSpPr>
        <p:spPr bwMode="auto">
          <a:xfrm>
            <a:off x="251519" y="2346918"/>
            <a:ext cx="8568953" cy="1642757"/>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28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א.	לדעת פוסקים רבים הסוכה פסולה אלא אם כן הקים</a:t>
            </a:r>
            <a:endParaRPr lang="en-US" sz="28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endParaRPr>
          </a:p>
          <a:p>
            <a:pPr eaLnBrk="1" hangingPunct="1">
              <a:lnSpc>
                <a:spcPts val="3000"/>
              </a:lnSpc>
              <a:tabLst>
                <a:tab pos="452438" algn="r"/>
              </a:tabLst>
              <a:defRPr/>
            </a:pPr>
            <a:r>
              <a:rPr lang="en-US" sz="28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	</a:t>
            </a:r>
            <a:r>
              <a:rPr lang="he-IL" sz="28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תחילה סמוך לסכך, מסביב, דופן בגובה טפח לפחות, כגון 	המסגרת סביב הפרגולה, שקיימת שם עוד לפני הנחת 	הסכך. </a:t>
            </a:r>
          </a:p>
        </p:txBody>
      </p:sp>
      <p:sp>
        <p:nvSpPr>
          <p:cNvPr id="12" name="TextBox 11"/>
          <p:cNvSpPr txBox="1"/>
          <p:nvPr/>
        </p:nvSpPr>
        <p:spPr>
          <a:xfrm>
            <a:off x="513745" y="211287"/>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20. "תעשה -ולא מן העשוי" </a:t>
            </a:r>
          </a:p>
        </p:txBody>
      </p:sp>
      <p:sp>
        <p:nvSpPr>
          <p:cNvPr id="13" name="Text Box 4"/>
          <p:cNvSpPr txBox="1">
            <a:spLocks noChangeArrowheads="1"/>
          </p:cNvSpPr>
          <p:nvPr/>
        </p:nvSpPr>
        <p:spPr bwMode="auto">
          <a:xfrm>
            <a:off x="251519" y="4077072"/>
            <a:ext cx="8563323" cy="48859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2800" b="1" spc="30" dirty="0">
                <a:ln>
                  <a:solidFill>
                    <a:srgbClr val="6A0236">
                      <a:alpha val="60000"/>
                    </a:srgbClr>
                  </a:solidFill>
                </a:ln>
                <a:solidFill>
                  <a:srgbClr val="BA3854"/>
                </a:solidFill>
                <a:latin typeface="David" pitchFamily="34" charset="-79"/>
                <a:cs typeface="David" pitchFamily="34" charset="-79"/>
              </a:rPr>
              <a:t>ב.	הסוכה כשרה ומהודרת.</a:t>
            </a:r>
          </a:p>
        </p:txBody>
      </p:sp>
      <p:sp>
        <p:nvSpPr>
          <p:cNvPr id="14" name="Text Box 4"/>
          <p:cNvSpPr txBox="1">
            <a:spLocks noChangeArrowheads="1"/>
          </p:cNvSpPr>
          <p:nvPr/>
        </p:nvSpPr>
        <p:spPr bwMode="auto">
          <a:xfrm>
            <a:off x="458787" y="4668597"/>
            <a:ext cx="8346755" cy="48859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2800" b="1" spc="30" dirty="0">
                <a:ln>
                  <a:solidFill>
                    <a:srgbClr val="6A0236">
                      <a:alpha val="60000"/>
                    </a:srgbClr>
                  </a:solidFill>
                </a:ln>
                <a:solidFill>
                  <a:srgbClr val="BA3854"/>
                </a:solidFill>
                <a:latin typeface="David" pitchFamily="34" charset="-79"/>
                <a:cs typeface="David" pitchFamily="34" charset="-79"/>
              </a:rPr>
              <a:t>ג.	הסוכה כשרה, אך לכתחילה עדיף שלא לעשות כן.</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TextBox 14"/>
          <p:cNvSpPr txBox="1"/>
          <p:nvPr/>
        </p:nvSpPr>
        <p:spPr>
          <a:xfrm>
            <a:off x="2231740" y="5085184"/>
            <a:ext cx="5040560" cy="584775"/>
          </a:xfrm>
          <a:prstGeom prst="rect">
            <a:avLst/>
          </a:prstGeom>
          <a:noFill/>
        </p:spPr>
        <p:txBody>
          <a:bodyPr wrap="square" rtlCol="1">
            <a:spAutoFit/>
          </a:bodyPr>
          <a:lstStyle/>
          <a:p>
            <a:pPr algn="ctr" fontAlgn="base">
              <a:spcBef>
                <a:spcPct val="0"/>
              </a:spcBef>
              <a:spcAft>
                <a:spcPct val="0"/>
              </a:spcAft>
            </a:pPr>
            <a:r>
              <a:rPr lang="he-IL" sz="3200" b="1" spc="20" dirty="0">
                <a:ln>
                  <a:solidFill>
                    <a:srgbClr val="F79646">
                      <a:lumMod val="50000"/>
                      <a:alpha val="76000"/>
                    </a:srgbClr>
                  </a:solidFill>
                </a:ln>
                <a:solidFill>
                  <a:srgbClr val="F8A83E"/>
                </a:solidFill>
                <a:latin typeface="David" pitchFamily="34" charset="-79"/>
                <a:ea typeface="+mj-ea"/>
                <a:cs typeface="David" pitchFamily="34" charset="-79"/>
              </a:rPr>
              <a:t>תשובה נכונה! יישר כוחך!</a:t>
            </a:r>
          </a:p>
        </p:txBody>
      </p:sp>
      <p:grpSp>
        <p:nvGrpSpPr>
          <p:cNvPr id="16" name="קבוצה 15"/>
          <p:cNvGrpSpPr/>
          <p:nvPr/>
        </p:nvGrpSpPr>
        <p:grpSpPr>
          <a:xfrm>
            <a:off x="3325215" y="5515818"/>
            <a:ext cx="2481263" cy="1225550"/>
            <a:chOff x="3330575" y="2816225"/>
            <a:chExt cx="2481263" cy="1225550"/>
          </a:xfrm>
        </p:grpSpPr>
        <p:pic>
          <p:nvPicPr>
            <p:cNvPr id="17" name="Picture 2">
              <a:hlinkClick r:id="" action="ppaction://hlinkshowjump?jump=nextslid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30575" y="2816225"/>
              <a:ext cx="2481263"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a:hlinkClick r:id="" action="ppaction://hlinkshowjump?jump=nextslide"/>
            </p:cNvPr>
            <p:cNvSpPr txBox="1"/>
            <p:nvPr/>
          </p:nvSpPr>
          <p:spPr>
            <a:xfrm>
              <a:off x="3737755" y="3132257"/>
              <a:ext cx="1656184" cy="584775"/>
            </a:xfrm>
            <a:prstGeom prst="rect">
              <a:avLst/>
            </a:prstGeom>
            <a:noFill/>
          </p:spPr>
          <p:txBody>
            <a:bodyPr wrap="square" rtlCol="1">
              <a:spAutoFit/>
            </a:bodyPr>
            <a:lstStyle/>
            <a:p>
              <a:pPr algn="ctr" fontAlgn="base">
                <a:spcBef>
                  <a:spcPct val="0"/>
                </a:spcBef>
                <a:spcAft>
                  <a:spcPct val="0"/>
                </a:spcAft>
              </a:pPr>
              <a:r>
                <a:rPr lang="he-IL" sz="3200" b="1" spc="20" dirty="0">
                  <a:ln w="3175">
                    <a:solidFill>
                      <a:srgbClr val="7030A0">
                        <a:lumMod val="75000"/>
                      </a:srgbClr>
                    </a:solidFill>
                  </a:ln>
                  <a:solidFill>
                    <a:srgbClr val="000000"/>
                  </a:solidFill>
                  <a:latin typeface="David" pitchFamily="34" charset="-79"/>
                  <a:cs typeface="David" pitchFamily="34" charset="-79"/>
                </a:rPr>
                <a:t>המשך</a:t>
              </a:r>
              <a:endParaRPr lang="he-IL" sz="3200" dirty="0">
                <a:ln w="3175">
                  <a:solidFill>
                    <a:srgbClr val="7030A0">
                      <a:lumMod val="75000"/>
                    </a:srgbClr>
                  </a:solidFill>
                </a:ln>
                <a:solidFill>
                  <a:srgbClr val="000000"/>
                </a:solidFill>
                <a:latin typeface="Arial" charset="0"/>
              </a:endParaRPr>
            </a:p>
          </p:txBody>
        </p:sp>
      </p:grpSp>
    </p:spTree>
    <p:extLst>
      <p:ext uri="{BB962C8B-B14F-4D97-AF65-F5344CB8AC3E}">
        <p14:creationId xmlns:p14="http://schemas.microsoft.com/office/powerpoint/2010/main" val="35645652"/>
      </p:ext>
    </p:extLst>
  </p:cSld>
  <p:clrMapOvr>
    <a:masterClrMapping/>
  </p:clrMapOvr>
  <p:transition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80" fill="hold">
                                          <p:stCondLst>
                                            <p:cond delay="0"/>
                                          </p:stCondLst>
                                        </p:cTn>
                                        <p:tgtEl>
                                          <p:spTgt spid="15"/>
                                        </p:tgtEl>
                                        <p:attrNameLst>
                                          <p:attrName>r</p:attrName>
                                        </p:attrNameLst>
                                      </p:cBhvr>
                                    </p:animRot>
                                    <p:animRot by="-240000">
                                      <p:cBhvr>
                                        <p:cTn id="7" dur="160" fill="hold">
                                          <p:stCondLst>
                                            <p:cond delay="160"/>
                                          </p:stCondLst>
                                        </p:cTn>
                                        <p:tgtEl>
                                          <p:spTgt spid="15"/>
                                        </p:tgtEl>
                                        <p:attrNameLst>
                                          <p:attrName>r</p:attrName>
                                        </p:attrNameLst>
                                      </p:cBhvr>
                                    </p:animRot>
                                    <p:animRot by="240000">
                                      <p:cBhvr>
                                        <p:cTn id="8" dur="160" fill="hold">
                                          <p:stCondLst>
                                            <p:cond delay="320"/>
                                          </p:stCondLst>
                                        </p:cTn>
                                        <p:tgtEl>
                                          <p:spTgt spid="15"/>
                                        </p:tgtEl>
                                        <p:attrNameLst>
                                          <p:attrName>r</p:attrName>
                                        </p:attrNameLst>
                                      </p:cBhvr>
                                    </p:animRot>
                                    <p:animRot by="-240000">
                                      <p:cBhvr>
                                        <p:cTn id="9" dur="160" fill="hold">
                                          <p:stCondLst>
                                            <p:cond delay="480"/>
                                          </p:stCondLst>
                                        </p:cTn>
                                        <p:tgtEl>
                                          <p:spTgt spid="15"/>
                                        </p:tgtEl>
                                        <p:attrNameLst>
                                          <p:attrName>r</p:attrName>
                                        </p:attrNameLst>
                                      </p:cBhvr>
                                    </p:animRot>
                                    <p:animRot by="120000">
                                      <p:cBhvr>
                                        <p:cTn id="10" dur="160" fill="hold">
                                          <p:stCondLst>
                                            <p:cond delay="640"/>
                                          </p:stCondLst>
                                        </p:cTn>
                                        <p:tgtEl>
                                          <p:spTgt spid="15"/>
                                        </p:tgtEl>
                                        <p:attrNameLst>
                                          <p:attrName>r</p:attrName>
                                        </p:attrNameLst>
                                      </p:cBhvr>
                                    </p:animRot>
                                  </p:childTnLst>
                                </p:cTn>
                              </p:par>
                              <p:par>
                                <p:cTn id="11" presetID="47" presetClass="entr" presetSubtype="0" fill="hold" nodeType="withEffect">
                                  <p:stCondLst>
                                    <p:cond delay="30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800"/>
                                        <p:tgtEl>
                                          <p:spTgt spid="16"/>
                                        </p:tgtEl>
                                      </p:cBhvr>
                                    </p:animEffect>
                                    <p:anim calcmode="lin" valueType="num">
                                      <p:cBhvr>
                                        <p:cTn id="14" dur="800" fill="hold"/>
                                        <p:tgtEl>
                                          <p:spTgt spid="16"/>
                                        </p:tgtEl>
                                        <p:attrNameLst>
                                          <p:attrName>ppt_x</p:attrName>
                                        </p:attrNameLst>
                                      </p:cBhvr>
                                      <p:tavLst>
                                        <p:tav tm="0">
                                          <p:val>
                                            <p:strVal val="#ppt_x"/>
                                          </p:val>
                                        </p:tav>
                                        <p:tav tm="100000">
                                          <p:val>
                                            <p:strVal val="#ppt_x"/>
                                          </p:val>
                                        </p:tav>
                                      </p:tavLst>
                                    </p:anim>
                                    <p:anim calcmode="lin" valueType="num">
                                      <p:cBhvr>
                                        <p:cTn id="15" dur="8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107504" y="1484785"/>
            <a:ext cx="8784976" cy="792087"/>
          </a:xfrm>
        </p:spPr>
        <p:txBody>
          <a:bodyPr rtlCol="1">
            <a:noAutofit/>
          </a:bodyPr>
          <a:lstStyle/>
          <a:p>
            <a:pPr algn="r" fontAlgn="auto">
              <a:lnSpc>
                <a:spcPts val="3000"/>
              </a:lnSpc>
              <a:spcAft>
                <a:spcPts val="0"/>
              </a:spcAft>
              <a:defRPr/>
            </a:pPr>
            <a:r>
              <a:rPr lang="he-IL" sz="3000" b="1" spc="30" dirty="0">
                <a:ln w="12700">
                  <a:solidFill>
                    <a:srgbClr val="627A32"/>
                  </a:solidFill>
                </a:ln>
                <a:solidFill>
                  <a:srgbClr val="0070C0"/>
                </a:solidFill>
                <a:latin typeface="David" pitchFamily="34" charset="-79"/>
                <a:ea typeface="+mn-ea"/>
                <a:cs typeface="David" pitchFamily="34" charset="-79"/>
              </a:rPr>
              <a:t>לכתחילה</a:t>
            </a:r>
            <a:r>
              <a:rPr lang="he-IL" sz="2600" b="1" spc="30" dirty="0">
                <a:ln w="12700">
                  <a:solidFill>
                    <a:srgbClr val="627A32"/>
                  </a:solidFill>
                </a:ln>
                <a:solidFill>
                  <a:srgbClr val="0070C0"/>
                </a:solidFill>
                <a:latin typeface="David" pitchFamily="34" charset="-79"/>
                <a:ea typeface="+mn-ea"/>
                <a:cs typeface="David" pitchFamily="34" charset="-79"/>
              </a:rPr>
              <a:t> </a:t>
            </a:r>
            <a:r>
              <a:rPr lang="he-IL" sz="3000" b="1" spc="30" dirty="0">
                <a:ln w="12700">
                  <a:solidFill>
                    <a:srgbClr val="627A32"/>
                  </a:solidFill>
                </a:ln>
                <a:solidFill>
                  <a:srgbClr val="0070C0"/>
                </a:solidFill>
                <a:latin typeface="David" pitchFamily="34" charset="-79"/>
                <a:ea typeface="+mn-ea"/>
                <a:cs typeface="David" pitchFamily="34" charset="-79"/>
              </a:rPr>
              <a:t>יש לתלות את הקישוטים בתוך ארבעה טפחים הסמוכים לסכך, וכך הם טפלים לסכך ואינם פוסלים אותו. אם תלו אותם נמוך יותר, האם היושב תחתם יצא ידי חובתו? סמן את התשובה </a:t>
            </a:r>
            <a:r>
              <a:rPr lang="he-IL" sz="3000" b="1" u="sng" spc="30" dirty="0">
                <a:ln w="12700">
                  <a:solidFill>
                    <a:srgbClr val="627A32"/>
                  </a:solidFill>
                </a:ln>
                <a:solidFill>
                  <a:srgbClr val="0070C0"/>
                </a:solidFill>
                <a:latin typeface="David" pitchFamily="34" charset="-79"/>
                <a:ea typeface="+mn-ea"/>
                <a:cs typeface="David" pitchFamily="34" charset="-79"/>
              </a:rPr>
              <a:t>שאינה</a:t>
            </a:r>
            <a:r>
              <a:rPr lang="he-IL" sz="3000" b="1" spc="30" dirty="0">
                <a:ln w="12700">
                  <a:solidFill>
                    <a:srgbClr val="627A32"/>
                  </a:solidFill>
                </a:ln>
                <a:solidFill>
                  <a:srgbClr val="0070C0"/>
                </a:solidFill>
                <a:latin typeface="David" pitchFamily="34" charset="-79"/>
                <a:ea typeface="+mn-ea"/>
                <a:cs typeface="David" pitchFamily="34" charset="-79"/>
              </a:rPr>
              <a:t> נכונה.</a:t>
            </a:r>
          </a:p>
        </p:txBody>
      </p:sp>
      <p:sp>
        <p:nvSpPr>
          <p:cNvPr id="11" name="Text Box 4"/>
          <p:cNvSpPr txBox="1">
            <a:spLocks noChangeArrowheads="1"/>
          </p:cNvSpPr>
          <p:nvPr/>
        </p:nvSpPr>
        <p:spPr bwMode="auto">
          <a:xfrm>
            <a:off x="673868" y="2852936"/>
            <a:ext cx="8002588" cy="888705"/>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אם רוחבו של הקישוט פחות משלושה טפחים,</a:t>
            </a:r>
          </a:p>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	יכול לשבת תחתיו לכתחילה.</a:t>
            </a:r>
          </a:p>
        </p:txBody>
      </p:sp>
      <p:sp>
        <p:nvSpPr>
          <p:cNvPr id="12" name="TextBox 11"/>
          <p:cNvSpPr txBox="1"/>
          <p:nvPr/>
        </p:nvSpPr>
        <p:spPr>
          <a:xfrm>
            <a:off x="513745" y="283295"/>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21.</a:t>
            </a:r>
            <a:r>
              <a:rPr lang="en-US" sz="4400" b="1" spc="20" dirty="0">
                <a:ln>
                  <a:solidFill>
                    <a:srgbClr val="9BBB59">
                      <a:lumMod val="50000"/>
                      <a:alpha val="80000"/>
                    </a:srgbClr>
                  </a:solidFill>
                </a:ln>
                <a:solidFill>
                  <a:srgbClr val="009231"/>
                </a:solidFill>
                <a:latin typeface="David" pitchFamily="34" charset="-79"/>
                <a:cs typeface="David" pitchFamily="34" charset="-79"/>
              </a:rPr>
              <a:t> </a:t>
            </a:r>
            <a:r>
              <a:rPr lang="he-IL" sz="4400" b="1" spc="20" dirty="0">
                <a:ln>
                  <a:solidFill>
                    <a:srgbClr val="9BBB59">
                      <a:lumMod val="50000"/>
                      <a:alpha val="80000"/>
                    </a:srgbClr>
                  </a:solidFill>
                </a:ln>
                <a:solidFill>
                  <a:srgbClr val="009231"/>
                </a:solidFill>
                <a:latin typeface="David" pitchFamily="34" charset="-79"/>
                <a:cs typeface="David" pitchFamily="34" charset="-79"/>
              </a:rPr>
              <a:t>ישיבה מתחת לקישוטי הסוכה</a:t>
            </a:r>
          </a:p>
        </p:txBody>
      </p:sp>
      <p:sp>
        <p:nvSpPr>
          <p:cNvPr id="13" name="Text Box 4"/>
          <p:cNvSpPr txBox="1">
            <a:spLocks noChangeArrowheads="1"/>
          </p:cNvSpPr>
          <p:nvPr/>
        </p:nvSpPr>
        <p:spPr bwMode="auto">
          <a:xfrm>
            <a:off x="466600" y="3933128"/>
            <a:ext cx="8195568" cy="50398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אם רחב ארבעה טפחים ויותר - לא יצא ידי חובתו.</a:t>
            </a:r>
          </a:p>
        </p:txBody>
      </p:sp>
      <p:sp>
        <p:nvSpPr>
          <p:cNvPr id="14" name="Text Box 4">
            <a:hlinkClick r:id="" action="ppaction://hlinkshowjump?jump=nextslide"/>
          </p:cNvPr>
          <p:cNvSpPr txBox="1">
            <a:spLocks noChangeArrowheads="1"/>
          </p:cNvSpPr>
          <p:nvPr/>
        </p:nvSpPr>
        <p:spPr bwMode="auto">
          <a:xfrm>
            <a:off x="1331640" y="4653208"/>
            <a:ext cx="7330528"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בדיעבד יצא ידי חובה גם אם הקישוט רחב.</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TextBox 17"/>
          <p:cNvSpPr txBox="1"/>
          <p:nvPr/>
        </p:nvSpPr>
        <p:spPr>
          <a:xfrm>
            <a:off x="3131840" y="5229200"/>
            <a:ext cx="3024336" cy="584775"/>
          </a:xfrm>
          <a:prstGeom prst="rect">
            <a:avLst/>
          </a:prstGeom>
          <a:noFill/>
        </p:spPr>
        <p:txBody>
          <a:bodyPr rtlCol="1">
            <a:spAutoFit/>
          </a:bodyPr>
          <a:lstStyle/>
          <a:p>
            <a:pPr algn="ctr">
              <a:defRPr/>
            </a:pPr>
            <a:r>
              <a:rPr lang="he-IL" sz="3200" b="1" spc="30" dirty="0">
                <a:ln>
                  <a:solidFill>
                    <a:srgbClr val="7C3838"/>
                  </a:solidFill>
                </a:ln>
                <a:solidFill>
                  <a:srgbClr val="9D1E05"/>
                </a:solidFill>
                <a:effectLst>
                  <a:glow rad="38100">
                    <a:srgbClr val="FEE6F7">
                      <a:alpha val="18000"/>
                    </a:srgbClr>
                  </a:glow>
                </a:effectLst>
                <a:latin typeface="David" pitchFamily="34" charset="-79"/>
                <a:cs typeface="David" pitchFamily="34" charset="-79"/>
              </a:rPr>
              <a:t>טעות, נסה שנית.</a:t>
            </a:r>
          </a:p>
        </p:txBody>
      </p:sp>
    </p:spTree>
    <p:extLst>
      <p:ext uri="{BB962C8B-B14F-4D97-AF65-F5344CB8AC3E}">
        <p14:creationId xmlns:p14="http://schemas.microsoft.com/office/powerpoint/2010/main" val="618233159"/>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6" presetClass="emph" presetSubtype="0" fill="hold" grpId="0" nodeType="withEffect">
                                  <p:stCondLst>
                                    <p:cond delay="0"/>
                                  </p:stCondLst>
                                  <p:iterate type="lt">
                                    <p:tmPct val="4000"/>
                                  </p:iterate>
                                  <p:childTnLst>
                                    <p:set>
                                      <p:cBhvr override="childStyle">
                                        <p:cTn id="6" dur="500" fill="hold"/>
                                        <p:tgtEl>
                                          <p:spTgt spid="11"/>
                                        </p:tgtEl>
                                        <p:attrNameLst>
                                          <p:attrName>style.color</p:attrName>
                                        </p:attrNameLst>
                                      </p:cBhvr>
                                      <p:to>
                                        <p:clrVal>
                                          <a:srgbClr val="938953"/>
                                        </p:clrVal>
                                      </p:to>
                                    </p:set>
                                    <p:set>
                                      <p:cBhvr>
                                        <p:cTn id="7" dur="500" fill="hold"/>
                                        <p:tgtEl>
                                          <p:spTgt spid="11"/>
                                        </p:tgtEl>
                                        <p:attrNameLst>
                                          <p:attrName>fillcolor</p:attrName>
                                        </p:attrNameLst>
                                      </p:cBhvr>
                                      <p:to>
                                        <p:clrVal>
                                          <a:srgbClr val="938953"/>
                                        </p:clrVal>
                                      </p:to>
                                    </p:set>
                                    <p:set>
                                      <p:cBhvr>
                                        <p:cTn id="8" dur="500" fill="hold"/>
                                        <p:tgtEl>
                                          <p:spTgt spid="11"/>
                                        </p:tgtEl>
                                        <p:attrNameLst>
                                          <p:attrName>fill.type</p:attrName>
                                        </p:attrNameLst>
                                      </p:cBhvr>
                                      <p:to>
                                        <p:strVal val="solid"/>
                                      </p:to>
                                    </p:set>
                                  </p:childTnLst>
                                </p:cTn>
                              </p:par>
                              <p:par>
                                <p:cTn id="9" presetID="47"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anim calcmode="lin" valueType="num">
                                      <p:cBhvr>
                                        <p:cTn id="12" dur="500" fill="hold"/>
                                        <p:tgtEl>
                                          <p:spTgt spid="18"/>
                                        </p:tgtEl>
                                        <p:attrNameLst>
                                          <p:attrName>ppt_x</p:attrName>
                                        </p:attrNameLst>
                                      </p:cBhvr>
                                      <p:tavLst>
                                        <p:tav tm="0">
                                          <p:val>
                                            <p:strVal val="#ppt_x"/>
                                          </p:val>
                                        </p:tav>
                                        <p:tav tm="100000">
                                          <p:val>
                                            <p:strVal val="#ppt_x"/>
                                          </p:val>
                                        </p:tav>
                                      </p:tavLst>
                                    </p:anim>
                                    <p:anim calcmode="lin" valueType="num">
                                      <p:cBhvr>
                                        <p:cTn id="13"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1"/>
                  </p:tgtEl>
                </p:cond>
              </p:nextCondLst>
            </p:seq>
            <p:seq concurrent="1" nextAc="seek">
              <p:cTn id="14" restart="whenNotActive" fill="hold" evtFilter="cancelBubble" nodeType="interactiveSeq">
                <p:stCondLst>
                  <p:cond evt="onClick" delay="0">
                    <p:tgtEl>
                      <p:spTgt spid="13"/>
                    </p:tgtEl>
                  </p:cond>
                </p:stCondLst>
                <p:endSync evt="end" delay="0">
                  <p:rtn val="all"/>
                </p:endSync>
                <p:childTnLst>
                  <p:par>
                    <p:cTn id="15" fill="hold">
                      <p:stCondLst>
                        <p:cond delay="0"/>
                      </p:stCondLst>
                      <p:childTnLst>
                        <p:par>
                          <p:cTn id="16" fill="hold">
                            <p:stCondLst>
                              <p:cond delay="0"/>
                            </p:stCondLst>
                            <p:childTnLst>
                              <p:par>
                                <p:cTn id="17" presetID="16" presetClass="emph" presetSubtype="0" fill="hold" grpId="0" nodeType="withEffect">
                                  <p:stCondLst>
                                    <p:cond delay="0"/>
                                  </p:stCondLst>
                                  <p:iterate type="lt">
                                    <p:tmPct val="4000"/>
                                  </p:iterate>
                                  <p:childTnLst>
                                    <p:set>
                                      <p:cBhvr override="childStyle">
                                        <p:cTn id="18" dur="500" fill="hold"/>
                                        <p:tgtEl>
                                          <p:spTgt spid="13"/>
                                        </p:tgtEl>
                                        <p:attrNameLst>
                                          <p:attrName>style.color</p:attrName>
                                        </p:attrNameLst>
                                      </p:cBhvr>
                                      <p:to>
                                        <p:clrVal>
                                          <a:srgbClr val="938953"/>
                                        </p:clrVal>
                                      </p:to>
                                    </p:set>
                                    <p:set>
                                      <p:cBhvr>
                                        <p:cTn id="19" dur="500" fill="hold"/>
                                        <p:tgtEl>
                                          <p:spTgt spid="13"/>
                                        </p:tgtEl>
                                        <p:attrNameLst>
                                          <p:attrName>fillcolor</p:attrName>
                                        </p:attrNameLst>
                                      </p:cBhvr>
                                      <p:to>
                                        <p:clrVal>
                                          <a:srgbClr val="938953"/>
                                        </p:clrVal>
                                      </p:to>
                                    </p:set>
                                    <p:set>
                                      <p:cBhvr>
                                        <p:cTn id="20" dur="500" fill="hold"/>
                                        <p:tgtEl>
                                          <p:spTgt spid="13"/>
                                        </p:tgtEl>
                                        <p:attrNameLst>
                                          <p:attrName>fill.type</p:attrName>
                                        </p:attrNameLst>
                                      </p:cBhvr>
                                      <p:to>
                                        <p:strVal val="solid"/>
                                      </p:to>
                                    </p:set>
                                  </p:childTnLst>
                                </p:cTn>
                              </p:par>
                              <p:par>
                                <p:cTn id="21" presetID="47" presetClass="entr" presetSubtype="0" fill="hold"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anim calcmode="lin" valueType="num">
                                      <p:cBhvr>
                                        <p:cTn id="24" dur="500" fill="hold"/>
                                        <p:tgtEl>
                                          <p:spTgt spid="18"/>
                                        </p:tgtEl>
                                        <p:attrNameLst>
                                          <p:attrName>ppt_x</p:attrName>
                                        </p:attrNameLst>
                                      </p:cBhvr>
                                      <p:tavLst>
                                        <p:tav tm="0">
                                          <p:val>
                                            <p:strVal val="#ppt_x"/>
                                          </p:val>
                                        </p:tav>
                                        <p:tav tm="100000">
                                          <p:val>
                                            <p:strVal val="#ppt_x"/>
                                          </p:val>
                                        </p:tav>
                                      </p:tavLst>
                                    </p:anim>
                                    <p:anim calcmode="lin" valueType="num">
                                      <p:cBhvr>
                                        <p:cTn id="25"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3"/>
                  </p:tgtEl>
                </p:cond>
              </p:nextCondLst>
            </p:seq>
          </p:childTnLst>
        </p:cTn>
      </p:par>
    </p:tnLst>
    <p:bldLst>
      <p:bldP spid="11" grpId="0"/>
      <p:bldP spid="13" grpId="0"/>
    </p:bld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107504" y="1484785"/>
            <a:ext cx="8784976" cy="792087"/>
          </a:xfrm>
        </p:spPr>
        <p:txBody>
          <a:bodyPr rtlCol="1">
            <a:noAutofit/>
          </a:bodyPr>
          <a:lstStyle/>
          <a:p>
            <a:pPr algn="r" fontAlgn="auto">
              <a:lnSpc>
                <a:spcPts val="3000"/>
              </a:lnSpc>
              <a:spcAft>
                <a:spcPts val="0"/>
              </a:spcAft>
              <a:defRPr/>
            </a:pPr>
            <a:r>
              <a:rPr lang="he-IL" sz="3000" b="1" spc="30" dirty="0">
                <a:ln w="12700">
                  <a:solidFill>
                    <a:srgbClr val="627A32"/>
                  </a:solidFill>
                </a:ln>
                <a:solidFill>
                  <a:srgbClr val="0070C0"/>
                </a:solidFill>
                <a:latin typeface="David" pitchFamily="34" charset="-79"/>
                <a:ea typeface="+mn-ea"/>
                <a:cs typeface="David" pitchFamily="34" charset="-79"/>
              </a:rPr>
              <a:t>לכתחילה</a:t>
            </a:r>
            <a:r>
              <a:rPr lang="he-IL" sz="2600" b="1" spc="30" dirty="0">
                <a:ln w="12700">
                  <a:solidFill>
                    <a:srgbClr val="627A32"/>
                  </a:solidFill>
                </a:ln>
                <a:solidFill>
                  <a:srgbClr val="0070C0"/>
                </a:solidFill>
                <a:latin typeface="David" pitchFamily="34" charset="-79"/>
                <a:ea typeface="+mn-ea"/>
                <a:cs typeface="David" pitchFamily="34" charset="-79"/>
              </a:rPr>
              <a:t> </a:t>
            </a:r>
            <a:r>
              <a:rPr lang="he-IL" sz="3000" b="1" spc="30" dirty="0">
                <a:ln w="12700">
                  <a:solidFill>
                    <a:srgbClr val="627A32"/>
                  </a:solidFill>
                </a:ln>
                <a:solidFill>
                  <a:srgbClr val="0070C0"/>
                </a:solidFill>
                <a:latin typeface="David" pitchFamily="34" charset="-79"/>
                <a:ea typeface="+mn-ea"/>
                <a:cs typeface="David" pitchFamily="34" charset="-79"/>
              </a:rPr>
              <a:t>יש לתלות את הקישוטים בתוך ארבעה טפחים הסמוכים לסכך, וכך הם טפלים לסכך ואינם פוסלים אותו. אם תלו אותם נמוך יותר, האם היושב תחתם יצא ידי חובתו? סמן את התשובה </a:t>
            </a:r>
            <a:r>
              <a:rPr lang="he-IL" sz="3000" b="1" u="sng" spc="30" dirty="0">
                <a:ln w="12700">
                  <a:solidFill>
                    <a:srgbClr val="627A32"/>
                  </a:solidFill>
                </a:ln>
                <a:solidFill>
                  <a:srgbClr val="0070C0"/>
                </a:solidFill>
                <a:latin typeface="David" pitchFamily="34" charset="-79"/>
                <a:ea typeface="+mn-ea"/>
                <a:cs typeface="David" pitchFamily="34" charset="-79"/>
              </a:rPr>
              <a:t>שאינה</a:t>
            </a:r>
            <a:r>
              <a:rPr lang="he-IL" sz="3000" b="1" spc="30" dirty="0">
                <a:ln w="12700">
                  <a:solidFill>
                    <a:srgbClr val="627A32"/>
                  </a:solidFill>
                </a:ln>
                <a:solidFill>
                  <a:srgbClr val="0070C0"/>
                </a:solidFill>
                <a:latin typeface="David" pitchFamily="34" charset="-79"/>
                <a:ea typeface="+mn-ea"/>
                <a:cs typeface="David" pitchFamily="34" charset="-79"/>
              </a:rPr>
              <a:t> נכונה.</a:t>
            </a:r>
          </a:p>
        </p:txBody>
      </p:sp>
      <p:sp>
        <p:nvSpPr>
          <p:cNvPr id="11" name="Text Box 4"/>
          <p:cNvSpPr txBox="1">
            <a:spLocks noChangeArrowheads="1"/>
          </p:cNvSpPr>
          <p:nvPr/>
        </p:nvSpPr>
        <p:spPr bwMode="auto">
          <a:xfrm>
            <a:off x="673868" y="2852936"/>
            <a:ext cx="8002588" cy="888705"/>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אם רוחבו של הקישוט פחות משלושה טפחים,</a:t>
            </a:r>
          </a:p>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	יכול לשבת תחתיו לכתחילה.</a:t>
            </a:r>
          </a:p>
        </p:txBody>
      </p:sp>
      <p:sp>
        <p:nvSpPr>
          <p:cNvPr id="12" name="TextBox 11"/>
          <p:cNvSpPr txBox="1"/>
          <p:nvPr/>
        </p:nvSpPr>
        <p:spPr>
          <a:xfrm>
            <a:off x="513745" y="283295"/>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21.</a:t>
            </a:r>
            <a:r>
              <a:rPr lang="en-US" sz="4400" b="1" spc="20" dirty="0">
                <a:ln>
                  <a:solidFill>
                    <a:srgbClr val="9BBB59">
                      <a:lumMod val="50000"/>
                      <a:alpha val="80000"/>
                    </a:srgbClr>
                  </a:solidFill>
                </a:ln>
                <a:solidFill>
                  <a:srgbClr val="009231"/>
                </a:solidFill>
                <a:latin typeface="David" pitchFamily="34" charset="-79"/>
                <a:cs typeface="David" pitchFamily="34" charset="-79"/>
              </a:rPr>
              <a:t> </a:t>
            </a:r>
            <a:r>
              <a:rPr lang="he-IL" sz="4400" b="1" spc="20" dirty="0">
                <a:ln>
                  <a:solidFill>
                    <a:srgbClr val="9BBB59">
                      <a:lumMod val="50000"/>
                      <a:alpha val="80000"/>
                    </a:srgbClr>
                  </a:solidFill>
                </a:ln>
                <a:solidFill>
                  <a:srgbClr val="009231"/>
                </a:solidFill>
                <a:latin typeface="David" pitchFamily="34" charset="-79"/>
                <a:cs typeface="David" pitchFamily="34" charset="-79"/>
              </a:rPr>
              <a:t>ישיבה מתחת לקישוטי הסוכה</a:t>
            </a:r>
          </a:p>
        </p:txBody>
      </p:sp>
      <p:sp>
        <p:nvSpPr>
          <p:cNvPr id="13" name="Text Box 4"/>
          <p:cNvSpPr txBox="1">
            <a:spLocks noChangeArrowheads="1"/>
          </p:cNvSpPr>
          <p:nvPr/>
        </p:nvSpPr>
        <p:spPr bwMode="auto">
          <a:xfrm>
            <a:off x="466600" y="3933128"/>
            <a:ext cx="8195568" cy="50398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אם רחב ארבעה טפחים ויותר - לא יצא ידי חובתו.</a:t>
            </a:r>
          </a:p>
        </p:txBody>
      </p:sp>
      <p:sp>
        <p:nvSpPr>
          <p:cNvPr id="14" name="Text Box 4"/>
          <p:cNvSpPr txBox="1">
            <a:spLocks noChangeArrowheads="1"/>
          </p:cNvSpPr>
          <p:nvPr/>
        </p:nvSpPr>
        <p:spPr bwMode="auto">
          <a:xfrm>
            <a:off x="673868" y="4653208"/>
            <a:ext cx="7988300" cy="477054"/>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ג.	בדיעבד יצא ידי חובה גם אם הקישוט רחב.</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TextBox 14"/>
          <p:cNvSpPr txBox="1"/>
          <p:nvPr/>
        </p:nvSpPr>
        <p:spPr>
          <a:xfrm>
            <a:off x="2231740" y="5085184"/>
            <a:ext cx="5040560" cy="584775"/>
          </a:xfrm>
          <a:prstGeom prst="rect">
            <a:avLst/>
          </a:prstGeom>
          <a:noFill/>
        </p:spPr>
        <p:txBody>
          <a:bodyPr wrap="square" rtlCol="1">
            <a:spAutoFit/>
          </a:bodyPr>
          <a:lstStyle/>
          <a:p>
            <a:pPr algn="ctr" fontAlgn="base">
              <a:spcBef>
                <a:spcPct val="0"/>
              </a:spcBef>
              <a:spcAft>
                <a:spcPct val="0"/>
              </a:spcAft>
            </a:pPr>
            <a:r>
              <a:rPr lang="he-IL" sz="3200" b="1" spc="20" dirty="0">
                <a:ln>
                  <a:solidFill>
                    <a:srgbClr val="F79646">
                      <a:lumMod val="50000"/>
                      <a:alpha val="76000"/>
                    </a:srgbClr>
                  </a:solidFill>
                </a:ln>
                <a:solidFill>
                  <a:srgbClr val="F8A83E"/>
                </a:solidFill>
                <a:latin typeface="David" pitchFamily="34" charset="-79"/>
                <a:ea typeface="+mj-ea"/>
                <a:cs typeface="David" pitchFamily="34" charset="-79"/>
              </a:rPr>
              <a:t>תשובה נכונה! יישר כוחך!</a:t>
            </a:r>
          </a:p>
        </p:txBody>
      </p:sp>
      <p:grpSp>
        <p:nvGrpSpPr>
          <p:cNvPr id="16" name="קבוצה 15"/>
          <p:cNvGrpSpPr/>
          <p:nvPr/>
        </p:nvGrpSpPr>
        <p:grpSpPr>
          <a:xfrm>
            <a:off x="3325215" y="5515818"/>
            <a:ext cx="2481263" cy="1225550"/>
            <a:chOff x="3330575" y="2816225"/>
            <a:chExt cx="2481263" cy="1225550"/>
          </a:xfrm>
        </p:grpSpPr>
        <p:pic>
          <p:nvPicPr>
            <p:cNvPr id="17" name="Picture 2">
              <a:hlinkClick r:id="" action="ppaction://hlinkshowjump?jump=nextslid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30575" y="2816225"/>
              <a:ext cx="2481263"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a:hlinkClick r:id="" action="ppaction://hlinkshowjump?jump=nextslide"/>
            </p:cNvPr>
            <p:cNvSpPr txBox="1"/>
            <p:nvPr/>
          </p:nvSpPr>
          <p:spPr>
            <a:xfrm>
              <a:off x="3737755" y="3132257"/>
              <a:ext cx="1656184" cy="584775"/>
            </a:xfrm>
            <a:prstGeom prst="rect">
              <a:avLst/>
            </a:prstGeom>
            <a:noFill/>
          </p:spPr>
          <p:txBody>
            <a:bodyPr wrap="square" rtlCol="1">
              <a:spAutoFit/>
            </a:bodyPr>
            <a:lstStyle/>
            <a:p>
              <a:pPr algn="ctr" fontAlgn="base">
                <a:spcBef>
                  <a:spcPct val="0"/>
                </a:spcBef>
                <a:spcAft>
                  <a:spcPct val="0"/>
                </a:spcAft>
              </a:pPr>
              <a:r>
                <a:rPr lang="he-IL" sz="3200" b="1" spc="20" dirty="0">
                  <a:ln w="3175">
                    <a:solidFill>
                      <a:srgbClr val="7030A0">
                        <a:lumMod val="75000"/>
                      </a:srgbClr>
                    </a:solidFill>
                  </a:ln>
                  <a:solidFill>
                    <a:srgbClr val="000000"/>
                  </a:solidFill>
                  <a:latin typeface="David" pitchFamily="34" charset="-79"/>
                  <a:cs typeface="David" pitchFamily="34" charset="-79"/>
                </a:rPr>
                <a:t>המשך</a:t>
              </a:r>
              <a:endParaRPr lang="he-IL" sz="3200" dirty="0">
                <a:ln w="3175">
                  <a:solidFill>
                    <a:srgbClr val="7030A0">
                      <a:lumMod val="75000"/>
                    </a:srgbClr>
                  </a:solidFill>
                </a:ln>
                <a:solidFill>
                  <a:srgbClr val="000000"/>
                </a:solidFill>
                <a:latin typeface="Arial" charset="0"/>
              </a:endParaRPr>
            </a:p>
          </p:txBody>
        </p:sp>
      </p:grpSp>
    </p:spTree>
    <p:extLst>
      <p:ext uri="{BB962C8B-B14F-4D97-AF65-F5344CB8AC3E}">
        <p14:creationId xmlns:p14="http://schemas.microsoft.com/office/powerpoint/2010/main" val="893909492"/>
      </p:ext>
    </p:extLst>
  </p:cSld>
  <p:clrMapOvr>
    <a:masterClrMapping/>
  </p:clrMapOvr>
  <p:transition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80" fill="hold">
                                          <p:stCondLst>
                                            <p:cond delay="0"/>
                                          </p:stCondLst>
                                        </p:cTn>
                                        <p:tgtEl>
                                          <p:spTgt spid="15"/>
                                        </p:tgtEl>
                                        <p:attrNameLst>
                                          <p:attrName>r</p:attrName>
                                        </p:attrNameLst>
                                      </p:cBhvr>
                                    </p:animRot>
                                    <p:animRot by="-240000">
                                      <p:cBhvr>
                                        <p:cTn id="7" dur="160" fill="hold">
                                          <p:stCondLst>
                                            <p:cond delay="160"/>
                                          </p:stCondLst>
                                        </p:cTn>
                                        <p:tgtEl>
                                          <p:spTgt spid="15"/>
                                        </p:tgtEl>
                                        <p:attrNameLst>
                                          <p:attrName>r</p:attrName>
                                        </p:attrNameLst>
                                      </p:cBhvr>
                                    </p:animRot>
                                    <p:animRot by="240000">
                                      <p:cBhvr>
                                        <p:cTn id="8" dur="160" fill="hold">
                                          <p:stCondLst>
                                            <p:cond delay="320"/>
                                          </p:stCondLst>
                                        </p:cTn>
                                        <p:tgtEl>
                                          <p:spTgt spid="15"/>
                                        </p:tgtEl>
                                        <p:attrNameLst>
                                          <p:attrName>r</p:attrName>
                                        </p:attrNameLst>
                                      </p:cBhvr>
                                    </p:animRot>
                                    <p:animRot by="-240000">
                                      <p:cBhvr>
                                        <p:cTn id="9" dur="160" fill="hold">
                                          <p:stCondLst>
                                            <p:cond delay="480"/>
                                          </p:stCondLst>
                                        </p:cTn>
                                        <p:tgtEl>
                                          <p:spTgt spid="15"/>
                                        </p:tgtEl>
                                        <p:attrNameLst>
                                          <p:attrName>r</p:attrName>
                                        </p:attrNameLst>
                                      </p:cBhvr>
                                    </p:animRot>
                                    <p:animRot by="120000">
                                      <p:cBhvr>
                                        <p:cTn id="10" dur="160" fill="hold">
                                          <p:stCondLst>
                                            <p:cond delay="640"/>
                                          </p:stCondLst>
                                        </p:cTn>
                                        <p:tgtEl>
                                          <p:spTgt spid="15"/>
                                        </p:tgtEl>
                                        <p:attrNameLst>
                                          <p:attrName>r</p:attrName>
                                        </p:attrNameLst>
                                      </p:cBhvr>
                                    </p:animRot>
                                  </p:childTnLst>
                                </p:cTn>
                              </p:par>
                              <p:par>
                                <p:cTn id="11" presetID="47" presetClass="entr" presetSubtype="0" fill="hold" nodeType="withEffect">
                                  <p:stCondLst>
                                    <p:cond delay="30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800"/>
                                        <p:tgtEl>
                                          <p:spTgt spid="16"/>
                                        </p:tgtEl>
                                      </p:cBhvr>
                                    </p:animEffect>
                                    <p:anim calcmode="lin" valueType="num">
                                      <p:cBhvr>
                                        <p:cTn id="14" dur="800" fill="hold"/>
                                        <p:tgtEl>
                                          <p:spTgt spid="16"/>
                                        </p:tgtEl>
                                        <p:attrNameLst>
                                          <p:attrName>ppt_x</p:attrName>
                                        </p:attrNameLst>
                                      </p:cBhvr>
                                      <p:tavLst>
                                        <p:tav tm="0">
                                          <p:val>
                                            <p:strVal val="#ppt_x"/>
                                          </p:val>
                                        </p:tav>
                                        <p:tav tm="100000">
                                          <p:val>
                                            <p:strVal val="#ppt_x"/>
                                          </p:val>
                                        </p:tav>
                                      </p:tavLst>
                                    </p:anim>
                                    <p:anim calcmode="lin" valueType="num">
                                      <p:cBhvr>
                                        <p:cTn id="15" dur="8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251520" y="1340769"/>
            <a:ext cx="8424935" cy="792087"/>
          </a:xfrm>
        </p:spPr>
        <p:txBody>
          <a:bodyPr rtlCol="1">
            <a:noAutofit/>
          </a:bodyPr>
          <a:lstStyle/>
          <a:p>
            <a:pPr algn="r" fontAlgn="auto">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אדם הישן מתחת השולחן בסוכה, האם יצא ידי חובה?</a:t>
            </a:r>
          </a:p>
        </p:txBody>
      </p:sp>
      <p:sp>
        <p:nvSpPr>
          <p:cNvPr id="11" name="Text Box 4"/>
          <p:cNvSpPr txBox="1">
            <a:spLocks noChangeArrowheads="1"/>
          </p:cNvSpPr>
          <p:nvPr/>
        </p:nvSpPr>
        <p:spPr bwMode="auto">
          <a:xfrm>
            <a:off x="5364088" y="2447890"/>
            <a:ext cx="3391566"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לא יצא ידי חובה.</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22. הישן מתחת השולחן בסוכה</a:t>
            </a:r>
          </a:p>
        </p:txBody>
      </p:sp>
      <p:sp>
        <p:nvSpPr>
          <p:cNvPr id="13" name="Text Box 4"/>
          <p:cNvSpPr txBox="1">
            <a:spLocks noChangeArrowheads="1"/>
          </p:cNvSpPr>
          <p:nvPr/>
        </p:nvSpPr>
        <p:spPr bwMode="auto">
          <a:xfrm>
            <a:off x="1792284" y="3239978"/>
            <a:ext cx="6956180"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כן, משום שהחלל שם נחשב כדבר ארעי.</a:t>
            </a:r>
          </a:p>
        </p:txBody>
      </p:sp>
      <p:sp>
        <p:nvSpPr>
          <p:cNvPr id="14" name="Text Box 4">
            <a:hlinkClick r:id="" action="ppaction://hlinkshowjump?jump=nextslide"/>
          </p:cNvPr>
          <p:cNvSpPr txBox="1">
            <a:spLocks noChangeArrowheads="1"/>
          </p:cNvSpPr>
          <p:nvPr/>
        </p:nvSpPr>
        <p:spPr bwMode="auto">
          <a:xfrm>
            <a:off x="251520" y="4104074"/>
            <a:ext cx="8489321"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כן, בתנאי שגובה החלל הוא פחות מעשרה טפחים. </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TextBox 17"/>
          <p:cNvSpPr txBox="1"/>
          <p:nvPr/>
        </p:nvSpPr>
        <p:spPr>
          <a:xfrm>
            <a:off x="3131840" y="5229200"/>
            <a:ext cx="3024336" cy="584775"/>
          </a:xfrm>
          <a:prstGeom prst="rect">
            <a:avLst/>
          </a:prstGeom>
          <a:noFill/>
        </p:spPr>
        <p:txBody>
          <a:bodyPr rtlCol="1">
            <a:spAutoFit/>
          </a:bodyPr>
          <a:lstStyle/>
          <a:p>
            <a:pPr algn="ctr">
              <a:defRPr/>
            </a:pPr>
            <a:r>
              <a:rPr lang="he-IL" sz="3200" b="1" spc="30" dirty="0">
                <a:ln>
                  <a:solidFill>
                    <a:srgbClr val="7C3838"/>
                  </a:solidFill>
                </a:ln>
                <a:solidFill>
                  <a:srgbClr val="9D1E05"/>
                </a:solidFill>
                <a:effectLst>
                  <a:glow rad="38100">
                    <a:srgbClr val="FEE6F7">
                      <a:alpha val="18000"/>
                    </a:srgbClr>
                  </a:glow>
                </a:effectLst>
                <a:latin typeface="David" pitchFamily="34" charset="-79"/>
                <a:cs typeface="David" pitchFamily="34" charset="-79"/>
              </a:rPr>
              <a:t>טעות, נסה שנית.</a:t>
            </a:r>
          </a:p>
        </p:txBody>
      </p:sp>
    </p:spTree>
    <p:extLst>
      <p:ext uri="{BB962C8B-B14F-4D97-AF65-F5344CB8AC3E}">
        <p14:creationId xmlns:p14="http://schemas.microsoft.com/office/powerpoint/2010/main" val="2901835279"/>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6" presetClass="emph" presetSubtype="0" fill="hold" grpId="0" nodeType="withEffect">
                                  <p:stCondLst>
                                    <p:cond delay="0"/>
                                  </p:stCondLst>
                                  <p:iterate type="lt">
                                    <p:tmPct val="4000"/>
                                  </p:iterate>
                                  <p:childTnLst>
                                    <p:set>
                                      <p:cBhvr override="childStyle">
                                        <p:cTn id="6" dur="500" fill="hold"/>
                                        <p:tgtEl>
                                          <p:spTgt spid="11"/>
                                        </p:tgtEl>
                                        <p:attrNameLst>
                                          <p:attrName>style.color</p:attrName>
                                        </p:attrNameLst>
                                      </p:cBhvr>
                                      <p:to>
                                        <p:clrVal>
                                          <a:srgbClr val="938953"/>
                                        </p:clrVal>
                                      </p:to>
                                    </p:set>
                                    <p:set>
                                      <p:cBhvr>
                                        <p:cTn id="7" dur="500" fill="hold"/>
                                        <p:tgtEl>
                                          <p:spTgt spid="11"/>
                                        </p:tgtEl>
                                        <p:attrNameLst>
                                          <p:attrName>fillcolor</p:attrName>
                                        </p:attrNameLst>
                                      </p:cBhvr>
                                      <p:to>
                                        <p:clrVal>
                                          <a:srgbClr val="938953"/>
                                        </p:clrVal>
                                      </p:to>
                                    </p:set>
                                    <p:set>
                                      <p:cBhvr>
                                        <p:cTn id="8" dur="500" fill="hold"/>
                                        <p:tgtEl>
                                          <p:spTgt spid="11"/>
                                        </p:tgtEl>
                                        <p:attrNameLst>
                                          <p:attrName>fill.type</p:attrName>
                                        </p:attrNameLst>
                                      </p:cBhvr>
                                      <p:to>
                                        <p:strVal val="solid"/>
                                      </p:to>
                                    </p:set>
                                  </p:childTnLst>
                                </p:cTn>
                              </p:par>
                              <p:par>
                                <p:cTn id="9" presetID="47"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anim calcmode="lin" valueType="num">
                                      <p:cBhvr>
                                        <p:cTn id="12" dur="500" fill="hold"/>
                                        <p:tgtEl>
                                          <p:spTgt spid="18"/>
                                        </p:tgtEl>
                                        <p:attrNameLst>
                                          <p:attrName>ppt_x</p:attrName>
                                        </p:attrNameLst>
                                      </p:cBhvr>
                                      <p:tavLst>
                                        <p:tav tm="0">
                                          <p:val>
                                            <p:strVal val="#ppt_x"/>
                                          </p:val>
                                        </p:tav>
                                        <p:tav tm="100000">
                                          <p:val>
                                            <p:strVal val="#ppt_x"/>
                                          </p:val>
                                        </p:tav>
                                      </p:tavLst>
                                    </p:anim>
                                    <p:anim calcmode="lin" valueType="num">
                                      <p:cBhvr>
                                        <p:cTn id="13"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1"/>
                  </p:tgtEl>
                </p:cond>
              </p:nextCondLst>
            </p:seq>
            <p:seq concurrent="1" nextAc="seek">
              <p:cTn id="14" restart="whenNotActive" fill="hold" evtFilter="cancelBubble" nodeType="interactiveSeq">
                <p:stCondLst>
                  <p:cond evt="onClick" delay="0">
                    <p:tgtEl>
                      <p:spTgt spid="13"/>
                    </p:tgtEl>
                  </p:cond>
                </p:stCondLst>
                <p:endSync evt="end" delay="0">
                  <p:rtn val="all"/>
                </p:endSync>
                <p:childTnLst>
                  <p:par>
                    <p:cTn id="15" fill="hold">
                      <p:stCondLst>
                        <p:cond delay="0"/>
                      </p:stCondLst>
                      <p:childTnLst>
                        <p:par>
                          <p:cTn id="16" fill="hold">
                            <p:stCondLst>
                              <p:cond delay="0"/>
                            </p:stCondLst>
                            <p:childTnLst>
                              <p:par>
                                <p:cTn id="17" presetID="16" presetClass="emph" presetSubtype="0" fill="hold" grpId="0" nodeType="withEffect">
                                  <p:stCondLst>
                                    <p:cond delay="0"/>
                                  </p:stCondLst>
                                  <p:iterate type="lt">
                                    <p:tmPct val="4000"/>
                                  </p:iterate>
                                  <p:childTnLst>
                                    <p:set>
                                      <p:cBhvr override="childStyle">
                                        <p:cTn id="18" dur="500" fill="hold"/>
                                        <p:tgtEl>
                                          <p:spTgt spid="13"/>
                                        </p:tgtEl>
                                        <p:attrNameLst>
                                          <p:attrName>style.color</p:attrName>
                                        </p:attrNameLst>
                                      </p:cBhvr>
                                      <p:to>
                                        <p:clrVal>
                                          <a:srgbClr val="938953"/>
                                        </p:clrVal>
                                      </p:to>
                                    </p:set>
                                    <p:set>
                                      <p:cBhvr>
                                        <p:cTn id="19" dur="500" fill="hold"/>
                                        <p:tgtEl>
                                          <p:spTgt spid="13"/>
                                        </p:tgtEl>
                                        <p:attrNameLst>
                                          <p:attrName>fillcolor</p:attrName>
                                        </p:attrNameLst>
                                      </p:cBhvr>
                                      <p:to>
                                        <p:clrVal>
                                          <a:srgbClr val="938953"/>
                                        </p:clrVal>
                                      </p:to>
                                    </p:set>
                                    <p:set>
                                      <p:cBhvr>
                                        <p:cTn id="20" dur="500" fill="hold"/>
                                        <p:tgtEl>
                                          <p:spTgt spid="13"/>
                                        </p:tgtEl>
                                        <p:attrNameLst>
                                          <p:attrName>fill.type</p:attrName>
                                        </p:attrNameLst>
                                      </p:cBhvr>
                                      <p:to>
                                        <p:strVal val="solid"/>
                                      </p:to>
                                    </p:set>
                                  </p:childTnLst>
                                </p:cTn>
                              </p:par>
                              <p:par>
                                <p:cTn id="21" presetID="47" presetClass="entr" presetSubtype="0" fill="hold"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anim calcmode="lin" valueType="num">
                                      <p:cBhvr>
                                        <p:cTn id="24" dur="500" fill="hold"/>
                                        <p:tgtEl>
                                          <p:spTgt spid="18"/>
                                        </p:tgtEl>
                                        <p:attrNameLst>
                                          <p:attrName>ppt_x</p:attrName>
                                        </p:attrNameLst>
                                      </p:cBhvr>
                                      <p:tavLst>
                                        <p:tav tm="0">
                                          <p:val>
                                            <p:strVal val="#ppt_x"/>
                                          </p:val>
                                        </p:tav>
                                        <p:tav tm="100000">
                                          <p:val>
                                            <p:strVal val="#ppt_x"/>
                                          </p:val>
                                        </p:tav>
                                      </p:tavLst>
                                    </p:anim>
                                    <p:anim calcmode="lin" valueType="num">
                                      <p:cBhvr>
                                        <p:cTn id="25"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3"/>
                  </p:tgtEl>
                </p:cond>
              </p:nextCondLst>
            </p:seq>
          </p:childTnLst>
        </p:cTn>
      </p:par>
    </p:tnLst>
    <p:bldLst>
      <p:bldP spid="11" grpId="0"/>
      <p:bldP spid="13" grpId="0"/>
    </p:bld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251520" y="1340769"/>
            <a:ext cx="8424935" cy="792087"/>
          </a:xfrm>
        </p:spPr>
        <p:txBody>
          <a:bodyPr rtlCol="1">
            <a:noAutofit/>
          </a:bodyPr>
          <a:lstStyle/>
          <a:p>
            <a:pPr algn="r" fontAlgn="auto">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אדם הישן מתחת השולחן בסוכה, האם יצא ידי חובה?</a:t>
            </a:r>
          </a:p>
        </p:txBody>
      </p:sp>
      <p:sp>
        <p:nvSpPr>
          <p:cNvPr id="11" name="Text Box 4"/>
          <p:cNvSpPr txBox="1">
            <a:spLocks noChangeArrowheads="1"/>
          </p:cNvSpPr>
          <p:nvPr/>
        </p:nvSpPr>
        <p:spPr bwMode="auto">
          <a:xfrm>
            <a:off x="5364088" y="2447890"/>
            <a:ext cx="3391566"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לא יצא ידי חובה.</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22. הישן מתחת השולחן בסוכה</a:t>
            </a:r>
          </a:p>
        </p:txBody>
      </p:sp>
      <p:sp>
        <p:nvSpPr>
          <p:cNvPr id="13" name="Text Box 4"/>
          <p:cNvSpPr txBox="1">
            <a:spLocks noChangeArrowheads="1"/>
          </p:cNvSpPr>
          <p:nvPr/>
        </p:nvSpPr>
        <p:spPr bwMode="auto">
          <a:xfrm>
            <a:off x="1792284" y="3239978"/>
            <a:ext cx="6956180"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כן, משום שהחלל שם נחשב כדבר ארעי.</a:t>
            </a:r>
          </a:p>
        </p:txBody>
      </p:sp>
      <p:sp>
        <p:nvSpPr>
          <p:cNvPr id="14" name="Text Box 4"/>
          <p:cNvSpPr txBox="1">
            <a:spLocks noChangeArrowheads="1"/>
          </p:cNvSpPr>
          <p:nvPr/>
        </p:nvSpPr>
        <p:spPr bwMode="auto">
          <a:xfrm>
            <a:off x="251520" y="4104074"/>
            <a:ext cx="8489321"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ג.	כן, בתנאי שגובה החלל הוא פחות מעשרה טפחים. </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TextBox 14"/>
          <p:cNvSpPr txBox="1"/>
          <p:nvPr/>
        </p:nvSpPr>
        <p:spPr>
          <a:xfrm>
            <a:off x="2231740" y="4869160"/>
            <a:ext cx="5040560" cy="584775"/>
          </a:xfrm>
          <a:prstGeom prst="rect">
            <a:avLst/>
          </a:prstGeom>
          <a:noFill/>
        </p:spPr>
        <p:txBody>
          <a:bodyPr wrap="square" rtlCol="1">
            <a:spAutoFit/>
          </a:bodyPr>
          <a:lstStyle/>
          <a:p>
            <a:pPr algn="ctr" fontAlgn="base">
              <a:spcBef>
                <a:spcPct val="0"/>
              </a:spcBef>
              <a:spcAft>
                <a:spcPct val="0"/>
              </a:spcAft>
            </a:pPr>
            <a:r>
              <a:rPr lang="he-IL" sz="3200" b="1" spc="20" dirty="0">
                <a:ln>
                  <a:solidFill>
                    <a:srgbClr val="F79646">
                      <a:lumMod val="50000"/>
                      <a:alpha val="76000"/>
                    </a:srgbClr>
                  </a:solidFill>
                </a:ln>
                <a:solidFill>
                  <a:srgbClr val="F8A83E"/>
                </a:solidFill>
                <a:latin typeface="David" pitchFamily="34" charset="-79"/>
                <a:ea typeface="+mj-ea"/>
                <a:cs typeface="David" pitchFamily="34" charset="-79"/>
              </a:rPr>
              <a:t>תשובה נכונה! יישר כוחך!</a:t>
            </a:r>
          </a:p>
        </p:txBody>
      </p:sp>
      <p:grpSp>
        <p:nvGrpSpPr>
          <p:cNvPr id="16" name="קבוצה 15"/>
          <p:cNvGrpSpPr/>
          <p:nvPr/>
        </p:nvGrpSpPr>
        <p:grpSpPr>
          <a:xfrm>
            <a:off x="3325215" y="5515818"/>
            <a:ext cx="2481263" cy="1225550"/>
            <a:chOff x="3330575" y="2816225"/>
            <a:chExt cx="2481263" cy="1225550"/>
          </a:xfrm>
        </p:grpSpPr>
        <p:pic>
          <p:nvPicPr>
            <p:cNvPr id="17" name="Picture 2">
              <a:hlinkClick r:id="" action="ppaction://hlinkshowjump?jump=nextslid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30575" y="2816225"/>
              <a:ext cx="2481263"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a:hlinkClick r:id="" action="ppaction://hlinkshowjump?jump=nextslide"/>
            </p:cNvPr>
            <p:cNvSpPr txBox="1"/>
            <p:nvPr/>
          </p:nvSpPr>
          <p:spPr>
            <a:xfrm>
              <a:off x="3737755" y="3132257"/>
              <a:ext cx="1656184" cy="584775"/>
            </a:xfrm>
            <a:prstGeom prst="rect">
              <a:avLst/>
            </a:prstGeom>
            <a:noFill/>
          </p:spPr>
          <p:txBody>
            <a:bodyPr wrap="square" rtlCol="1">
              <a:spAutoFit/>
            </a:bodyPr>
            <a:lstStyle/>
            <a:p>
              <a:pPr algn="ctr" fontAlgn="base">
                <a:spcBef>
                  <a:spcPct val="0"/>
                </a:spcBef>
                <a:spcAft>
                  <a:spcPct val="0"/>
                </a:spcAft>
              </a:pPr>
              <a:r>
                <a:rPr lang="he-IL" sz="3200" b="1" spc="20" dirty="0">
                  <a:ln w="3175">
                    <a:solidFill>
                      <a:srgbClr val="7030A0">
                        <a:lumMod val="75000"/>
                      </a:srgbClr>
                    </a:solidFill>
                  </a:ln>
                  <a:solidFill>
                    <a:srgbClr val="000000"/>
                  </a:solidFill>
                  <a:latin typeface="David" pitchFamily="34" charset="-79"/>
                  <a:cs typeface="David" pitchFamily="34" charset="-79"/>
                </a:rPr>
                <a:t>המשך</a:t>
              </a:r>
              <a:endParaRPr lang="he-IL" sz="3200" dirty="0">
                <a:ln w="3175">
                  <a:solidFill>
                    <a:srgbClr val="7030A0">
                      <a:lumMod val="75000"/>
                    </a:srgbClr>
                  </a:solidFill>
                </a:ln>
                <a:solidFill>
                  <a:srgbClr val="000000"/>
                </a:solidFill>
                <a:latin typeface="Arial" charset="0"/>
              </a:endParaRPr>
            </a:p>
          </p:txBody>
        </p:sp>
      </p:grpSp>
    </p:spTree>
    <p:extLst>
      <p:ext uri="{BB962C8B-B14F-4D97-AF65-F5344CB8AC3E}">
        <p14:creationId xmlns:p14="http://schemas.microsoft.com/office/powerpoint/2010/main" val="777057781"/>
      </p:ext>
    </p:extLst>
  </p:cSld>
  <p:clrMapOvr>
    <a:masterClrMapping/>
  </p:clrMapOvr>
  <p:transition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80" fill="hold">
                                          <p:stCondLst>
                                            <p:cond delay="0"/>
                                          </p:stCondLst>
                                        </p:cTn>
                                        <p:tgtEl>
                                          <p:spTgt spid="15"/>
                                        </p:tgtEl>
                                        <p:attrNameLst>
                                          <p:attrName>r</p:attrName>
                                        </p:attrNameLst>
                                      </p:cBhvr>
                                    </p:animRot>
                                    <p:animRot by="-240000">
                                      <p:cBhvr>
                                        <p:cTn id="7" dur="160" fill="hold">
                                          <p:stCondLst>
                                            <p:cond delay="160"/>
                                          </p:stCondLst>
                                        </p:cTn>
                                        <p:tgtEl>
                                          <p:spTgt spid="15"/>
                                        </p:tgtEl>
                                        <p:attrNameLst>
                                          <p:attrName>r</p:attrName>
                                        </p:attrNameLst>
                                      </p:cBhvr>
                                    </p:animRot>
                                    <p:animRot by="240000">
                                      <p:cBhvr>
                                        <p:cTn id="8" dur="160" fill="hold">
                                          <p:stCondLst>
                                            <p:cond delay="320"/>
                                          </p:stCondLst>
                                        </p:cTn>
                                        <p:tgtEl>
                                          <p:spTgt spid="15"/>
                                        </p:tgtEl>
                                        <p:attrNameLst>
                                          <p:attrName>r</p:attrName>
                                        </p:attrNameLst>
                                      </p:cBhvr>
                                    </p:animRot>
                                    <p:animRot by="-240000">
                                      <p:cBhvr>
                                        <p:cTn id="9" dur="160" fill="hold">
                                          <p:stCondLst>
                                            <p:cond delay="480"/>
                                          </p:stCondLst>
                                        </p:cTn>
                                        <p:tgtEl>
                                          <p:spTgt spid="15"/>
                                        </p:tgtEl>
                                        <p:attrNameLst>
                                          <p:attrName>r</p:attrName>
                                        </p:attrNameLst>
                                      </p:cBhvr>
                                    </p:animRot>
                                    <p:animRot by="120000">
                                      <p:cBhvr>
                                        <p:cTn id="10" dur="160" fill="hold">
                                          <p:stCondLst>
                                            <p:cond delay="640"/>
                                          </p:stCondLst>
                                        </p:cTn>
                                        <p:tgtEl>
                                          <p:spTgt spid="15"/>
                                        </p:tgtEl>
                                        <p:attrNameLst>
                                          <p:attrName>r</p:attrName>
                                        </p:attrNameLst>
                                      </p:cBhvr>
                                    </p:animRot>
                                  </p:childTnLst>
                                </p:cTn>
                              </p:par>
                              <p:par>
                                <p:cTn id="11" presetID="47" presetClass="entr" presetSubtype="0" fill="hold" nodeType="withEffect">
                                  <p:stCondLst>
                                    <p:cond delay="30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800"/>
                                        <p:tgtEl>
                                          <p:spTgt spid="16"/>
                                        </p:tgtEl>
                                      </p:cBhvr>
                                    </p:animEffect>
                                    <p:anim calcmode="lin" valueType="num">
                                      <p:cBhvr>
                                        <p:cTn id="14" dur="800" fill="hold"/>
                                        <p:tgtEl>
                                          <p:spTgt spid="16"/>
                                        </p:tgtEl>
                                        <p:attrNameLst>
                                          <p:attrName>ppt_x</p:attrName>
                                        </p:attrNameLst>
                                      </p:cBhvr>
                                      <p:tavLst>
                                        <p:tav tm="0">
                                          <p:val>
                                            <p:strVal val="#ppt_x"/>
                                          </p:val>
                                        </p:tav>
                                        <p:tav tm="100000">
                                          <p:val>
                                            <p:strVal val="#ppt_x"/>
                                          </p:val>
                                        </p:tav>
                                      </p:tavLst>
                                    </p:anim>
                                    <p:anim calcmode="lin" valueType="num">
                                      <p:cBhvr>
                                        <p:cTn id="15" dur="8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107504" y="1196753"/>
            <a:ext cx="8568952" cy="792087"/>
          </a:xfrm>
        </p:spPr>
        <p:txBody>
          <a:bodyPr rtlCol="1">
            <a:noAutofit/>
          </a:bodyPr>
          <a:lstStyle/>
          <a:p>
            <a:pPr algn="r" fontAlgn="auto">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מה הדין של סוכה שנעשתה כדי להסתיר בה דברים?</a:t>
            </a:r>
          </a:p>
        </p:txBody>
      </p:sp>
      <p:sp>
        <p:nvSpPr>
          <p:cNvPr id="11" name="Text Box 4">
            <a:hlinkClick r:id="" action="ppaction://hlinkshowjump?jump=nextslide"/>
          </p:cNvPr>
          <p:cNvSpPr txBox="1">
            <a:spLocks noChangeArrowheads="1"/>
          </p:cNvSpPr>
          <p:nvPr/>
        </p:nvSpPr>
        <p:spPr bwMode="auto">
          <a:xfrm>
            <a:off x="6444208" y="2349500"/>
            <a:ext cx="2017168"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פסולה.</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23. סוכות שנעשו למטרות אחרות</a:t>
            </a:r>
          </a:p>
        </p:txBody>
      </p:sp>
      <p:sp>
        <p:nvSpPr>
          <p:cNvPr id="13" name="Text Box 4"/>
          <p:cNvSpPr txBox="1">
            <a:spLocks noChangeArrowheads="1"/>
          </p:cNvSpPr>
          <p:nvPr/>
        </p:nvSpPr>
        <p:spPr bwMode="auto">
          <a:xfrm>
            <a:off x="6372200" y="3140968"/>
            <a:ext cx="2065811"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כשרה.</a:t>
            </a:r>
          </a:p>
        </p:txBody>
      </p:sp>
      <p:sp>
        <p:nvSpPr>
          <p:cNvPr id="14" name="Text Box 4"/>
          <p:cNvSpPr txBox="1">
            <a:spLocks noChangeArrowheads="1"/>
          </p:cNvSpPr>
          <p:nvPr/>
        </p:nvSpPr>
        <p:spPr bwMode="auto">
          <a:xfrm>
            <a:off x="458788" y="3933056"/>
            <a:ext cx="7988300" cy="888705"/>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כשרה, ולכתחילה צריך להוסיף בה סכך כטפח 	על טפח, או קנה דק על כל אורכה.</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TextBox 17"/>
          <p:cNvSpPr txBox="1"/>
          <p:nvPr/>
        </p:nvSpPr>
        <p:spPr>
          <a:xfrm>
            <a:off x="3131840" y="5229200"/>
            <a:ext cx="3024336" cy="584775"/>
          </a:xfrm>
          <a:prstGeom prst="rect">
            <a:avLst/>
          </a:prstGeom>
          <a:noFill/>
        </p:spPr>
        <p:txBody>
          <a:bodyPr rtlCol="1">
            <a:spAutoFit/>
          </a:bodyPr>
          <a:lstStyle/>
          <a:p>
            <a:pPr algn="ctr">
              <a:defRPr/>
            </a:pPr>
            <a:r>
              <a:rPr lang="he-IL" sz="3200" b="1" spc="30" dirty="0">
                <a:ln>
                  <a:solidFill>
                    <a:srgbClr val="7C3838"/>
                  </a:solidFill>
                </a:ln>
                <a:solidFill>
                  <a:srgbClr val="9D1E05"/>
                </a:solidFill>
                <a:effectLst>
                  <a:glow rad="38100">
                    <a:srgbClr val="FEE6F7">
                      <a:alpha val="18000"/>
                    </a:srgbClr>
                  </a:glow>
                </a:effectLst>
                <a:latin typeface="David" pitchFamily="34" charset="-79"/>
                <a:cs typeface="David" pitchFamily="34" charset="-79"/>
              </a:rPr>
              <a:t>טעות, נסה שנית.</a:t>
            </a:r>
          </a:p>
        </p:txBody>
      </p:sp>
    </p:spTree>
    <p:extLst>
      <p:ext uri="{BB962C8B-B14F-4D97-AF65-F5344CB8AC3E}">
        <p14:creationId xmlns:p14="http://schemas.microsoft.com/office/powerpoint/2010/main" val="281988790"/>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16" presetClass="emph" presetSubtype="0" fill="hold" grpId="0" nodeType="withEffect">
                                  <p:stCondLst>
                                    <p:cond delay="0"/>
                                  </p:stCondLst>
                                  <p:iterate type="lt">
                                    <p:tmPct val="4000"/>
                                  </p:iterate>
                                  <p:childTnLst>
                                    <p:set>
                                      <p:cBhvr override="childStyle">
                                        <p:cTn id="6" dur="500" fill="hold"/>
                                        <p:tgtEl>
                                          <p:spTgt spid="13"/>
                                        </p:tgtEl>
                                        <p:attrNameLst>
                                          <p:attrName>style.color</p:attrName>
                                        </p:attrNameLst>
                                      </p:cBhvr>
                                      <p:to>
                                        <p:clrVal>
                                          <a:srgbClr val="938953"/>
                                        </p:clrVal>
                                      </p:to>
                                    </p:set>
                                    <p:set>
                                      <p:cBhvr>
                                        <p:cTn id="7" dur="500" fill="hold"/>
                                        <p:tgtEl>
                                          <p:spTgt spid="13"/>
                                        </p:tgtEl>
                                        <p:attrNameLst>
                                          <p:attrName>fillcolor</p:attrName>
                                        </p:attrNameLst>
                                      </p:cBhvr>
                                      <p:to>
                                        <p:clrVal>
                                          <a:srgbClr val="938953"/>
                                        </p:clrVal>
                                      </p:to>
                                    </p:set>
                                    <p:set>
                                      <p:cBhvr>
                                        <p:cTn id="8" dur="500" fill="hold"/>
                                        <p:tgtEl>
                                          <p:spTgt spid="13"/>
                                        </p:tgtEl>
                                        <p:attrNameLst>
                                          <p:attrName>fill.type</p:attrName>
                                        </p:attrNameLst>
                                      </p:cBhvr>
                                      <p:to>
                                        <p:strVal val="solid"/>
                                      </p:to>
                                    </p:set>
                                  </p:childTnLst>
                                </p:cTn>
                              </p:par>
                              <p:par>
                                <p:cTn id="9" presetID="47"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anim calcmode="lin" valueType="num">
                                      <p:cBhvr>
                                        <p:cTn id="12" dur="500" fill="hold"/>
                                        <p:tgtEl>
                                          <p:spTgt spid="18"/>
                                        </p:tgtEl>
                                        <p:attrNameLst>
                                          <p:attrName>ppt_x</p:attrName>
                                        </p:attrNameLst>
                                      </p:cBhvr>
                                      <p:tavLst>
                                        <p:tav tm="0">
                                          <p:val>
                                            <p:strVal val="#ppt_x"/>
                                          </p:val>
                                        </p:tav>
                                        <p:tav tm="100000">
                                          <p:val>
                                            <p:strVal val="#ppt_x"/>
                                          </p:val>
                                        </p:tav>
                                      </p:tavLst>
                                    </p:anim>
                                    <p:anim calcmode="lin" valueType="num">
                                      <p:cBhvr>
                                        <p:cTn id="13"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3"/>
                  </p:tgtEl>
                </p:cond>
              </p:nextCondLst>
            </p:seq>
            <p:seq concurrent="1" nextAc="seek">
              <p:cTn id="14" restart="whenNotActive" fill="hold" evtFilter="cancelBubble" nodeType="interactiveSeq">
                <p:stCondLst>
                  <p:cond evt="onClick" delay="0">
                    <p:tgtEl>
                      <p:spTgt spid="14"/>
                    </p:tgtEl>
                  </p:cond>
                </p:stCondLst>
                <p:endSync evt="end" delay="0">
                  <p:rtn val="all"/>
                </p:endSync>
                <p:childTnLst>
                  <p:par>
                    <p:cTn id="15" fill="hold">
                      <p:stCondLst>
                        <p:cond delay="0"/>
                      </p:stCondLst>
                      <p:childTnLst>
                        <p:par>
                          <p:cTn id="16" fill="hold">
                            <p:stCondLst>
                              <p:cond delay="0"/>
                            </p:stCondLst>
                            <p:childTnLst>
                              <p:par>
                                <p:cTn id="17" presetID="16" presetClass="emph" presetSubtype="0" fill="hold" grpId="0" nodeType="withEffect">
                                  <p:stCondLst>
                                    <p:cond delay="0"/>
                                  </p:stCondLst>
                                  <p:iterate type="lt">
                                    <p:tmPct val="4000"/>
                                  </p:iterate>
                                  <p:childTnLst>
                                    <p:set>
                                      <p:cBhvr override="childStyle">
                                        <p:cTn id="18" dur="500" fill="hold"/>
                                        <p:tgtEl>
                                          <p:spTgt spid="14"/>
                                        </p:tgtEl>
                                        <p:attrNameLst>
                                          <p:attrName>style.color</p:attrName>
                                        </p:attrNameLst>
                                      </p:cBhvr>
                                      <p:to>
                                        <p:clrVal>
                                          <a:srgbClr val="938953"/>
                                        </p:clrVal>
                                      </p:to>
                                    </p:set>
                                    <p:set>
                                      <p:cBhvr>
                                        <p:cTn id="19" dur="500" fill="hold"/>
                                        <p:tgtEl>
                                          <p:spTgt spid="14"/>
                                        </p:tgtEl>
                                        <p:attrNameLst>
                                          <p:attrName>fillcolor</p:attrName>
                                        </p:attrNameLst>
                                      </p:cBhvr>
                                      <p:to>
                                        <p:clrVal>
                                          <a:srgbClr val="938953"/>
                                        </p:clrVal>
                                      </p:to>
                                    </p:set>
                                    <p:set>
                                      <p:cBhvr>
                                        <p:cTn id="20" dur="500" fill="hold"/>
                                        <p:tgtEl>
                                          <p:spTgt spid="14"/>
                                        </p:tgtEl>
                                        <p:attrNameLst>
                                          <p:attrName>fill.type</p:attrName>
                                        </p:attrNameLst>
                                      </p:cBhvr>
                                      <p:to>
                                        <p:strVal val="solid"/>
                                      </p:to>
                                    </p:set>
                                  </p:childTnLst>
                                </p:cTn>
                              </p:par>
                              <p:par>
                                <p:cTn id="21" presetID="47" presetClass="entr" presetSubtype="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anim calcmode="lin" valueType="num">
                                      <p:cBhvr>
                                        <p:cTn id="24" dur="500" fill="hold"/>
                                        <p:tgtEl>
                                          <p:spTgt spid="18"/>
                                        </p:tgtEl>
                                        <p:attrNameLst>
                                          <p:attrName>ppt_x</p:attrName>
                                        </p:attrNameLst>
                                      </p:cBhvr>
                                      <p:tavLst>
                                        <p:tav tm="0">
                                          <p:val>
                                            <p:strVal val="#ppt_x"/>
                                          </p:val>
                                        </p:tav>
                                        <p:tav tm="100000">
                                          <p:val>
                                            <p:strVal val="#ppt_x"/>
                                          </p:val>
                                        </p:tav>
                                      </p:tavLst>
                                    </p:anim>
                                    <p:anim calcmode="lin" valueType="num">
                                      <p:cBhvr>
                                        <p:cTn id="25"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4"/>
                  </p:tgtEl>
                </p:cond>
              </p:nextCondLst>
            </p:seq>
          </p:childTnLst>
        </p:cTn>
      </p:par>
    </p:tnLst>
    <p:bldLst>
      <p:bldP spid="13" grpId="0"/>
      <p:bldP spid="14" grpId="0"/>
      <p:bldP spid="18" grpId="0"/>
    </p:bld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107504" y="1196753"/>
            <a:ext cx="8568952" cy="792087"/>
          </a:xfrm>
        </p:spPr>
        <p:txBody>
          <a:bodyPr rtlCol="1">
            <a:noAutofit/>
          </a:bodyPr>
          <a:lstStyle/>
          <a:p>
            <a:pPr algn="r" fontAlgn="auto">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מה הדין של סוכה שנעשתה כדי להסתיר בה דברים?</a:t>
            </a:r>
          </a:p>
        </p:txBody>
      </p:sp>
      <p:sp>
        <p:nvSpPr>
          <p:cNvPr id="11" name="Text Box 4"/>
          <p:cNvSpPr txBox="1">
            <a:spLocks noChangeArrowheads="1"/>
          </p:cNvSpPr>
          <p:nvPr/>
        </p:nvSpPr>
        <p:spPr bwMode="auto">
          <a:xfrm>
            <a:off x="458788" y="2349500"/>
            <a:ext cx="8002588" cy="477054"/>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א.	פסולה.</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23. סוכות שנעשו למטרות אחרות</a:t>
            </a:r>
          </a:p>
        </p:txBody>
      </p:sp>
      <p:sp>
        <p:nvSpPr>
          <p:cNvPr id="14" name="Text Box 4"/>
          <p:cNvSpPr txBox="1">
            <a:spLocks noChangeArrowheads="1"/>
          </p:cNvSpPr>
          <p:nvPr/>
        </p:nvSpPr>
        <p:spPr bwMode="auto">
          <a:xfrm>
            <a:off x="458788" y="3933056"/>
            <a:ext cx="7988300" cy="888705"/>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כשרה, ולכתחילה צריך להוסיף בה סכך כטפח 	על טפח, או קנה דק על כל אורכה.</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TextBox 14"/>
          <p:cNvSpPr txBox="1"/>
          <p:nvPr/>
        </p:nvSpPr>
        <p:spPr>
          <a:xfrm>
            <a:off x="2231740" y="4941168"/>
            <a:ext cx="5040560" cy="584775"/>
          </a:xfrm>
          <a:prstGeom prst="rect">
            <a:avLst/>
          </a:prstGeom>
          <a:noFill/>
        </p:spPr>
        <p:txBody>
          <a:bodyPr wrap="square" rtlCol="1">
            <a:spAutoFit/>
          </a:bodyPr>
          <a:lstStyle/>
          <a:p>
            <a:pPr algn="ctr" fontAlgn="base">
              <a:spcBef>
                <a:spcPct val="0"/>
              </a:spcBef>
              <a:spcAft>
                <a:spcPct val="0"/>
              </a:spcAft>
            </a:pPr>
            <a:r>
              <a:rPr lang="he-IL" sz="3200" b="1" spc="20" dirty="0">
                <a:ln>
                  <a:solidFill>
                    <a:srgbClr val="F79646">
                      <a:lumMod val="50000"/>
                      <a:alpha val="76000"/>
                    </a:srgbClr>
                  </a:solidFill>
                </a:ln>
                <a:solidFill>
                  <a:srgbClr val="F8A83E"/>
                </a:solidFill>
                <a:latin typeface="David" pitchFamily="34" charset="-79"/>
                <a:ea typeface="+mj-ea"/>
                <a:cs typeface="David" pitchFamily="34" charset="-79"/>
              </a:rPr>
              <a:t>תשובה נכונה! יישר כוחך!</a:t>
            </a:r>
          </a:p>
        </p:txBody>
      </p:sp>
      <p:grpSp>
        <p:nvGrpSpPr>
          <p:cNvPr id="16" name="קבוצה 15"/>
          <p:cNvGrpSpPr/>
          <p:nvPr/>
        </p:nvGrpSpPr>
        <p:grpSpPr>
          <a:xfrm>
            <a:off x="3325215" y="5515818"/>
            <a:ext cx="2481263" cy="1225550"/>
            <a:chOff x="3330575" y="2816225"/>
            <a:chExt cx="2481263" cy="1225550"/>
          </a:xfrm>
        </p:grpSpPr>
        <p:pic>
          <p:nvPicPr>
            <p:cNvPr id="17" name="Picture 2">
              <a:hlinkClick r:id="" action="ppaction://hlinkshowjump?jump=nextslid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30575" y="2816225"/>
              <a:ext cx="2481263"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a:hlinkClick r:id="" action="ppaction://hlinkshowjump?jump=nextslide"/>
            </p:cNvPr>
            <p:cNvSpPr txBox="1"/>
            <p:nvPr/>
          </p:nvSpPr>
          <p:spPr>
            <a:xfrm>
              <a:off x="3737755" y="3132257"/>
              <a:ext cx="1656184" cy="584775"/>
            </a:xfrm>
            <a:prstGeom prst="rect">
              <a:avLst/>
            </a:prstGeom>
            <a:noFill/>
          </p:spPr>
          <p:txBody>
            <a:bodyPr wrap="square" rtlCol="1">
              <a:spAutoFit/>
            </a:bodyPr>
            <a:lstStyle/>
            <a:p>
              <a:pPr algn="ctr" fontAlgn="base">
                <a:spcBef>
                  <a:spcPct val="0"/>
                </a:spcBef>
                <a:spcAft>
                  <a:spcPct val="0"/>
                </a:spcAft>
              </a:pPr>
              <a:r>
                <a:rPr lang="he-IL" sz="3200" b="1" spc="20" dirty="0">
                  <a:ln w="3175">
                    <a:solidFill>
                      <a:srgbClr val="7030A0">
                        <a:lumMod val="75000"/>
                      </a:srgbClr>
                    </a:solidFill>
                  </a:ln>
                  <a:solidFill>
                    <a:srgbClr val="000000"/>
                  </a:solidFill>
                  <a:latin typeface="David" pitchFamily="34" charset="-79"/>
                  <a:cs typeface="David" pitchFamily="34" charset="-79"/>
                </a:rPr>
                <a:t>המשך</a:t>
              </a:r>
              <a:endParaRPr lang="he-IL" sz="3200" dirty="0">
                <a:ln w="3175">
                  <a:solidFill>
                    <a:srgbClr val="7030A0">
                      <a:lumMod val="75000"/>
                    </a:srgbClr>
                  </a:solidFill>
                </a:ln>
                <a:solidFill>
                  <a:srgbClr val="000000"/>
                </a:solidFill>
                <a:latin typeface="Arial" charset="0"/>
              </a:endParaRPr>
            </a:p>
          </p:txBody>
        </p:sp>
      </p:grpSp>
      <p:sp>
        <p:nvSpPr>
          <p:cNvPr id="18" name="Text Box 4"/>
          <p:cNvSpPr txBox="1">
            <a:spLocks noChangeArrowheads="1"/>
          </p:cNvSpPr>
          <p:nvPr/>
        </p:nvSpPr>
        <p:spPr bwMode="auto">
          <a:xfrm>
            <a:off x="6372200" y="3140968"/>
            <a:ext cx="2065811"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כשרה.</a:t>
            </a:r>
          </a:p>
        </p:txBody>
      </p:sp>
    </p:spTree>
    <p:extLst>
      <p:ext uri="{BB962C8B-B14F-4D97-AF65-F5344CB8AC3E}">
        <p14:creationId xmlns:p14="http://schemas.microsoft.com/office/powerpoint/2010/main" val="2171745044"/>
      </p:ext>
    </p:extLst>
  </p:cSld>
  <p:clrMapOvr>
    <a:masterClrMapping/>
  </p:clrMapOvr>
  <p:transition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80" fill="hold">
                                          <p:stCondLst>
                                            <p:cond delay="0"/>
                                          </p:stCondLst>
                                        </p:cTn>
                                        <p:tgtEl>
                                          <p:spTgt spid="15"/>
                                        </p:tgtEl>
                                        <p:attrNameLst>
                                          <p:attrName>r</p:attrName>
                                        </p:attrNameLst>
                                      </p:cBhvr>
                                    </p:animRot>
                                    <p:animRot by="-240000">
                                      <p:cBhvr>
                                        <p:cTn id="7" dur="160" fill="hold">
                                          <p:stCondLst>
                                            <p:cond delay="160"/>
                                          </p:stCondLst>
                                        </p:cTn>
                                        <p:tgtEl>
                                          <p:spTgt spid="15"/>
                                        </p:tgtEl>
                                        <p:attrNameLst>
                                          <p:attrName>r</p:attrName>
                                        </p:attrNameLst>
                                      </p:cBhvr>
                                    </p:animRot>
                                    <p:animRot by="240000">
                                      <p:cBhvr>
                                        <p:cTn id="8" dur="160" fill="hold">
                                          <p:stCondLst>
                                            <p:cond delay="320"/>
                                          </p:stCondLst>
                                        </p:cTn>
                                        <p:tgtEl>
                                          <p:spTgt spid="15"/>
                                        </p:tgtEl>
                                        <p:attrNameLst>
                                          <p:attrName>r</p:attrName>
                                        </p:attrNameLst>
                                      </p:cBhvr>
                                    </p:animRot>
                                    <p:animRot by="-240000">
                                      <p:cBhvr>
                                        <p:cTn id="9" dur="160" fill="hold">
                                          <p:stCondLst>
                                            <p:cond delay="480"/>
                                          </p:stCondLst>
                                        </p:cTn>
                                        <p:tgtEl>
                                          <p:spTgt spid="15"/>
                                        </p:tgtEl>
                                        <p:attrNameLst>
                                          <p:attrName>r</p:attrName>
                                        </p:attrNameLst>
                                      </p:cBhvr>
                                    </p:animRot>
                                    <p:animRot by="120000">
                                      <p:cBhvr>
                                        <p:cTn id="10" dur="160" fill="hold">
                                          <p:stCondLst>
                                            <p:cond delay="640"/>
                                          </p:stCondLst>
                                        </p:cTn>
                                        <p:tgtEl>
                                          <p:spTgt spid="15"/>
                                        </p:tgtEl>
                                        <p:attrNameLst>
                                          <p:attrName>r</p:attrName>
                                        </p:attrNameLst>
                                      </p:cBhvr>
                                    </p:animRot>
                                  </p:childTnLst>
                                </p:cTn>
                              </p:par>
                              <p:par>
                                <p:cTn id="11" presetID="47" presetClass="entr" presetSubtype="0" fill="hold" nodeType="withEffect">
                                  <p:stCondLst>
                                    <p:cond delay="30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800"/>
                                        <p:tgtEl>
                                          <p:spTgt spid="16"/>
                                        </p:tgtEl>
                                      </p:cBhvr>
                                    </p:animEffect>
                                    <p:anim calcmode="lin" valueType="num">
                                      <p:cBhvr>
                                        <p:cTn id="14" dur="800" fill="hold"/>
                                        <p:tgtEl>
                                          <p:spTgt spid="16"/>
                                        </p:tgtEl>
                                        <p:attrNameLst>
                                          <p:attrName>ppt_x</p:attrName>
                                        </p:attrNameLst>
                                      </p:cBhvr>
                                      <p:tavLst>
                                        <p:tav tm="0">
                                          <p:val>
                                            <p:strVal val="#ppt_x"/>
                                          </p:val>
                                        </p:tav>
                                        <p:tav tm="100000">
                                          <p:val>
                                            <p:strVal val="#ppt_x"/>
                                          </p:val>
                                        </p:tav>
                                      </p:tavLst>
                                    </p:anim>
                                    <p:anim calcmode="lin" valueType="num">
                                      <p:cBhvr>
                                        <p:cTn id="15" dur="8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1403648" y="1340769"/>
            <a:ext cx="7128792" cy="792087"/>
          </a:xfrm>
        </p:spPr>
        <p:txBody>
          <a:bodyPr rtlCol="1">
            <a:noAutofit/>
          </a:bodyPr>
          <a:lstStyle/>
          <a:p>
            <a:pPr algn="r" fontAlgn="auto">
              <a:lnSpc>
                <a:spcPts val="3440"/>
              </a:lnSpc>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מה הדין של סוכה שנעשתה בשביל צל,</a:t>
            </a:r>
            <a:br>
              <a:rPr lang="he-IL" sz="3200" b="1" spc="30" dirty="0">
                <a:ln w="12700">
                  <a:solidFill>
                    <a:srgbClr val="627A32"/>
                  </a:solidFill>
                </a:ln>
                <a:solidFill>
                  <a:srgbClr val="0070C0"/>
                </a:solidFill>
                <a:latin typeface="David" pitchFamily="34" charset="-79"/>
                <a:ea typeface="+mn-ea"/>
                <a:cs typeface="David" pitchFamily="34" charset="-79"/>
              </a:rPr>
            </a:br>
            <a:r>
              <a:rPr lang="he-IL" sz="3200" b="1" spc="30" dirty="0">
                <a:ln w="12700">
                  <a:solidFill>
                    <a:srgbClr val="627A32"/>
                  </a:solidFill>
                </a:ln>
                <a:solidFill>
                  <a:srgbClr val="0070C0"/>
                </a:solidFill>
                <a:latin typeface="David" pitchFamily="34" charset="-79"/>
                <a:ea typeface="+mn-ea"/>
                <a:cs typeface="David" pitchFamily="34" charset="-79"/>
              </a:rPr>
              <a:t>אך לא מתוך כוונה </a:t>
            </a:r>
            <a:r>
              <a:rPr lang="he-IL" sz="3200" b="1" spc="30" dirty="0" err="1">
                <a:ln w="12700">
                  <a:solidFill>
                    <a:srgbClr val="627A32"/>
                  </a:solidFill>
                </a:ln>
                <a:solidFill>
                  <a:srgbClr val="0070C0"/>
                </a:solidFill>
                <a:latin typeface="David" pitchFamily="34" charset="-79"/>
                <a:ea typeface="+mn-ea"/>
                <a:cs typeface="David" pitchFamily="34" charset="-79"/>
              </a:rPr>
              <a:t>למצוה</a:t>
            </a:r>
            <a:r>
              <a:rPr lang="he-IL" sz="3200" b="1" spc="30" dirty="0">
                <a:ln w="12700">
                  <a:solidFill>
                    <a:srgbClr val="627A32"/>
                  </a:solidFill>
                </a:ln>
                <a:solidFill>
                  <a:srgbClr val="0070C0"/>
                </a:solidFill>
                <a:latin typeface="David" pitchFamily="34" charset="-79"/>
                <a:ea typeface="+mn-ea"/>
                <a:cs typeface="David" pitchFamily="34" charset="-79"/>
              </a:rPr>
              <a:t>?</a:t>
            </a:r>
          </a:p>
        </p:txBody>
      </p:sp>
      <p:sp>
        <p:nvSpPr>
          <p:cNvPr id="11" name="Text Box 4"/>
          <p:cNvSpPr txBox="1">
            <a:spLocks noChangeArrowheads="1"/>
          </p:cNvSpPr>
          <p:nvPr/>
        </p:nvSpPr>
        <p:spPr bwMode="auto">
          <a:xfrm>
            <a:off x="6444208" y="2348880"/>
            <a:ext cx="2017168"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פסולה.</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24. סוכה שנעשתה לצל </a:t>
            </a:r>
          </a:p>
        </p:txBody>
      </p:sp>
      <p:sp>
        <p:nvSpPr>
          <p:cNvPr id="13" name="Text Box 4"/>
          <p:cNvSpPr txBox="1">
            <a:spLocks noChangeArrowheads="1"/>
          </p:cNvSpPr>
          <p:nvPr/>
        </p:nvSpPr>
        <p:spPr bwMode="auto">
          <a:xfrm>
            <a:off x="6381276" y="3140968"/>
            <a:ext cx="2065811"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כשרה.</a:t>
            </a:r>
          </a:p>
        </p:txBody>
      </p:sp>
      <p:sp>
        <p:nvSpPr>
          <p:cNvPr id="14" name="Text Box 4">
            <a:hlinkClick r:id="" action="ppaction://hlinkshowjump?jump=nextslide"/>
          </p:cNvPr>
          <p:cNvSpPr txBox="1">
            <a:spLocks noChangeArrowheads="1"/>
          </p:cNvSpPr>
          <p:nvPr/>
        </p:nvSpPr>
        <p:spPr bwMode="auto">
          <a:xfrm>
            <a:off x="458788" y="3933056"/>
            <a:ext cx="7988300" cy="888705"/>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כשרה, ולכתחילה צריך להוסיף בה סכך כטפח 	על טפח, או קנה דק על כל אורכה.</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TextBox 17"/>
          <p:cNvSpPr txBox="1"/>
          <p:nvPr/>
        </p:nvSpPr>
        <p:spPr>
          <a:xfrm>
            <a:off x="3131840" y="5229200"/>
            <a:ext cx="3024336" cy="584775"/>
          </a:xfrm>
          <a:prstGeom prst="rect">
            <a:avLst/>
          </a:prstGeom>
          <a:noFill/>
        </p:spPr>
        <p:txBody>
          <a:bodyPr rtlCol="1">
            <a:spAutoFit/>
          </a:bodyPr>
          <a:lstStyle/>
          <a:p>
            <a:pPr algn="ctr">
              <a:defRPr/>
            </a:pPr>
            <a:r>
              <a:rPr lang="he-IL" sz="3200" b="1" spc="30" dirty="0">
                <a:ln>
                  <a:solidFill>
                    <a:srgbClr val="7C3838"/>
                  </a:solidFill>
                </a:ln>
                <a:solidFill>
                  <a:srgbClr val="9D1E05"/>
                </a:solidFill>
                <a:effectLst>
                  <a:glow rad="38100">
                    <a:srgbClr val="FEE6F7">
                      <a:alpha val="18000"/>
                    </a:srgbClr>
                  </a:glow>
                </a:effectLst>
                <a:latin typeface="David" pitchFamily="34" charset="-79"/>
                <a:cs typeface="David" pitchFamily="34" charset="-79"/>
              </a:rPr>
              <a:t>טעות, נסה שנית.</a:t>
            </a:r>
          </a:p>
        </p:txBody>
      </p:sp>
    </p:spTree>
    <p:extLst>
      <p:ext uri="{BB962C8B-B14F-4D97-AF65-F5344CB8AC3E}">
        <p14:creationId xmlns:p14="http://schemas.microsoft.com/office/powerpoint/2010/main" val="4244714026"/>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6" presetClass="emph" presetSubtype="0" fill="hold" grpId="0" nodeType="withEffect">
                                  <p:stCondLst>
                                    <p:cond delay="0"/>
                                  </p:stCondLst>
                                  <p:iterate type="lt">
                                    <p:tmPct val="4000"/>
                                  </p:iterate>
                                  <p:childTnLst>
                                    <p:set>
                                      <p:cBhvr override="childStyle">
                                        <p:cTn id="6" dur="500" fill="hold"/>
                                        <p:tgtEl>
                                          <p:spTgt spid="11"/>
                                        </p:tgtEl>
                                        <p:attrNameLst>
                                          <p:attrName>style.color</p:attrName>
                                        </p:attrNameLst>
                                      </p:cBhvr>
                                      <p:to>
                                        <p:clrVal>
                                          <a:srgbClr val="938953"/>
                                        </p:clrVal>
                                      </p:to>
                                    </p:set>
                                    <p:set>
                                      <p:cBhvr>
                                        <p:cTn id="7" dur="500" fill="hold"/>
                                        <p:tgtEl>
                                          <p:spTgt spid="11"/>
                                        </p:tgtEl>
                                        <p:attrNameLst>
                                          <p:attrName>fillcolor</p:attrName>
                                        </p:attrNameLst>
                                      </p:cBhvr>
                                      <p:to>
                                        <p:clrVal>
                                          <a:srgbClr val="938953"/>
                                        </p:clrVal>
                                      </p:to>
                                    </p:set>
                                    <p:set>
                                      <p:cBhvr>
                                        <p:cTn id="8" dur="500" fill="hold"/>
                                        <p:tgtEl>
                                          <p:spTgt spid="11"/>
                                        </p:tgtEl>
                                        <p:attrNameLst>
                                          <p:attrName>fill.type</p:attrName>
                                        </p:attrNameLst>
                                      </p:cBhvr>
                                      <p:to>
                                        <p:strVal val="solid"/>
                                      </p:to>
                                    </p:set>
                                  </p:childTnLst>
                                </p:cTn>
                              </p:par>
                              <p:par>
                                <p:cTn id="9" presetID="47"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anim calcmode="lin" valueType="num">
                                      <p:cBhvr>
                                        <p:cTn id="12" dur="500" fill="hold"/>
                                        <p:tgtEl>
                                          <p:spTgt spid="18"/>
                                        </p:tgtEl>
                                        <p:attrNameLst>
                                          <p:attrName>ppt_x</p:attrName>
                                        </p:attrNameLst>
                                      </p:cBhvr>
                                      <p:tavLst>
                                        <p:tav tm="0">
                                          <p:val>
                                            <p:strVal val="#ppt_x"/>
                                          </p:val>
                                        </p:tav>
                                        <p:tav tm="100000">
                                          <p:val>
                                            <p:strVal val="#ppt_x"/>
                                          </p:val>
                                        </p:tav>
                                      </p:tavLst>
                                    </p:anim>
                                    <p:anim calcmode="lin" valueType="num">
                                      <p:cBhvr>
                                        <p:cTn id="13"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1"/>
                  </p:tgtEl>
                </p:cond>
              </p:nextCondLst>
            </p:seq>
            <p:seq concurrent="1" nextAc="seek">
              <p:cTn id="14" restart="whenNotActive" fill="hold" evtFilter="cancelBubble" nodeType="interactiveSeq">
                <p:stCondLst>
                  <p:cond evt="onClick" delay="0">
                    <p:tgtEl>
                      <p:spTgt spid="13"/>
                    </p:tgtEl>
                  </p:cond>
                </p:stCondLst>
                <p:endSync evt="end" delay="0">
                  <p:rtn val="all"/>
                </p:endSync>
                <p:childTnLst>
                  <p:par>
                    <p:cTn id="15" fill="hold">
                      <p:stCondLst>
                        <p:cond delay="0"/>
                      </p:stCondLst>
                      <p:childTnLst>
                        <p:par>
                          <p:cTn id="16" fill="hold">
                            <p:stCondLst>
                              <p:cond delay="0"/>
                            </p:stCondLst>
                            <p:childTnLst>
                              <p:par>
                                <p:cTn id="17" presetID="16" presetClass="emph" presetSubtype="0" fill="hold" grpId="0" nodeType="withEffect">
                                  <p:stCondLst>
                                    <p:cond delay="0"/>
                                  </p:stCondLst>
                                  <p:iterate type="lt">
                                    <p:tmPct val="4000"/>
                                  </p:iterate>
                                  <p:childTnLst>
                                    <p:set>
                                      <p:cBhvr override="childStyle">
                                        <p:cTn id="18" dur="500" fill="hold"/>
                                        <p:tgtEl>
                                          <p:spTgt spid="13"/>
                                        </p:tgtEl>
                                        <p:attrNameLst>
                                          <p:attrName>style.color</p:attrName>
                                        </p:attrNameLst>
                                      </p:cBhvr>
                                      <p:to>
                                        <p:clrVal>
                                          <a:srgbClr val="938953"/>
                                        </p:clrVal>
                                      </p:to>
                                    </p:set>
                                    <p:set>
                                      <p:cBhvr>
                                        <p:cTn id="19" dur="500" fill="hold"/>
                                        <p:tgtEl>
                                          <p:spTgt spid="13"/>
                                        </p:tgtEl>
                                        <p:attrNameLst>
                                          <p:attrName>fillcolor</p:attrName>
                                        </p:attrNameLst>
                                      </p:cBhvr>
                                      <p:to>
                                        <p:clrVal>
                                          <a:srgbClr val="938953"/>
                                        </p:clrVal>
                                      </p:to>
                                    </p:set>
                                    <p:set>
                                      <p:cBhvr>
                                        <p:cTn id="20" dur="500" fill="hold"/>
                                        <p:tgtEl>
                                          <p:spTgt spid="13"/>
                                        </p:tgtEl>
                                        <p:attrNameLst>
                                          <p:attrName>fill.type</p:attrName>
                                        </p:attrNameLst>
                                      </p:cBhvr>
                                      <p:to>
                                        <p:strVal val="solid"/>
                                      </p:to>
                                    </p:set>
                                  </p:childTnLst>
                                </p:cTn>
                              </p:par>
                              <p:par>
                                <p:cTn id="21" presetID="47" presetClass="entr" presetSubtype="0" fill="hold"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anim calcmode="lin" valueType="num">
                                      <p:cBhvr>
                                        <p:cTn id="24" dur="500" fill="hold"/>
                                        <p:tgtEl>
                                          <p:spTgt spid="18"/>
                                        </p:tgtEl>
                                        <p:attrNameLst>
                                          <p:attrName>ppt_x</p:attrName>
                                        </p:attrNameLst>
                                      </p:cBhvr>
                                      <p:tavLst>
                                        <p:tav tm="0">
                                          <p:val>
                                            <p:strVal val="#ppt_x"/>
                                          </p:val>
                                        </p:tav>
                                        <p:tav tm="100000">
                                          <p:val>
                                            <p:strVal val="#ppt_x"/>
                                          </p:val>
                                        </p:tav>
                                      </p:tavLst>
                                    </p:anim>
                                    <p:anim calcmode="lin" valueType="num">
                                      <p:cBhvr>
                                        <p:cTn id="25"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3"/>
                  </p:tgtEl>
                </p:cond>
              </p:nextCondLst>
            </p:seq>
          </p:childTnLst>
        </p:cTn>
      </p:par>
    </p:tnLst>
    <p:bldLst>
      <p:bldP spid="11" grpId="0"/>
      <p:bldP spid="13" grpId="0"/>
    </p:bld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1403648" y="1340769"/>
            <a:ext cx="7128792" cy="792087"/>
          </a:xfrm>
        </p:spPr>
        <p:txBody>
          <a:bodyPr rtlCol="1">
            <a:noAutofit/>
          </a:bodyPr>
          <a:lstStyle/>
          <a:p>
            <a:pPr algn="r" fontAlgn="auto">
              <a:lnSpc>
                <a:spcPts val="3440"/>
              </a:lnSpc>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מה הדין של סוכה שנעשתה בשביל צל,</a:t>
            </a:r>
            <a:br>
              <a:rPr lang="he-IL" sz="3200" b="1" spc="30" dirty="0">
                <a:ln w="12700">
                  <a:solidFill>
                    <a:srgbClr val="627A32"/>
                  </a:solidFill>
                </a:ln>
                <a:solidFill>
                  <a:srgbClr val="0070C0"/>
                </a:solidFill>
                <a:latin typeface="David" pitchFamily="34" charset="-79"/>
                <a:ea typeface="+mn-ea"/>
                <a:cs typeface="David" pitchFamily="34" charset="-79"/>
              </a:rPr>
            </a:br>
            <a:r>
              <a:rPr lang="he-IL" sz="3200" b="1" spc="30" dirty="0">
                <a:ln w="12700">
                  <a:solidFill>
                    <a:srgbClr val="627A32"/>
                  </a:solidFill>
                </a:ln>
                <a:solidFill>
                  <a:srgbClr val="0070C0"/>
                </a:solidFill>
                <a:latin typeface="David" pitchFamily="34" charset="-79"/>
                <a:ea typeface="+mn-ea"/>
                <a:cs typeface="David" pitchFamily="34" charset="-79"/>
              </a:rPr>
              <a:t>אך לא מתוך כוונה </a:t>
            </a:r>
            <a:r>
              <a:rPr lang="he-IL" sz="3200" b="1" spc="30" dirty="0" err="1">
                <a:ln w="12700">
                  <a:solidFill>
                    <a:srgbClr val="627A32"/>
                  </a:solidFill>
                </a:ln>
                <a:solidFill>
                  <a:srgbClr val="0070C0"/>
                </a:solidFill>
                <a:latin typeface="David" pitchFamily="34" charset="-79"/>
                <a:ea typeface="+mn-ea"/>
                <a:cs typeface="David" pitchFamily="34" charset="-79"/>
              </a:rPr>
              <a:t>למצוה</a:t>
            </a:r>
            <a:r>
              <a:rPr lang="he-IL" sz="3200" b="1" spc="30" dirty="0">
                <a:ln w="12700">
                  <a:solidFill>
                    <a:srgbClr val="627A32"/>
                  </a:solidFill>
                </a:ln>
                <a:solidFill>
                  <a:srgbClr val="0070C0"/>
                </a:solidFill>
                <a:latin typeface="David" pitchFamily="34" charset="-79"/>
                <a:ea typeface="+mn-ea"/>
                <a:cs typeface="David" pitchFamily="34" charset="-79"/>
              </a:rPr>
              <a:t>?</a:t>
            </a:r>
          </a:p>
        </p:txBody>
      </p:sp>
      <p:sp>
        <p:nvSpPr>
          <p:cNvPr id="11" name="Text Box 4"/>
          <p:cNvSpPr txBox="1">
            <a:spLocks noChangeArrowheads="1"/>
          </p:cNvSpPr>
          <p:nvPr/>
        </p:nvSpPr>
        <p:spPr bwMode="auto">
          <a:xfrm>
            <a:off x="458788" y="2348880"/>
            <a:ext cx="8002588" cy="503984"/>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פסולה.</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24. סוכה שנעשתה לצל </a:t>
            </a:r>
          </a:p>
        </p:txBody>
      </p:sp>
      <p:sp>
        <p:nvSpPr>
          <p:cNvPr id="13" name="Text Box 4"/>
          <p:cNvSpPr txBox="1">
            <a:spLocks noChangeArrowheads="1"/>
          </p:cNvSpPr>
          <p:nvPr/>
        </p:nvSpPr>
        <p:spPr bwMode="auto">
          <a:xfrm>
            <a:off x="251520" y="3140968"/>
            <a:ext cx="8195568" cy="50398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כשרה.</a:t>
            </a:r>
          </a:p>
        </p:txBody>
      </p:sp>
      <p:sp>
        <p:nvSpPr>
          <p:cNvPr id="14" name="Text Box 4"/>
          <p:cNvSpPr txBox="1">
            <a:spLocks noChangeArrowheads="1"/>
          </p:cNvSpPr>
          <p:nvPr/>
        </p:nvSpPr>
        <p:spPr bwMode="auto">
          <a:xfrm>
            <a:off x="458788" y="3933056"/>
            <a:ext cx="7988300" cy="888705"/>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ג.	כשרה, ולכתחילה צריך להוסיף בה סכך כטפח 	על טפח, או קנה דק על כל אורכה.</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TextBox 14"/>
          <p:cNvSpPr txBox="1"/>
          <p:nvPr/>
        </p:nvSpPr>
        <p:spPr>
          <a:xfrm>
            <a:off x="2231740" y="4941168"/>
            <a:ext cx="5040560" cy="584775"/>
          </a:xfrm>
          <a:prstGeom prst="rect">
            <a:avLst/>
          </a:prstGeom>
          <a:noFill/>
        </p:spPr>
        <p:txBody>
          <a:bodyPr wrap="square" rtlCol="1">
            <a:spAutoFit/>
          </a:bodyPr>
          <a:lstStyle/>
          <a:p>
            <a:pPr algn="ctr" fontAlgn="base">
              <a:spcBef>
                <a:spcPct val="0"/>
              </a:spcBef>
              <a:spcAft>
                <a:spcPct val="0"/>
              </a:spcAft>
            </a:pPr>
            <a:r>
              <a:rPr lang="he-IL" sz="3200" b="1" spc="20" dirty="0">
                <a:ln>
                  <a:solidFill>
                    <a:srgbClr val="F79646">
                      <a:lumMod val="50000"/>
                      <a:alpha val="76000"/>
                    </a:srgbClr>
                  </a:solidFill>
                </a:ln>
                <a:solidFill>
                  <a:srgbClr val="F8A83E"/>
                </a:solidFill>
                <a:latin typeface="David" pitchFamily="34" charset="-79"/>
                <a:ea typeface="+mj-ea"/>
                <a:cs typeface="David" pitchFamily="34" charset="-79"/>
              </a:rPr>
              <a:t>תשובה נכונה! יישר כוחך!</a:t>
            </a:r>
          </a:p>
        </p:txBody>
      </p:sp>
      <p:grpSp>
        <p:nvGrpSpPr>
          <p:cNvPr id="16" name="קבוצה 15"/>
          <p:cNvGrpSpPr/>
          <p:nvPr/>
        </p:nvGrpSpPr>
        <p:grpSpPr>
          <a:xfrm>
            <a:off x="3325215" y="5515818"/>
            <a:ext cx="2481263" cy="1225550"/>
            <a:chOff x="3330575" y="2816225"/>
            <a:chExt cx="2481263" cy="1225550"/>
          </a:xfrm>
        </p:grpSpPr>
        <p:pic>
          <p:nvPicPr>
            <p:cNvPr id="17" name="Picture 2">
              <a:hlinkClick r:id="" action="ppaction://hlinkshowjump?jump=nextslid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30575" y="2816225"/>
              <a:ext cx="2481263"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a:hlinkClick r:id="" action="ppaction://hlinkshowjump?jump=nextslide"/>
            </p:cNvPr>
            <p:cNvSpPr txBox="1"/>
            <p:nvPr/>
          </p:nvSpPr>
          <p:spPr>
            <a:xfrm>
              <a:off x="3737755" y="3132257"/>
              <a:ext cx="1656184" cy="584775"/>
            </a:xfrm>
            <a:prstGeom prst="rect">
              <a:avLst/>
            </a:prstGeom>
            <a:noFill/>
          </p:spPr>
          <p:txBody>
            <a:bodyPr wrap="square" rtlCol="1">
              <a:spAutoFit/>
            </a:bodyPr>
            <a:lstStyle/>
            <a:p>
              <a:pPr algn="ctr" fontAlgn="base">
                <a:spcBef>
                  <a:spcPct val="0"/>
                </a:spcBef>
                <a:spcAft>
                  <a:spcPct val="0"/>
                </a:spcAft>
              </a:pPr>
              <a:r>
                <a:rPr lang="he-IL" sz="3200" b="1" spc="20" dirty="0">
                  <a:ln w="3175">
                    <a:solidFill>
                      <a:srgbClr val="7030A0">
                        <a:lumMod val="75000"/>
                      </a:srgbClr>
                    </a:solidFill>
                  </a:ln>
                  <a:solidFill>
                    <a:srgbClr val="000000"/>
                  </a:solidFill>
                  <a:latin typeface="David" pitchFamily="34" charset="-79"/>
                  <a:cs typeface="David" pitchFamily="34" charset="-79"/>
                </a:rPr>
                <a:t>המשך</a:t>
              </a:r>
              <a:endParaRPr lang="he-IL" sz="3200" dirty="0">
                <a:ln w="3175">
                  <a:solidFill>
                    <a:srgbClr val="7030A0">
                      <a:lumMod val="75000"/>
                    </a:srgbClr>
                  </a:solidFill>
                </a:ln>
                <a:solidFill>
                  <a:srgbClr val="000000"/>
                </a:solidFill>
                <a:latin typeface="Arial" charset="0"/>
              </a:endParaRPr>
            </a:p>
          </p:txBody>
        </p:sp>
      </p:grpSp>
    </p:spTree>
    <p:extLst>
      <p:ext uri="{BB962C8B-B14F-4D97-AF65-F5344CB8AC3E}">
        <p14:creationId xmlns:p14="http://schemas.microsoft.com/office/powerpoint/2010/main" val="188825112"/>
      </p:ext>
    </p:extLst>
  </p:cSld>
  <p:clrMapOvr>
    <a:masterClrMapping/>
  </p:clrMapOvr>
  <p:transition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80" fill="hold">
                                          <p:stCondLst>
                                            <p:cond delay="0"/>
                                          </p:stCondLst>
                                        </p:cTn>
                                        <p:tgtEl>
                                          <p:spTgt spid="15"/>
                                        </p:tgtEl>
                                        <p:attrNameLst>
                                          <p:attrName>r</p:attrName>
                                        </p:attrNameLst>
                                      </p:cBhvr>
                                    </p:animRot>
                                    <p:animRot by="-240000">
                                      <p:cBhvr>
                                        <p:cTn id="7" dur="160" fill="hold">
                                          <p:stCondLst>
                                            <p:cond delay="160"/>
                                          </p:stCondLst>
                                        </p:cTn>
                                        <p:tgtEl>
                                          <p:spTgt spid="15"/>
                                        </p:tgtEl>
                                        <p:attrNameLst>
                                          <p:attrName>r</p:attrName>
                                        </p:attrNameLst>
                                      </p:cBhvr>
                                    </p:animRot>
                                    <p:animRot by="240000">
                                      <p:cBhvr>
                                        <p:cTn id="8" dur="160" fill="hold">
                                          <p:stCondLst>
                                            <p:cond delay="320"/>
                                          </p:stCondLst>
                                        </p:cTn>
                                        <p:tgtEl>
                                          <p:spTgt spid="15"/>
                                        </p:tgtEl>
                                        <p:attrNameLst>
                                          <p:attrName>r</p:attrName>
                                        </p:attrNameLst>
                                      </p:cBhvr>
                                    </p:animRot>
                                    <p:animRot by="-240000">
                                      <p:cBhvr>
                                        <p:cTn id="9" dur="160" fill="hold">
                                          <p:stCondLst>
                                            <p:cond delay="480"/>
                                          </p:stCondLst>
                                        </p:cTn>
                                        <p:tgtEl>
                                          <p:spTgt spid="15"/>
                                        </p:tgtEl>
                                        <p:attrNameLst>
                                          <p:attrName>r</p:attrName>
                                        </p:attrNameLst>
                                      </p:cBhvr>
                                    </p:animRot>
                                    <p:animRot by="120000">
                                      <p:cBhvr>
                                        <p:cTn id="10" dur="160" fill="hold">
                                          <p:stCondLst>
                                            <p:cond delay="640"/>
                                          </p:stCondLst>
                                        </p:cTn>
                                        <p:tgtEl>
                                          <p:spTgt spid="15"/>
                                        </p:tgtEl>
                                        <p:attrNameLst>
                                          <p:attrName>r</p:attrName>
                                        </p:attrNameLst>
                                      </p:cBhvr>
                                    </p:animRot>
                                  </p:childTnLst>
                                </p:cTn>
                              </p:par>
                              <p:par>
                                <p:cTn id="11" presetID="47" presetClass="entr" presetSubtype="0" fill="hold" nodeType="withEffect">
                                  <p:stCondLst>
                                    <p:cond delay="30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800"/>
                                        <p:tgtEl>
                                          <p:spTgt spid="16"/>
                                        </p:tgtEl>
                                      </p:cBhvr>
                                    </p:animEffect>
                                    <p:anim calcmode="lin" valueType="num">
                                      <p:cBhvr>
                                        <p:cTn id="14" dur="800" fill="hold"/>
                                        <p:tgtEl>
                                          <p:spTgt spid="16"/>
                                        </p:tgtEl>
                                        <p:attrNameLst>
                                          <p:attrName>ppt_x</p:attrName>
                                        </p:attrNameLst>
                                      </p:cBhvr>
                                      <p:tavLst>
                                        <p:tav tm="0">
                                          <p:val>
                                            <p:strVal val="#ppt_x"/>
                                          </p:val>
                                        </p:tav>
                                        <p:tav tm="100000">
                                          <p:val>
                                            <p:strVal val="#ppt_x"/>
                                          </p:val>
                                        </p:tav>
                                      </p:tavLst>
                                    </p:anim>
                                    <p:anim calcmode="lin" valueType="num">
                                      <p:cBhvr>
                                        <p:cTn id="15" dur="8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251520" y="1196752"/>
            <a:ext cx="8608402" cy="792087"/>
          </a:xfrm>
        </p:spPr>
        <p:txBody>
          <a:bodyPr rtlCol="1">
            <a:noAutofit/>
          </a:bodyPr>
          <a:lstStyle/>
          <a:p>
            <a:pPr algn="r" fontAlgn="auto">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בית קבוע שתקרתו עשויה מקרשים פסול לסוכה. מדוע?</a:t>
            </a:r>
          </a:p>
        </p:txBody>
      </p:sp>
      <p:sp>
        <p:nvSpPr>
          <p:cNvPr id="11" name="Text Box 4">
            <a:hlinkClick r:id="" action="ppaction://hlinkshowjump?jump=nextslide"/>
          </p:cNvPr>
          <p:cNvSpPr txBox="1">
            <a:spLocks noChangeArrowheads="1"/>
          </p:cNvSpPr>
          <p:nvPr/>
        </p:nvSpPr>
        <p:spPr bwMode="auto">
          <a:xfrm>
            <a:off x="458788" y="2276872"/>
            <a:ext cx="8296868"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משום שהסוכה צריכה להיות דירת ארעי.</a:t>
            </a:r>
          </a:p>
        </p:txBody>
      </p:sp>
      <p:sp>
        <p:nvSpPr>
          <p:cNvPr id="12" name="TextBox 11"/>
          <p:cNvSpPr txBox="1"/>
          <p:nvPr/>
        </p:nvSpPr>
        <p:spPr>
          <a:xfrm>
            <a:off x="513745" y="332656"/>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25. תקרה של קרשים בבית קבע</a:t>
            </a:r>
          </a:p>
        </p:txBody>
      </p:sp>
      <p:sp>
        <p:nvSpPr>
          <p:cNvPr id="13" name="Text Box 4"/>
          <p:cNvSpPr txBox="1">
            <a:spLocks noChangeArrowheads="1"/>
          </p:cNvSpPr>
          <p:nvPr/>
        </p:nvSpPr>
        <p:spPr bwMode="auto">
          <a:xfrm>
            <a:off x="251520" y="3068340"/>
            <a:ext cx="8496944"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מפני שהסכך צריך להיות מדבר שגידולו מן הקרקע.</a:t>
            </a:r>
          </a:p>
        </p:txBody>
      </p:sp>
      <p:sp>
        <p:nvSpPr>
          <p:cNvPr id="14" name="Text Box 4"/>
          <p:cNvSpPr txBox="1">
            <a:spLocks noChangeArrowheads="1"/>
          </p:cNvSpPr>
          <p:nvPr/>
        </p:nvSpPr>
        <p:spPr bwMode="auto">
          <a:xfrm>
            <a:off x="458788" y="3860428"/>
            <a:ext cx="8282054"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מפני שהסכך צריך להיות מנותק ממקור גידולו. </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TextBox 17"/>
          <p:cNvSpPr txBox="1"/>
          <p:nvPr/>
        </p:nvSpPr>
        <p:spPr>
          <a:xfrm>
            <a:off x="3131840" y="4941168"/>
            <a:ext cx="3024336" cy="584775"/>
          </a:xfrm>
          <a:prstGeom prst="rect">
            <a:avLst/>
          </a:prstGeom>
          <a:noFill/>
        </p:spPr>
        <p:txBody>
          <a:bodyPr rtlCol="1">
            <a:spAutoFit/>
          </a:bodyPr>
          <a:lstStyle/>
          <a:p>
            <a:pPr algn="ctr">
              <a:defRPr/>
            </a:pPr>
            <a:r>
              <a:rPr lang="he-IL" sz="3200" b="1" spc="30" dirty="0">
                <a:ln>
                  <a:solidFill>
                    <a:srgbClr val="7C3838"/>
                  </a:solidFill>
                </a:ln>
                <a:solidFill>
                  <a:srgbClr val="9D1E05"/>
                </a:solidFill>
                <a:effectLst>
                  <a:glow rad="38100">
                    <a:srgbClr val="FEE6F7">
                      <a:alpha val="18000"/>
                    </a:srgbClr>
                  </a:glow>
                </a:effectLst>
                <a:latin typeface="David" pitchFamily="34" charset="-79"/>
                <a:cs typeface="David" pitchFamily="34" charset="-79"/>
              </a:rPr>
              <a:t>טעות, נסה שנית.</a:t>
            </a:r>
          </a:p>
        </p:txBody>
      </p:sp>
    </p:spTree>
    <p:extLst>
      <p:ext uri="{BB962C8B-B14F-4D97-AF65-F5344CB8AC3E}">
        <p14:creationId xmlns:p14="http://schemas.microsoft.com/office/powerpoint/2010/main" val="1827134378"/>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16" presetClass="emph" presetSubtype="0" fill="hold" grpId="0" nodeType="withEffect">
                                  <p:stCondLst>
                                    <p:cond delay="0"/>
                                  </p:stCondLst>
                                  <p:iterate type="lt">
                                    <p:tmPct val="4000"/>
                                  </p:iterate>
                                  <p:childTnLst>
                                    <p:set>
                                      <p:cBhvr override="childStyle">
                                        <p:cTn id="6" dur="500" fill="hold"/>
                                        <p:tgtEl>
                                          <p:spTgt spid="13"/>
                                        </p:tgtEl>
                                        <p:attrNameLst>
                                          <p:attrName>style.color</p:attrName>
                                        </p:attrNameLst>
                                      </p:cBhvr>
                                      <p:to>
                                        <p:clrVal>
                                          <a:srgbClr val="938953"/>
                                        </p:clrVal>
                                      </p:to>
                                    </p:set>
                                    <p:set>
                                      <p:cBhvr>
                                        <p:cTn id="7" dur="500" fill="hold"/>
                                        <p:tgtEl>
                                          <p:spTgt spid="13"/>
                                        </p:tgtEl>
                                        <p:attrNameLst>
                                          <p:attrName>fillcolor</p:attrName>
                                        </p:attrNameLst>
                                      </p:cBhvr>
                                      <p:to>
                                        <p:clrVal>
                                          <a:srgbClr val="938953"/>
                                        </p:clrVal>
                                      </p:to>
                                    </p:set>
                                    <p:set>
                                      <p:cBhvr>
                                        <p:cTn id="8" dur="500" fill="hold"/>
                                        <p:tgtEl>
                                          <p:spTgt spid="13"/>
                                        </p:tgtEl>
                                        <p:attrNameLst>
                                          <p:attrName>fill.type</p:attrName>
                                        </p:attrNameLst>
                                      </p:cBhvr>
                                      <p:to>
                                        <p:strVal val="solid"/>
                                      </p:to>
                                    </p:set>
                                  </p:childTnLst>
                                </p:cTn>
                              </p:par>
                              <p:par>
                                <p:cTn id="9" presetID="47"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anim calcmode="lin" valueType="num">
                                      <p:cBhvr>
                                        <p:cTn id="12" dur="500" fill="hold"/>
                                        <p:tgtEl>
                                          <p:spTgt spid="18"/>
                                        </p:tgtEl>
                                        <p:attrNameLst>
                                          <p:attrName>ppt_x</p:attrName>
                                        </p:attrNameLst>
                                      </p:cBhvr>
                                      <p:tavLst>
                                        <p:tav tm="0">
                                          <p:val>
                                            <p:strVal val="#ppt_x"/>
                                          </p:val>
                                        </p:tav>
                                        <p:tav tm="100000">
                                          <p:val>
                                            <p:strVal val="#ppt_x"/>
                                          </p:val>
                                        </p:tav>
                                      </p:tavLst>
                                    </p:anim>
                                    <p:anim calcmode="lin" valueType="num">
                                      <p:cBhvr>
                                        <p:cTn id="13"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3"/>
                  </p:tgtEl>
                </p:cond>
              </p:nextCondLst>
            </p:seq>
            <p:seq concurrent="1" nextAc="seek">
              <p:cTn id="14" restart="whenNotActive" fill="hold" evtFilter="cancelBubble" nodeType="interactiveSeq">
                <p:stCondLst>
                  <p:cond evt="onClick" delay="0">
                    <p:tgtEl>
                      <p:spTgt spid="14"/>
                    </p:tgtEl>
                  </p:cond>
                </p:stCondLst>
                <p:endSync evt="end" delay="0">
                  <p:rtn val="all"/>
                </p:endSync>
                <p:childTnLst>
                  <p:par>
                    <p:cTn id="15" fill="hold">
                      <p:stCondLst>
                        <p:cond delay="0"/>
                      </p:stCondLst>
                      <p:childTnLst>
                        <p:par>
                          <p:cTn id="16" fill="hold">
                            <p:stCondLst>
                              <p:cond delay="0"/>
                            </p:stCondLst>
                            <p:childTnLst>
                              <p:par>
                                <p:cTn id="17" presetID="16" presetClass="emph" presetSubtype="0" fill="hold" grpId="0" nodeType="withEffect">
                                  <p:stCondLst>
                                    <p:cond delay="0"/>
                                  </p:stCondLst>
                                  <p:iterate type="lt">
                                    <p:tmPct val="4000"/>
                                  </p:iterate>
                                  <p:childTnLst>
                                    <p:set>
                                      <p:cBhvr override="childStyle">
                                        <p:cTn id="18" dur="500" fill="hold"/>
                                        <p:tgtEl>
                                          <p:spTgt spid="14"/>
                                        </p:tgtEl>
                                        <p:attrNameLst>
                                          <p:attrName>style.color</p:attrName>
                                        </p:attrNameLst>
                                      </p:cBhvr>
                                      <p:to>
                                        <p:clrVal>
                                          <a:srgbClr val="938953"/>
                                        </p:clrVal>
                                      </p:to>
                                    </p:set>
                                    <p:set>
                                      <p:cBhvr>
                                        <p:cTn id="19" dur="500" fill="hold"/>
                                        <p:tgtEl>
                                          <p:spTgt spid="14"/>
                                        </p:tgtEl>
                                        <p:attrNameLst>
                                          <p:attrName>fillcolor</p:attrName>
                                        </p:attrNameLst>
                                      </p:cBhvr>
                                      <p:to>
                                        <p:clrVal>
                                          <a:srgbClr val="938953"/>
                                        </p:clrVal>
                                      </p:to>
                                    </p:set>
                                    <p:set>
                                      <p:cBhvr>
                                        <p:cTn id="20" dur="500" fill="hold"/>
                                        <p:tgtEl>
                                          <p:spTgt spid="14"/>
                                        </p:tgtEl>
                                        <p:attrNameLst>
                                          <p:attrName>fill.type</p:attrName>
                                        </p:attrNameLst>
                                      </p:cBhvr>
                                      <p:to>
                                        <p:strVal val="solid"/>
                                      </p:to>
                                    </p:set>
                                  </p:childTnLst>
                                </p:cTn>
                              </p:par>
                              <p:par>
                                <p:cTn id="21" presetID="47" presetClass="entr" presetSubtype="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anim calcmode="lin" valueType="num">
                                      <p:cBhvr>
                                        <p:cTn id="24" dur="500" fill="hold"/>
                                        <p:tgtEl>
                                          <p:spTgt spid="18"/>
                                        </p:tgtEl>
                                        <p:attrNameLst>
                                          <p:attrName>ppt_x</p:attrName>
                                        </p:attrNameLst>
                                      </p:cBhvr>
                                      <p:tavLst>
                                        <p:tav tm="0">
                                          <p:val>
                                            <p:strVal val="#ppt_x"/>
                                          </p:val>
                                        </p:tav>
                                        <p:tav tm="100000">
                                          <p:val>
                                            <p:strVal val="#ppt_x"/>
                                          </p:val>
                                        </p:tav>
                                      </p:tavLst>
                                    </p:anim>
                                    <p:anim calcmode="lin" valueType="num">
                                      <p:cBhvr>
                                        <p:cTn id="25"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4"/>
                  </p:tgtEl>
                </p:cond>
              </p:nextCondLst>
            </p:seq>
          </p:childTnLst>
        </p:cTn>
      </p:par>
    </p:tnLst>
    <p:bldLst>
      <p:bldP spid="13" grpId="0"/>
      <p:bldP spid="14" grpId="0"/>
      <p:bldP spid="18" grpId="0"/>
    </p:bld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251520" y="1196752"/>
            <a:ext cx="8608402" cy="792087"/>
          </a:xfrm>
        </p:spPr>
        <p:txBody>
          <a:bodyPr rtlCol="1">
            <a:noAutofit/>
          </a:bodyPr>
          <a:lstStyle/>
          <a:p>
            <a:pPr algn="r" fontAlgn="auto">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בית קבוע שתקרתו עשויה מקרשים פסול לסוכה. מדוע?</a:t>
            </a:r>
          </a:p>
        </p:txBody>
      </p:sp>
      <p:sp>
        <p:nvSpPr>
          <p:cNvPr id="11" name="Text Box 4"/>
          <p:cNvSpPr txBox="1">
            <a:spLocks noChangeArrowheads="1"/>
          </p:cNvSpPr>
          <p:nvPr/>
        </p:nvSpPr>
        <p:spPr bwMode="auto">
          <a:xfrm>
            <a:off x="458788" y="2276872"/>
            <a:ext cx="8296868"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א.	משום שהסוכה צריכה להיות דירת ארעי.</a:t>
            </a:r>
          </a:p>
        </p:txBody>
      </p:sp>
      <p:sp>
        <p:nvSpPr>
          <p:cNvPr id="12" name="TextBox 11"/>
          <p:cNvSpPr txBox="1"/>
          <p:nvPr/>
        </p:nvSpPr>
        <p:spPr>
          <a:xfrm>
            <a:off x="513745" y="332656"/>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25. תקרה של קרשים בבית קבע</a:t>
            </a:r>
          </a:p>
        </p:txBody>
      </p:sp>
      <p:sp>
        <p:nvSpPr>
          <p:cNvPr id="13" name="Text Box 4"/>
          <p:cNvSpPr txBox="1">
            <a:spLocks noChangeArrowheads="1"/>
          </p:cNvSpPr>
          <p:nvPr/>
        </p:nvSpPr>
        <p:spPr bwMode="auto">
          <a:xfrm>
            <a:off x="251520" y="3068340"/>
            <a:ext cx="8496944"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מפני שהסכך צריך להיות מדבר שגידולו מן הקרקע.</a:t>
            </a:r>
          </a:p>
        </p:txBody>
      </p:sp>
      <p:sp>
        <p:nvSpPr>
          <p:cNvPr id="14" name="Text Box 4"/>
          <p:cNvSpPr txBox="1">
            <a:spLocks noChangeArrowheads="1"/>
          </p:cNvSpPr>
          <p:nvPr/>
        </p:nvSpPr>
        <p:spPr bwMode="auto">
          <a:xfrm>
            <a:off x="458788" y="3860428"/>
            <a:ext cx="8282054"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מפני שהסכך צריך להיות מנותק ממקור גידולו. </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TextBox 14"/>
          <p:cNvSpPr txBox="1"/>
          <p:nvPr/>
        </p:nvSpPr>
        <p:spPr>
          <a:xfrm>
            <a:off x="2231740" y="4725144"/>
            <a:ext cx="5040560" cy="584775"/>
          </a:xfrm>
          <a:prstGeom prst="rect">
            <a:avLst/>
          </a:prstGeom>
          <a:noFill/>
        </p:spPr>
        <p:txBody>
          <a:bodyPr wrap="square" rtlCol="1">
            <a:spAutoFit/>
          </a:bodyPr>
          <a:lstStyle/>
          <a:p>
            <a:pPr algn="ctr" fontAlgn="base">
              <a:spcBef>
                <a:spcPct val="0"/>
              </a:spcBef>
              <a:spcAft>
                <a:spcPct val="0"/>
              </a:spcAft>
            </a:pPr>
            <a:r>
              <a:rPr lang="he-IL" sz="3200" b="1" spc="20" dirty="0">
                <a:ln>
                  <a:solidFill>
                    <a:srgbClr val="F79646">
                      <a:lumMod val="50000"/>
                      <a:alpha val="76000"/>
                    </a:srgbClr>
                  </a:solidFill>
                </a:ln>
                <a:solidFill>
                  <a:srgbClr val="F8A83E"/>
                </a:solidFill>
                <a:latin typeface="David" pitchFamily="34" charset="-79"/>
                <a:ea typeface="+mj-ea"/>
                <a:cs typeface="David" pitchFamily="34" charset="-79"/>
              </a:rPr>
              <a:t>תשובה נכונה! יישר כוחך!</a:t>
            </a:r>
          </a:p>
        </p:txBody>
      </p:sp>
      <p:grpSp>
        <p:nvGrpSpPr>
          <p:cNvPr id="16" name="קבוצה 15"/>
          <p:cNvGrpSpPr/>
          <p:nvPr/>
        </p:nvGrpSpPr>
        <p:grpSpPr>
          <a:xfrm>
            <a:off x="3325215" y="5515818"/>
            <a:ext cx="2481263" cy="1225550"/>
            <a:chOff x="3330575" y="2816225"/>
            <a:chExt cx="2481263" cy="1225550"/>
          </a:xfrm>
        </p:grpSpPr>
        <p:pic>
          <p:nvPicPr>
            <p:cNvPr id="17" name="Picture 2">
              <a:hlinkClick r:id="" action="ppaction://hlinkshowjump?jump=nextslid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30575" y="2816225"/>
              <a:ext cx="2481263"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a:hlinkClick r:id="" action="ppaction://hlinkshowjump?jump=nextslide"/>
            </p:cNvPr>
            <p:cNvSpPr txBox="1"/>
            <p:nvPr/>
          </p:nvSpPr>
          <p:spPr>
            <a:xfrm>
              <a:off x="3737755" y="3132257"/>
              <a:ext cx="1656184" cy="584775"/>
            </a:xfrm>
            <a:prstGeom prst="rect">
              <a:avLst/>
            </a:prstGeom>
            <a:noFill/>
          </p:spPr>
          <p:txBody>
            <a:bodyPr wrap="square" rtlCol="1">
              <a:spAutoFit/>
            </a:bodyPr>
            <a:lstStyle/>
            <a:p>
              <a:pPr algn="ctr" fontAlgn="base">
                <a:spcBef>
                  <a:spcPct val="0"/>
                </a:spcBef>
                <a:spcAft>
                  <a:spcPct val="0"/>
                </a:spcAft>
              </a:pPr>
              <a:r>
                <a:rPr lang="he-IL" sz="3200" b="1" spc="20" dirty="0">
                  <a:ln w="3175">
                    <a:solidFill>
                      <a:srgbClr val="7030A0">
                        <a:lumMod val="75000"/>
                      </a:srgbClr>
                    </a:solidFill>
                  </a:ln>
                  <a:solidFill>
                    <a:srgbClr val="000000"/>
                  </a:solidFill>
                  <a:latin typeface="David" pitchFamily="34" charset="-79"/>
                  <a:cs typeface="David" pitchFamily="34" charset="-79"/>
                </a:rPr>
                <a:t>המשך</a:t>
              </a:r>
              <a:endParaRPr lang="he-IL" sz="3200" dirty="0">
                <a:ln w="3175">
                  <a:solidFill>
                    <a:srgbClr val="7030A0">
                      <a:lumMod val="75000"/>
                    </a:srgbClr>
                  </a:solidFill>
                </a:ln>
                <a:solidFill>
                  <a:srgbClr val="000000"/>
                </a:solidFill>
                <a:latin typeface="Arial" charset="0"/>
              </a:endParaRPr>
            </a:p>
          </p:txBody>
        </p:sp>
      </p:grpSp>
    </p:spTree>
    <p:extLst>
      <p:ext uri="{BB962C8B-B14F-4D97-AF65-F5344CB8AC3E}">
        <p14:creationId xmlns:p14="http://schemas.microsoft.com/office/powerpoint/2010/main" val="845924754"/>
      </p:ext>
    </p:extLst>
  </p:cSld>
  <p:clrMapOvr>
    <a:masterClrMapping/>
  </p:clrMapOvr>
  <p:transition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80" fill="hold">
                                          <p:stCondLst>
                                            <p:cond delay="0"/>
                                          </p:stCondLst>
                                        </p:cTn>
                                        <p:tgtEl>
                                          <p:spTgt spid="15"/>
                                        </p:tgtEl>
                                        <p:attrNameLst>
                                          <p:attrName>r</p:attrName>
                                        </p:attrNameLst>
                                      </p:cBhvr>
                                    </p:animRot>
                                    <p:animRot by="-240000">
                                      <p:cBhvr>
                                        <p:cTn id="7" dur="160" fill="hold">
                                          <p:stCondLst>
                                            <p:cond delay="160"/>
                                          </p:stCondLst>
                                        </p:cTn>
                                        <p:tgtEl>
                                          <p:spTgt spid="15"/>
                                        </p:tgtEl>
                                        <p:attrNameLst>
                                          <p:attrName>r</p:attrName>
                                        </p:attrNameLst>
                                      </p:cBhvr>
                                    </p:animRot>
                                    <p:animRot by="240000">
                                      <p:cBhvr>
                                        <p:cTn id="8" dur="160" fill="hold">
                                          <p:stCondLst>
                                            <p:cond delay="320"/>
                                          </p:stCondLst>
                                        </p:cTn>
                                        <p:tgtEl>
                                          <p:spTgt spid="15"/>
                                        </p:tgtEl>
                                        <p:attrNameLst>
                                          <p:attrName>r</p:attrName>
                                        </p:attrNameLst>
                                      </p:cBhvr>
                                    </p:animRot>
                                    <p:animRot by="-240000">
                                      <p:cBhvr>
                                        <p:cTn id="9" dur="160" fill="hold">
                                          <p:stCondLst>
                                            <p:cond delay="480"/>
                                          </p:stCondLst>
                                        </p:cTn>
                                        <p:tgtEl>
                                          <p:spTgt spid="15"/>
                                        </p:tgtEl>
                                        <p:attrNameLst>
                                          <p:attrName>r</p:attrName>
                                        </p:attrNameLst>
                                      </p:cBhvr>
                                    </p:animRot>
                                    <p:animRot by="120000">
                                      <p:cBhvr>
                                        <p:cTn id="10" dur="160" fill="hold">
                                          <p:stCondLst>
                                            <p:cond delay="640"/>
                                          </p:stCondLst>
                                        </p:cTn>
                                        <p:tgtEl>
                                          <p:spTgt spid="15"/>
                                        </p:tgtEl>
                                        <p:attrNameLst>
                                          <p:attrName>r</p:attrName>
                                        </p:attrNameLst>
                                      </p:cBhvr>
                                    </p:animRot>
                                  </p:childTnLst>
                                </p:cTn>
                              </p:par>
                              <p:par>
                                <p:cTn id="11" presetID="47" presetClass="entr" presetSubtype="0" fill="hold" nodeType="withEffect">
                                  <p:stCondLst>
                                    <p:cond delay="30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800"/>
                                        <p:tgtEl>
                                          <p:spTgt spid="16"/>
                                        </p:tgtEl>
                                      </p:cBhvr>
                                    </p:animEffect>
                                    <p:anim calcmode="lin" valueType="num">
                                      <p:cBhvr>
                                        <p:cTn id="14" dur="800" fill="hold"/>
                                        <p:tgtEl>
                                          <p:spTgt spid="16"/>
                                        </p:tgtEl>
                                        <p:attrNameLst>
                                          <p:attrName>ppt_x</p:attrName>
                                        </p:attrNameLst>
                                      </p:cBhvr>
                                      <p:tavLst>
                                        <p:tav tm="0">
                                          <p:val>
                                            <p:strVal val="#ppt_x"/>
                                          </p:val>
                                        </p:tav>
                                        <p:tav tm="100000">
                                          <p:val>
                                            <p:strVal val="#ppt_x"/>
                                          </p:val>
                                        </p:tav>
                                      </p:tavLst>
                                    </p:anim>
                                    <p:anim calcmode="lin" valueType="num">
                                      <p:cBhvr>
                                        <p:cTn id="15" dur="8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472132" y="1340769"/>
            <a:ext cx="7916292" cy="792087"/>
          </a:xfrm>
        </p:spPr>
        <p:txBody>
          <a:bodyPr rtlCol="1">
            <a:noAutofit/>
          </a:bodyPr>
          <a:lstStyle/>
          <a:p>
            <a:pPr algn="r" fontAlgn="auto">
              <a:lnSpc>
                <a:spcPts val="3440"/>
              </a:lnSpc>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הרוצה להכשיר תקרת בית קבע העשויה מנסרים, </a:t>
            </a:r>
            <a:br>
              <a:rPr lang="he-IL" sz="3200" b="1" spc="30" dirty="0">
                <a:ln w="12700">
                  <a:solidFill>
                    <a:srgbClr val="627A32"/>
                  </a:solidFill>
                </a:ln>
                <a:solidFill>
                  <a:srgbClr val="0070C0"/>
                </a:solidFill>
                <a:latin typeface="David" pitchFamily="34" charset="-79"/>
                <a:ea typeface="+mn-ea"/>
                <a:cs typeface="David" pitchFamily="34" charset="-79"/>
              </a:rPr>
            </a:br>
            <a:r>
              <a:rPr lang="he-IL" sz="3200" b="1" spc="30" dirty="0">
                <a:ln w="12700">
                  <a:solidFill>
                    <a:srgbClr val="627A32"/>
                  </a:solidFill>
                </a:ln>
                <a:solidFill>
                  <a:srgbClr val="0070C0"/>
                </a:solidFill>
                <a:latin typeface="David" pitchFamily="34" charset="-79"/>
                <a:ea typeface="+mn-ea"/>
                <a:cs typeface="David" pitchFamily="34" charset="-79"/>
              </a:rPr>
              <a:t>מה עליו לעשות? </a:t>
            </a:r>
          </a:p>
        </p:txBody>
      </p:sp>
      <p:sp>
        <p:nvSpPr>
          <p:cNvPr id="11" name="Text Box 4"/>
          <p:cNvSpPr txBox="1">
            <a:spLocks noChangeArrowheads="1"/>
          </p:cNvSpPr>
          <p:nvPr/>
        </p:nvSpPr>
        <p:spPr bwMode="auto">
          <a:xfrm>
            <a:off x="458788" y="2396279"/>
            <a:ext cx="8002588" cy="888705"/>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אם רוחב הנסרים פחות מטפח, הסוכה כשרה 	ואין צורך לעשות דבר.</a:t>
            </a:r>
          </a:p>
        </p:txBody>
      </p:sp>
      <p:sp>
        <p:nvSpPr>
          <p:cNvPr id="12" name="TextBox 11"/>
          <p:cNvSpPr txBox="1"/>
          <p:nvPr/>
        </p:nvSpPr>
        <p:spPr>
          <a:xfrm>
            <a:off x="251521" y="355303"/>
            <a:ext cx="8640960" cy="769441"/>
          </a:xfrm>
          <a:prstGeom prst="rect">
            <a:avLst/>
          </a:prstGeom>
          <a:noFill/>
        </p:spPr>
        <p:txBody>
          <a:bodyPr wrap="square"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26. הכשרת תקרת בית העשויה מקרשים </a:t>
            </a:r>
          </a:p>
        </p:txBody>
      </p:sp>
      <p:sp>
        <p:nvSpPr>
          <p:cNvPr id="13" name="Text Box 4">
            <a:hlinkClick r:id="" action="ppaction://hlinkshowjump?jump=nextslide"/>
          </p:cNvPr>
          <p:cNvSpPr txBox="1">
            <a:spLocks noChangeArrowheads="1"/>
          </p:cNvSpPr>
          <p:nvPr/>
        </p:nvSpPr>
        <p:spPr bwMode="auto">
          <a:xfrm>
            <a:off x="251520" y="3404391"/>
            <a:ext cx="8195568"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ינתק את הנסרים מחיבורם הקבוע, ואז יגביה 	אותם ויניחם מחדש.</a:t>
            </a:r>
          </a:p>
        </p:txBody>
      </p:sp>
      <p:sp>
        <p:nvSpPr>
          <p:cNvPr id="14" name="Text Box 4"/>
          <p:cNvSpPr txBox="1">
            <a:spLocks noChangeArrowheads="1"/>
          </p:cNvSpPr>
          <p:nvPr/>
        </p:nvSpPr>
        <p:spPr bwMode="auto">
          <a:xfrm>
            <a:off x="472132" y="4437184"/>
            <a:ext cx="7988300" cy="503984"/>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כל התשובות נכונות.</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TextBox 17"/>
          <p:cNvSpPr txBox="1"/>
          <p:nvPr/>
        </p:nvSpPr>
        <p:spPr>
          <a:xfrm>
            <a:off x="3131840" y="5229200"/>
            <a:ext cx="3024336" cy="584775"/>
          </a:xfrm>
          <a:prstGeom prst="rect">
            <a:avLst/>
          </a:prstGeom>
          <a:noFill/>
        </p:spPr>
        <p:txBody>
          <a:bodyPr rtlCol="1">
            <a:spAutoFit/>
          </a:bodyPr>
          <a:lstStyle/>
          <a:p>
            <a:pPr algn="ctr">
              <a:defRPr/>
            </a:pPr>
            <a:r>
              <a:rPr lang="he-IL" sz="3200" b="1" spc="30" dirty="0">
                <a:ln>
                  <a:solidFill>
                    <a:srgbClr val="7C3838"/>
                  </a:solidFill>
                </a:ln>
                <a:solidFill>
                  <a:srgbClr val="9D1E05"/>
                </a:solidFill>
                <a:effectLst>
                  <a:glow rad="38100">
                    <a:srgbClr val="FEE6F7">
                      <a:alpha val="18000"/>
                    </a:srgbClr>
                  </a:glow>
                </a:effectLst>
                <a:latin typeface="David" pitchFamily="34" charset="-79"/>
                <a:cs typeface="David" pitchFamily="34" charset="-79"/>
              </a:rPr>
              <a:t>טעות, נסה שנית.</a:t>
            </a:r>
          </a:p>
        </p:txBody>
      </p:sp>
    </p:spTree>
    <p:extLst>
      <p:ext uri="{BB962C8B-B14F-4D97-AF65-F5344CB8AC3E}">
        <p14:creationId xmlns:p14="http://schemas.microsoft.com/office/powerpoint/2010/main" val="4264984413"/>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6" presetClass="emph" presetSubtype="0" fill="hold" grpId="0" nodeType="withEffect">
                                  <p:stCondLst>
                                    <p:cond delay="0"/>
                                  </p:stCondLst>
                                  <p:iterate type="lt">
                                    <p:tmPct val="4000"/>
                                  </p:iterate>
                                  <p:childTnLst>
                                    <p:set>
                                      <p:cBhvr override="childStyle">
                                        <p:cTn id="6" dur="500" fill="hold"/>
                                        <p:tgtEl>
                                          <p:spTgt spid="11"/>
                                        </p:tgtEl>
                                        <p:attrNameLst>
                                          <p:attrName>style.color</p:attrName>
                                        </p:attrNameLst>
                                      </p:cBhvr>
                                      <p:to>
                                        <p:clrVal>
                                          <a:srgbClr val="938953"/>
                                        </p:clrVal>
                                      </p:to>
                                    </p:set>
                                    <p:set>
                                      <p:cBhvr>
                                        <p:cTn id="7" dur="500" fill="hold"/>
                                        <p:tgtEl>
                                          <p:spTgt spid="11"/>
                                        </p:tgtEl>
                                        <p:attrNameLst>
                                          <p:attrName>fillcolor</p:attrName>
                                        </p:attrNameLst>
                                      </p:cBhvr>
                                      <p:to>
                                        <p:clrVal>
                                          <a:srgbClr val="938953"/>
                                        </p:clrVal>
                                      </p:to>
                                    </p:set>
                                    <p:set>
                                      <p:cBhvr>
                                        <p:cTn id="8" dur="500" fill="hold"/>
                                        <p:tgtEl>
                                          <p:spTgt spid="11"/>
                                        </p:tgtEl>
                                        <p:attrNameLst>
                                          <p:attrName>fill.type</p:attrName>
                                        </p:attrNameLst>
                                      </p:cBhvr>
                                      <p:to>
                                        <p:strVal val="solid"/>
                                      </p:to>
                                    </p:set>
                                  </p:childTnLst>
                                </p:cTn>
                              </p:par>
                              <p:par>
                                <p:cTn id="9" presetID="47"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anim calcmode="lin" valueType="num">
                                      <p:cBhvr>
                                        <p:cTn id="12" dur="500" fill="hold"/>
                                        <p:tgtEl>
                                          <p:spTgt spid="18"/>
                                        </p:tgtEl>
                                        <p:attrNameLst>
                                          <p:attrName>ppt_x</p:attrName>
                                        </p:attrNameLst>
                                      </p:cBhvr>
                                      <p:tavLst>
                                        <p:tav tm="0">
                                          <p:val>
                                            <p:strVal val="#ppt_x"/>
                                          </p:val>
                                        </p:tav>
                                        <p:tav tm="100000">
                                          <p:val>
                                            <p:strVal val="#ppt_x"/>
                                          </p:val>
                                        </p:tav>
                                      </p:tavLst>
                                    </p:anim>
                                    <p:anim calcmode="lin" valueType="num">
                                      <p:cBhvr>
                                        <p:cTn id="13"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1"/>
                  </p:tgtEl>
                </p:cond>
              </p:nextCondLst>
            </p:seq>
            <p:seq concurrent="1" nextAc="seek">
              <p:cTn id="14" restart="whenNotActive" fill="hold" evtFilter="cancelBubble" nodeType="interactiveSeq">
                <p:stCondLst>
                  <p:cond evt="onClick" delay="0">
                    <p:tgtEl>
                      <p:spTgt spid="14"/>
                    </p:tgtEl>
                  </p:cond>
                </p:stCondLst>
                <p:endSync evt="end" delay="0">
                  <p:rtn val="all"/>
                </p:endSync>
                <p:childTnLst>
                  <p:par>
                    <p:cTn id="15" fill="hold">
                      <p:stCondLst>
                        <p:cond delay="0"/>
                      </p:stCondLst>
                      <p:childTnLst>
                        <p:par>
                          <p:cTn id="16" fill="hold">
                            <p:stCondLst>
                              <p:cond delay="0"/>
                            </p:stCondLst>
                            <p:childTnLst>
                              <p:par>
                                <p:cTn id="17" presetID="16" presetClass="emph" presetSubtype="0" fill="hold" grpId="0" nodeType="withEffect">
                                  <p:stCondLst>
                                    <p:cond delay="0"/>
                                  </p:stCondLst>
                                  <p:iterate type="lt">
                                    <p:tmPct val="4000"/>
                                  </p:iterate>
                                  <p:childTnLst>
                                    <p:set>
                                      <p:cBhvr override="childStyle">
                                        <p:cTn id="18" dur="500" fill="hold"/>
                                        <p:tgtEl>
                                          <p:spTgt spid="14"/>
                                        </p:tgtEl>
                                        <p:attrNameLst>
                                          <p:attrName>style.color</p:attrName>
                                        </p:attrNameLst>
                                      </p:cBhvr>
                                      <p:to>
                                        <p:clrVal>
                                          <a:srgbClr val="938953"/>
                                        </p:clrVal>
                                      </p:to>
                                    </p:set>
                                    <p:set>
                                      <p:cBhvr>
                                        <p:cTn id="19" dur="500" fill="hold"/>
                                        <p:tgtEl>
                                          <p:spTgt spid="14"/>
                                        </p:tgtEl>
                                        <p:attrNameLst>
                                          <p:attrName>fillcolor</p:attrName>
                                        </p:attrNameLst>
                                      </p:cBhvr>
                                      <p:to>
                                        <p:clrVal>
                                          <a:srgbClr val="938953"/>
                                        </p:clrVal>
                                      </p:to>
                                    </p:set>
                                    <p:set>
                                      <p:cBhvr>
                                        <p:cTn id="20" dur="500" fill="hold"/>
                                        <p:tgtEl>
                                          <p:spTgt spid="14"/>
                                        </p:tgtEl>
                                        <p:attrNameLst>
                                          <p:attrName>fill.type</p:attrName>
                                        </p:attrNameLst>
                                      </p:cBhvr>
                                      <p:to>
                                        <p:strVal val="solid"/>
                                      </p:to>
                                    </p:set>
                                  </p:childTnLst>
                                </p:cTn>
                              </p:par>
                              <p:par>
                                <p:cTn id="21" presetID="47" presetClass="entr" presetSubtype="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anim calcmode="lin" valueType="num">
                                      <p:cBhvr>
                                        <p:cTn id="24" dur="500" fill="hold"/>
                                        <p:tgtEl>
                                          <p:spTgt spid="18"/>
                                        </p:tgtEl>
                                        <p:attrNameLst>
                                          <p:attrName>ppt_x</p:attrName>
                                        </p:attrNameLst>
                                      </p:cBhvr>
                                      <p:tavLst>
                                        <p:tav tm="0">
                                          <p:val>
                                            <p:strVal val="#ppt_x"/>
                                          </p:val>
                                        </p:tav>
                                        <p:tav tm="100000">
                                          <p:val>
                                            <p:strVal val="#ppt_x"/>
                                          </p:val>
                                        </p:tav>
                                      </p:tavLst>
                                    </p:anim>
                                    <p:anim calcmode="lin" valueType="num">
                                      <p:cBhvr>
                                        <p:cTn id="25"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4"/>
                  </p:tgtEl>
                </p:cond>
              </p:nextCondLst>
            </p:seq>
          </p:childTnLst>
        </p:cTn>
      </p:par>
    </p:tnLst>
    <p:bldLst>
      <p:bldP spid="11" grpId="0"/>
      <p:bldP spid="14" grpId="0"/>
      <p:bldP spid="18" grpId="0"/>
    </p:bld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472132" y="1340769"/>
            <a:ext cx="7916292" cy="792087"/>
          </a:xfrm>
        </p:spPr>
        <p:txBody>
          <a:bodyPr rtlCol="1">
            <a:noAutofit/>
          </a:bodyPr>
          <a:lstStyle/>
          <a:p>
            <a:pPr algn="r" fontAlgn="auto">
              <a:lnSpc>
                <a:spcPts val="3440"/>
              </a:lnSpc>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הרוצה להכשיר תקרת בית קבע העשויה מנסרים, </a:t>
            </a:r>
            <a:br>
              <a:rPr lang="he-IL" sz="3200" b="1" spc="30" dirty="0">
                <a:ln w="12700">
                  <a:solidFill>
                    <a:srgbClr val="627A32"/>
                  </a:solidFill>
                </a:ln>
                <a:solidFill>
                  <a:srgbClr val="0070C0"/>
                </a:solidFill>
                <a:latin typeface="David" pitchFamily="34" charset="-79"/>
                <a:ea typeface="+mn-ea"/>
                <a:cs typeface="David" pitchFamily="34" charset="-79"/>
              </a:rPr>
            </a:br>
            <a:r>
              <a:rPr lang="he-IL" sz="3200" b="1" spc="30" dirty="0">
                <a:ln w="12700">
                  <a:solidFill>
                    <a:srgbClr val="627A32"/>
                  </a:solidFill>
                </a:ln>
                <a:solidFill>
                  <a:srgbClr val="0070C0"/>
                </a:solidFill>
                <a:latin typeface="David" pitchFamily="34" charset="-79"/>
                <a:ea typeface="+mn-ea"/>
                <a:cs typeface="David" pitchFamily="34" charset="-79"/>
              </a:rPr>
              <a:t>מה עליו לעשות? </a:t>
            </a:r>
          </a:p>
        </p:txBody>
      </p:sp>
      <p:sp>
        <p:nvSpPr>
          <p:cNvPr id="11" name="Text Box 4"/>
          <p:cNvSpPr txBox="1">
            <a:spLocks noChangeArrowheads="1"/>
          </p:cNvSpPr>
          <p:nvPr/>
        </p:nvSpPr>
        <p:spPr bwMode="auto">
          <a:xfrm>
            <a:off x="458788" y="2396279"/>
            <a:ext cx="8002588" cy="888705"/>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אם רוחב הנסרים פחות מטפח, הסוכה כשרה 	ואין צורך לעשות דבר.</a:t>
            </a:r>
          </a:p>
        </p:txBody>
      </p:sp>
      <p:sp>
        <p:nvSpPr>
          <p:cNvPr id="12" name="TextBox 11"/>
          <p:cNvSpPr txBox="1"/>
          <p:nvPr/>
        </p:nvSpPr>
        <p:spPr>
          <a:xfrm>
            <a:off x="251521" y="355303"/>
            <a:ext cx="8640960" cy="769441"/>
          </a:xfrm>
          <a:prstGeom prst="rect">
            <a:avLst/>
          </a:prstGeom>
          <a:noFill/>
        </p:spPr>
        <p:txBody>
          <a:bodyPr wrap="square"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26. הכשרת תקרת בית העשויה מקרשים </a:t>
            </a:r>
          </a:p>
        </p:txBody>
      </p:sp>
      <p:sp>
        <p:nvSpPr>
          <p:cNvPr id="13" name="Text Box 4"/>
          <p:cNvSpPr txBox="1">
            <a:spLocks noChangeArrowheads="1"/>
          </p:cNvSpPr>
          <p:nvPr/>
        </p:nvSpPr>
        <p:spPr bwMode="auto">
          <a:xfrm>
            <a:off x="251520" y="3404391"/>
            <a:ext cx="8195568"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ב.	ינתק את הנסרים מחיבורם הקבוע, ואז יגביה 	אותם ויניחם מחדש.</a:t>
            </a:r>
          </a:p>
        </p:txBody>
      </p:sp>
      <p:sp>
        <p:nvSpPr>
          <p:cNvPr id="14" name="Text Box 4"/>
          <p:cNvSpPr txBox="1">
            <a:spLocks noChangeArrowheads="1"/>
          </p:cNvSpPr>
          <p:nvPr/>
        </p:nvSpPr>
        <p:spPr bwMode="auto">
          <a:xfrm>
            <a:off x="472132" y="4437184"/>
            <a:ext cx="7988300" cy="503984"/>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כל התשובות נכונות.</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TextBox 14"/>
          <p:cNvSpPr txBox="1"/>
          <p:nvPr/>
        </p:nvSpPr>
        <p:spPr>
          <a:xfrm>
            <a:off x="2231740" y="4941168"/>
            <a:ext cx="5040560" cy="584775"/>
          </a:xfrm>
          <a:prstGeom prst="rect">
            <a:avLst/>
          </a:prstGeom>
          <a:noFill/>
        </p:spPr>
        <p:txBody>
          <a:bodyPr wrap="square" rtlCol="1">
            <a:spAutoFit/>
          </a:bodyPr>
          <a:lstStyle/>
          <a:p>
            <a:pPr algn="ctr" fontAlgn="base">
              <a:spcBef>
                <a:spcPct val="0"/>
              </a:spcBef>
              <a:spcAft>
                <a:spcPct val="0"/>
              </a:spcAft>
            </a:pPr>
            <a:r>
              <a:rPr lang="he-IL" sz="3200" b="1" spc="20" dirty="0">
                <a:ln>
                  <a:solidFill>
                    <a:srgbClr val="F79646">
                      <a:lumMod val="50000"/>
                      <a:alpha val="76000"/>
                    </a:srgbClr>
                  </a:solidFill>
                </a:ln>
                <a:solidFill>
                  <a:srgbClr val="F8A83E"/>
                </a:solidFill>
                <a:latin typeface="David" pitchFamily="34" charset="-79"/>
                <a:ea typeface="+mj-ea"/>
                <a:cs typeface="David" pitchFamily="34" charset="-79"/>
              </a:rPr>
              <a:t>תשובה נכונה! יישר כוחך!</a:t>
            </a:r>
          </a:p>
        </p:txBody>
      </p:sp>
      <p:grpSp>
        <p:nvGrpSpPr>
          <p:cNvPr id="16" name="קבוצה 15"/>
          <p:cNvGrpSpPr/>
          <p:nvPr/>
        </p:nvGrpSpPr>
        <p:grpSpPr>
          <a:xfrm>
            <a:off x="3325215" y="5515818"/>
            <a:ext cx="2481263" cy="1225550"/>
            <a:chOff x="3330575" y="2816225"/>
            <a:chExt cx="2481263" cy="1225550"/>
          </a:xfrm>
        </p:grpSpPr>
        <p:pic>
          <p:nvPicPr>
            <p:cNvPr id="17" name="Picture 2">
              <a:hlinkClick r:id="" action="ppaction://hlinkshowjump?jump=nextslid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30575" y="2816225"/>
              <a:ext cx="2481263"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a:hlinkClick r:id="" action="ppaction://hlinkshowjump?jump=nextslide"/>
            </p:cNvPr>
            <p:cNvSpPr txBox="1"/>
            <p:nvPr/>
          </p:nvSpPr>
          <p:spPr>
            <a:xfrm>
              <a:off x="3737755" y="3132257"/>
              <a:ext cx="1656184" cy="584775"/>
            </a:xfrm>
            <a:prstGeom prst="rect">
              <a:avLst/>
            </a:prstGeom>
            <a:noFill/>
          </p:spPr>
          <p:txBody>
            <a:bodyPr wrap="square" rtlCol="1">
              <a:spAutoFit/>
            </a:bodyPr>
            <a:lstStyle/>
            <a:p>
              <a:pPr algn="ctr" fontAlgn="base">
                <a:spcBef>
                  <a:spcPct val="0"/>
                </a:spcBef>
                <a:spcAft>
                  <a:spcPct val="0"/>
                </a:spcAft>
              </a:pPr>
              <a:r>
                <a:rPr lang="he-IL" sz="3200" b="1" spc="20" dirty="0">
                  <a:ln w="3175">
                    <a:solidFill>
                      <a:srgbClr val="7030A0">
                        <a:lumMod val="75000"/>
                      </a:srgbClr>
                    </a:solidFill>
                  </a:ln>
                  <a:solidFill>
                    <a:srgbClr val="000000"/>
                  </a:solidFill>
                  <a:latin typeface="David" pitchFamily="34" charset="-79"/>
                  <a:cs typeface="David" pitchFamily="34" charset="-79"/>
                </a:rPr>
                <a:t>המשך</a:t>
              </a:r>
              <a:endParaRPr lang="he-IL" sz="3200" dirty="0">
                <a:ln w="3175">
                  <a:solidFill>
                    <a:srgbClr val="7030A0">
                      <a:lumMod val="75000"/>
                    </a:srgbClr>
                  </a:solidFill>
                </a:ln>
                <a:solidFill>
                  <a:srgbClr val="000000"/>
                </a:solidFill>
                <a:latin typeface="Arial" charset="0"/>
              </a:endParaRPr>
            </a:p>
          </p:txBody>
        </p:sp>
      </p:grpSp>
    </p:spTree>
    <p:extLst>
      <p:ext uri="{BB962C8B-B14F-4D97-AF65-F5344CB8AC3E}">
        <p14:creationId xmlns:p14="http://schemas.microsoft.com/office/powerpoint/2010/main" val="2932346637"/>
      </p:ext>
    </p:extLst>
  </p:cSld>
  <p:clrMapOvr>
    <a:masterClrMapping/>
  </p:clrMapOvr>
  <p:transition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80" fill="hold">
                                          <p:stCondLst>
                                            <p:cond delay="0"/>
                                          </p:stCondLst>
                                        </p:cTn>
                                        <p:tgtEl>
                                          <p:spTgt spid="15"/>
                                        </p:tgtEl>
                                        <p:attrNameLst>
                                          <p:attrName>r</p:attrName>
                                        </p:attrNameLst>
                                      </p:cBhvr>
                                    </p:animRot>
                                    <p:animRot by="-240000">
                                      <p:cBhvr>
                                        <p:cTn id="7" dur="160" fill="hold">
                                          <p:stCondLst>
                                            <p:cond delay="160"/>
                                          </p:stCondLst>
                                        </p:cTn>
                                        <p:tgtEl>
                                          <p:spTgt spid="15"/>
                                        </p:tgtEl>
                                        <p:attrNameLst>
                                          <p:attrName>r</p:attrName>
                                        </p:attrNameLst>
                                      </p:cBhvr>
                                    </p:animRot>
                                    <p:animRot by="240000">
                                      <p:cBhvr>
                                        <p:cTn id="8" dur="160" fill="hold">
                                          <p:stCondLst>
                                            <p:cond delay="320"/>
                                          </p:stCondLst>
                                        </p:cTn>
                                        <p:tgtEl>
                                          <p:spTgt spid="15"/>
                                        </p:tgtEl>
                                        <p:attrNameLst>
                                          <p:attrName>r</p:attrName>
                                        </p:attrNameLst>
                                      </p:cBhvr>
                                    </p:animRot>
                                    <p:animRot by="-240000">
                                      <p:cBhvr>
                                        <p:cTn id="9" dur="160" fill="hold">
                                          <p:stCondLst>
                                            <p:cond delay="480"/>
                                          </p:stCondLst>
                                        </p:cTn>
                                        <p:tgtEl>
                                          <p:spTgt spid="15"/>
                                        </p:tgtEl>
                                        <p:attrNameLst>
                                          <p:attrName>r</p:attrName>
                                        </p:attrNameLst>
                                      </p:cBhvr>
                                    </p:animRot>
                                    <p:animRot by="120000">
                                      <p:cBhvr>
                                        <p:cTn id="10" dur="160" fill="hold">
                                          <p:stCondLst>
                                            <p:cond delay="640"/>
                                          </p:stCondLst>
                                        </p:cTn>
                                        <p:tgtEl>
                                          <p:spTgt spid="15"/>
                                        </p:tgtEl>
                                        <p:attrNameLst>
                                          <p:attrName>r</p:attrName>
                                        </p:attrNameLst>
                                      </p:cBhvr>
                                    </p:animRot>
                                  </p:childTnLst>
                                </p:cTn>
                              </p:par>
                              <p:par>
                                <p:cTn id="11" presetID="47" presetClass="entr" presetSubtype="0" fill="hold" nodeType="withEffect">
                                  <p:stCondLst>
                                    <p:cond delay="30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800"/>
                                        <p:tgtEl>
                                          <p:spTgt spid="16"/>
                                        </p:tgtEl>
                                      </p:cBhvr>
                                    </p:animEffect>
                                    <p:anim calcmode="lin" valueType="num">
                                      <p:cBhvr>
                                        <p:cTn id="14" dur="800" fill="hold"/>
                                        <p:tgtEl>
                                          <p:spTgt spid="16"/>
                                        </p:tgtEl>
                                        <p:attrNameLst>
                                          <p:attrName>ppt_x</p:attrName>
                                        </p:attrNameLst>
                                      </p:cBhvr>
                                      <p:tavLst>
                                        <p:tav tm="0">
                                          <p:val>
                                            <p:strVal val="#ppt_x"/>
                                          </p:val>
                                        </p:tav>
                                        <p:tav tm="100000">
                                          <p:val>
                                            <p:strVal val="#ppt_x"/>
                                          </p:val>
                                        </p:tav>
                                      </p:tavLst>
                                    </p:anim>
                                    <p:anim calcmode="lin" valueType="num">
                                      <p:cBhvr>
                                        <p:cTn id="15" dur="8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35496" y="1268760"/>
            <a:ext cx="8640960" cy="792087"/>
          </a:xfrm>
        </p:spPr>
        <p:txBody>
          <a:bodyPr rtlCol="1">
            <a:noAutofit/>
          </a:bodyPr>
          <a:lstStyle/>
          <a:p>
            <a:pPr algn="r" fontAlgn="auto">
              <a:lnSpc>
                <a:spcPts val="3440"/>
              </a:lnSpc>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מה הדין של סוכה שהתקינו מעליה גגון  כדי שאפשר יהיה לפתוח ולסגור בעת הצורך בשעת הגשמים?</a:t>
            </a:r>
          </a:p>
        </p:txBody>
      </p:sp>
      <p:sp>
        <p:nvSpPr>
          <p:cNvPr id="11" name="Text Box 4"/>
          <p:cNvSpPr txBox="1">
            <a:spLocks noChangeArrowheads="1"/>
          </p:cNvSpPr>
          <p:nvPr/>
        </p:nvSpPr>
        <p:spPr bwMode="auto">
          <a:xfrm>
            <a:off x="458788" y="2324271"/>
            <a:ext cx="8002588" cy="888705"/>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בשעה שהגגון פרוש הסוכה פסולה, וכשמסירים 	את הגגון הסוכה כשרה.</a:t>
            </a:r>
          </a:p>
        </p:txBody>
      </p:sp>
      <p:sp>
        <p:nvSpPr>
          <p:cNvPr id="12" name="TextBox 11"/>
          <p:cNvSpPr txBox="1"/>
          <p:nvPr/>
        </p:nvSpPr>
        <p:spPr>
          <a:xfrm>
            <a:off x="513745" y="260648"/>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27. גגון מעל סוכה</a:t>
            </a:r>
          </a:p>
        </p:txBody>
      </p:sp>
      <p:sp>
        <p:nvSpPr>
          <p:cNvPr id="13" name="Text Box 4"/>
          <p:cNvSpPr txBox="1">
            <a:spLocks noChangeArrowheads="1"/>
          </p:cNvSpPr>
          <p:nvPr/>
        </p:nvSpPr>
        <p:spPr bwMode="auto">
          <a:xfrm>
            <a:off x="251520" y="3404391"/>
            <a:ext cx="8195568"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אם בנו את הסוכה בשעה שהגגון היה פרוש עליה, 	הסוכה פסולה.</a:t>
            </a:r>
          </a:p>
        </p:txBody>
      </p:sp>
      <p:sp>
        <p:nvSpPr>
          <p:cNvPr id="14" name="Text Box 4">
            <a:hlinkClick r:id="" action="ppaction://hlinkshowjump?jump=nextslide"/>
          </p:cNvPr>
          <p:cNvSpPr txBox="1">
            <a:spLocks noChangeArrowheads="1"/>
          </p:cNvSpPr>
          <p:nvPr/>
        </p:nvSpPr>
        <p:spPr bwMode="auto">
          <a:xfrm>
            <a:off x="4644008" y="4509192"/>
            <a:ext cx="3803080"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כל התשובות נכונות.</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TextBox 17"/>
          <p:cNvSpPr txBox="1"/>
          <p:nvPr/>
        </p:nvSpPr>
        <p:spPr>
          <a:xfrm>
            <a:off x="3131840" y="5229200"/>
            <a:ext cx="3024336" cy="584775"/>
          </a:xfrm>
          <a:prstGeom prst="rect">
            <a:avLst/>
          </a:prstGeom>
          <a:noFill/>
        </p:spPr>
        <p:txBody>
          <a:bodyPr rtlCol="1">
            <a:spAutoFit/>
          </a:bodyPr>
          <a:lstStyle/>
          <a:p>
            <a:pPr algn="ctr">
              <a:defRPr/>
            </a:pPr>
            <a:r>
              <a:rPr lang="he-IL" sz="3200" b="1" spc="30" dirty="0">
                <a:ln>
                  <a:solidFill>
                    <a:srgbClr val="7C3838"/>
                  </a:solidFill>
                </a:ln>
                <a:solidFill>
                  <a:srgbClr val="9D1E05"/>
                </a:solidFill>
                <a:effectLst>
                  <a:glow rad="38100">
                    <a:srgbClr val="FEE6F7">
                      <a:alpha val="18000"/>
                    </a:srgbClr>
                  </a:glow>
                </a:effectLst>
                <a:latin typeface="David" pitchFamily="34" charset="-79"/>
                <a:cs typeface="David" pitchFamily="34" charset="-79"/>
              </a:rPr>
              <a:t>טעות, נסה שנית.</a:t>
            </a:r>
          </a:p>
        </p:txBody>
      </p:sp>
    </p:spTree>
    <p:extLst>
      <p:ext uri="{BB962C8B-B14F-4D97-AF65-F5344CB8AC3E}">
        <p14:creationId xmlns:p14="http://schemas.microsoft.com/office/powerpoint/2010/main" val="2409987471"/>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6" presetClass="emph" presetSubtype="0" fill="hold" grpId="0" nodeType="withEffect">
                                  <p:stCondLst>
                                    <p:cond delay="0"/>
                                  </p:stCondLst>
                                  <p:iterate type="lt">
                                    <p:tmPct val="4000"/>
                                  </p:iterate>
                                  <p:childTnLst>
                                    <p:set>
                                      <p:cBhvr override="childStyle">
                                        <p:cTn id="6" dur="500" fill="hold"/>
                                        <p:tgtEl>
                                          <p:spTgt spid="11"/>
                                        </p:tgtEl>
                                        <p:attrNameLst>
                                          <p:attrName>style.color</p:attrName>
                                        </p:attrNameLst>
                                      </p:cBhvr>
                                      <p:to>
                                        <p:clrVal>
                                          <a:srgbClr val="938953"/>
                                        </p:clrVal>
                                      </p:to>
                                    </p:set>
                                    <p:set>
                                      <p:cBhvr>
                                        <p:cTn id="7" dur="500" fill="hold"/>
                                        <p:tgtEl>
                                          <p:spTgt spid="11"/>
                                        </p:tgtEl>
                                        <p:attrNameLst>
                                          <p:attrName>fillcolor</p:attrName>
                                        </p:attrNameLst>
                                      </p:cBhvr>
                                      <p:to>
                                        <p:clrVal>
                                          <a:srgbClr val="938953"/>
                                        </p:clrVal>
                                      </p:to>
                                    </p:set>
                                    <p:set>
                                      <p:cBhvr>
                                        <p:cTn id="8" dur="500" fill="hold"/>
                                        <p:tgtEl>
                                          <p:spTgt spid="11"/>
                                        </p:tgtEl>
                                        <p:attrNameLst>
                                          <p:attrName>fill.type</p:attrName>
                                        </p:attrNameLst>
                                      </p:cBhvr>
                                      <p:to>
                                        <p:strVal val="solid"/>
                                      </p:to>
                                    </p:set>
                                  </p:childTnLst>
                                </p:cTn>
                              </p:par>
                              <p:par>
                                <p:cTn id="9" presetID="47"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anim calcmode="lin" valueType="num">
                                      <p:cBhvr>
                                        <p:cTn id="12" dur="500" fill="hold"/>
                                        <p:tgtEl>
                                          <p:spTgt spid="18"/>
                                        </p:tgtEl>
                                        <p:attrNameLst>
                                          <p:attrName>ppt_x</p:attrName>
                                        </p:attrNameLst>
                                      </p:cBhvr>
                                      <p:tavLst>
                                        <p:tav tm="0">
                                          <p:val>
                                            <p:strVal val="#ppt_x"/>
                                          </p:val>
                                        </p:tav>
                                        <p:tav tm="100000">
                                          <p:val>
                                            <p:strVal val="#ppt_x"/>
                                          </p:val>
                                        </p:tav>
                                      </p:tavLst>
                                    </p:anim>
                                    <p:anim calcmode="lin" valueType="num">
                                      <p:cBhvr>
                                        <p:cTn id="13"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1"/>
                  </p:tgtEl>
                </p:cond>
              </p:nextCondLst>
            </p:seq>
            <p:seq concurrent="1" nextAc="seek">
              <p:cTn id="14" restart="whenNotActive" fill="hold" evtFilter="cancelBubble" nodeType="interactiveSeq">
                <p:stCondLst>
                  <p:cond evt="onClick" delay="0">
                    <p:tgtEl>
                      <p:spTgt spid="13"/>
                    </p:tgtEl>
                  </p:cond>
                </p:stCondLst>
                <p:endSync evt="end" delay="0">
                  <p:rtn val="all"/>
                </p:endSync>
                <p:childTnLst>
                  <p:par>
                    <p:cTn id="15" fill="hold">
                      <p:stCondLst>
                        <p:cond delay="0"/>
                      </p:stCondLst>
                      <p:childTnLst>
                        <p:par>
                          <p:cTn id="16" fill="hold">
                            <p:stCondLst>
                              <p:cond delay="0"/>
                            </p:stCondLst>
                            <p:childTnLst>
                              <p:par>
                                <p:cTn id="17" presetID="16" presetClass="emph" presetSubtype="0" fill="hold" grpId="0" nodeType="withEffect">
                                  <p:stCondLst>
                                    <p:cond delay="0"/>
                                  </p:stCondLst>
                                  <p:iterate type="lt">
                                    <p:tmPct val="4000"/>
                                  </p:iterate>
                                  <p:childTnLst>
                                    <p:set>
                                      <p:cBhvr override="childStyle">
                                        <p:cTn id="18" dur="500" fill="hold"/>
                                        <p:tgtEl>
                                          <p:spTgt spid="13"/>
                                        </p:tgtEl>
                                        <p:attrNameLst>
                                          <p:attrName>style.color</p:attrName>
                                        </p:attrNameLst>
                                      </p:cBhvr>
                                      <p:to>
                                        <p:clrVal>
                                          <a:srgbClr val="938953"/>
                                        </p:clrVal>
                                      </p:to>
                                    </p:set>
                                    <p:set>
                                      <p:cBhvr>
                                        <p:cTn id="19" dur="500" fill="hold"/>
                                        <p:tgtEl>
                                          <p:spTgt spid="13"/>
                                        </p:tgtEl>
                                        <p:attrNameLst>
                                          <p:attrName>fillcolor</p:attrName>
                                        </p:attrNameLst>
                                      </p:cBhvr>
                                      <p:to>
                                        <p:clrVal>
                                          <a:srgbClr val="938953"/>
                                        </p:clrVal>
                                      </p:to>
                                    </p:set>
                                    <p:set>
                                      <p:cBhvr>
                                        <p:cTn id="20" dur="500" fill="hold"/>
                                        <p:tgtEl>
                                          <p:spTgt spid="13"/>
                                        </p:tgtEl>
                                        <p:attrNameLst>
                                          <p:attrName>fill.type</p:attrName>
                                        </p:attrNameLst>
                                      </p:cBhvr>
                                      <p:to>
                                        <p:strVal val="solid"/>
                                      </p:to>
                                    </p:set>
                                  </p:childTnLst>
                                </p:cTn>
                              </p:par>
                              <p:par>
                                <p:cTn id="21" presetID="47" presetClass="entr" presetSubtype="0" fill="hold"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anim calcmode="lin" valueType="num">
                                      <p:cBhvr>
                                        <p:cTn id="24" dur="500" fill="hold"/>
                                        <p:tgtEl>
                                          <p:spTgt spid="18"/>
                                        </p:tgtEl>
                                        <p:attrNameLst>
                                          <p:attrName>ppt_x</p:attrName>
                                        </p:attrNameLst>
                                      </p:cBhvr>
                                      <p:tavLst>
                                        <p:tav tm="0">
                                          <p:val>
                                            <p:strVal val="#ppt_x"/>
                                          </p:val>
                                        </p:tav>
                                        <p:tav tm="100000">
                                          <p:val>
                                            <p:strVal val="#ppt_x"/>
                                          </p:val>
                                        </p:tav>
                                      </p:tavLst>
                                    </p:anim>
                                    <p:anim calcmode="lin" valueType="num">
                                      <p:cBhvr>
                                        <p:cTn id="25"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3"/>
                  </p:tgtEl>
                </p:cond>
              </p:nextCondLst>
            </p:seq>
          </p:childTnLst>
        </p:cTn>
      </p:par>
    </p:tnLst>
    <p:bldLst>
      <p:bldP spid="11" grpId="0"/>
      <p:bldP spid="13" grpId="0"/>
    </p:bldLst>
  </p:timing>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35496" y="1268760"/>
            <a:ext cx="8640960" cy="792087"/>
          </a:xfrm>
        </p:spPr>
        <p:txBody>
          <a:bodyPr rtlCol="1">
            <a:noAutofit/>
          </a:bodyPr>
          <a:lstStyle/>
          <a:p>
            <a:pPr algn="r" fontAlgn="auto">
              <a:lnSpc>
                <a:spcPts val="3440"/>
              </a:lnSpc>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מה הדין של סוכה שהתקינו מעליה גגון  כדי שאפשר יהיה לפתוח ולסגור בעת הצורך בשעת הגשמים?</a:t>
            </a:r>
          </a:p>
        </p:txBody>
      </p:sp>
      <p:sp>
        <p:nvSpPr>
          <p:cNvPr id="11" name="Text Box 4"/>
          <p:cNvSpPr txBox="1">
            <a:spLocks noChangeArrowheads="1"/>
          </p:cNvSpPr>
          <p:nvPr/>
        </p:nvSpPr>
        <p:spPr bwMode="auto">
          <a:xfrm>
            <a:off x="458788" y="2324271"/>
            <a:ext cx="8002588" cy="888705"/>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בשעה שהגגון פרוש הסוכה פסולה, וכשמסירים 	את הגגון הסוכה כשרה.</a:t>
            </a:r>
          </a:p>
        </p:txBody>
      </p:sp>
      <p:sp>
        <p:nvSpPr>
          <p:cNvPr id="12" name="TextBox 11"/>
          <p:cNvSpPr txBox="1"/>
          <p:nvPr/>
        </p:nvSpPr>
        <p:spPr>
          <a:xfrm>
            <a:off x="513745" y="260648"/>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27. גגון מעל סוכה</a:t>
            </a:r>
          </a:p>
        </p:txBody>
      </p:sp>
      <p:sp>
        <p:nvSpPr>
          <p:cNvPr id="13" name="Text Box 4"/>
          <p:cNvSpPr txBox="1">
            <a:spLocks noChangeArrowheads="1"/>
          </p:cNvSpPr>
          <p:nvPr/>
        </p:nvSpPr>
        <p:spPr bwMode="auto">
          <a:xfrm>
            <a:off x="251520" y="3404391"/>
            <a:ext cx="8195568"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אם בנו את הסוכה בשעה שהגגון היה פרוש עליה, 	הסוכה פסולה.</a:t>
            </a:r>
          </a:p>
        </p:txBody>
      </p:sp>
      <p:sp>
        <p:nvSpPr>
          <p:cNvPr id="14" name="Text Box 4"/>
          <p:cNvSpPr txBox="1">
            <a:spLocks noChangeArrowheads="1"/>
          </p:cNvSpPr>
          <p:nvPr/>
        </p:nvSpPr>
        <p:spPr bwMode="auto">
          <a:xfrm>
            <a:off x="458788" y="4509192"/>
            <a:ext cx="7988300" cy="477054"/>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ג.	כל התשובות נכונות.</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TextBox 14"/>
          <p:cNvSpPr txBox="1"/>
          <p:nvPr/>
        </p:nvSpPr>
        <p:spPr>
          <a:xfrm>
            <a:off x="2231740" y="4941168"/>
            <a:ext cx="5040560" cy="584775"/>
          </a:xfrm>
          <a:prstGeom prst="rect">
            <a:avLst/>
          </a:prstGeom>
          <a:noFill/>
        </p:spPr>
        <p:txBody>
          <a:bodyPr wrap="square" rtlCol="1">
            <a:spAutoFit/>
          </a:bodyPr>
          <a:lstStyle/>
          <a:p>
            <a:pPr algn="ctr" fontAlgn="base">
              <a:spcBef>
                <a:spcPct val="0"/>
              </a:spcBef>
              <a:spcAft>
                <a:spcPct val="0"/>
              </a:spcAft>
            </a:pPr>
            <a:r>
              <a:rPr lang="he-IL" sz="3200" b="1" spc="20" dirty="0">
                <a:ln>
                  <a:solidFill>
                    <a:srgbClr val="F79646">
                      <a:lumMod val="50000"/>
                      <a:alpha val="76000"/>
                    </a:srgbClr>
                  </a:solidFill>
                </a:ln>
                <a:solidFill>
                  <a:srgbClr val="F8A83E"/>
                </a:solidFill>
                <a:latin typeface="David" pitchFamily="34" charset="-79"/>
                <a:ea typeface="+mj-ea"/>
                <a:cs typeface="David" pitchFamily="34" charset="-79"/>
              </a:rPr>
              <a:t>תשובה נכונה! יישר כוחך!</a:t>
            </a:r>
          </a:p>
        </p:txBody>
      </p:sp>
      <p:grpSp>
        <p:nvGrpSpPr>
          <p:cNvPr id="16" name="קבוצה 15"/>
          <p:cNvGrpSpPr/>
          <p:nvPr/>
        </p:nvGrpSpPr>
        <p:grpSpPr>
          <a:xfrm>
            <a:off x="3325215" y="5515818"/>
            <a:ext cx="2481263" cy="1225550"/>
            <a:chOff x="3330575" y="2816225"/>
            <a:chExt cx="2481263" cy="1225550"/>
          </a:xfrm>
        </p:grpSpPr>
        <p:pic>
          <p:nvPicPr>
            <p:cNvPr id="17" name="Picture 2">
              <a:hlinkClick r:id="" action="ppaction://hlinkshowjump?jump=nextslid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30575" y="2816225"/>
              <a:ext cx="2481263"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a:hlinkClick r:id="" action="ppaction://hlinkshowjump?jump=nextslide"/>
            </p:cNvPr>
            <p:cNvSpPr txBox="1"/>
            <p:nvPr/>
          </p:nvSpPr>
          <p:spPr>
            <a:xfrm>
              <a:off x="3737755" y="3132257"/>
              <a:ext cx="1656184" cy="584775"/>
            </a:xfrm>
            <a:prstGeom prst="rect">
              <a:avLst/>
            </a:prstGeom>
            <a:noFill/>
          </p:spPr>
          <p:txBody>
            <a:bodyPr wrap="square" rtlCol="1">
              <a:spAutoFit/>
            </a:bodyPr>
            <a:lstStyle/>
            <a:p>
              <a:pPr algn="ctr" fontAlgn="base">
                <a:spcBef>
                  <a:spcPct val="0"/>
                </a:spcBef>
                <a:spcAft>
                  <a:spcPct val="0"/>
                </a:spcAft>
              </a:pPr>
              <a:r>
                <a:rPr lang="he-IL" sz="3200" b="1" spc="20" dirty="0">
                  <a:ln w="3175">
                    <a:solidFill>
                      <a:srgbClr val="7030A0">
                        <a:lumMod val="75000"/>
                      </a:srgbClr>
                    </a:solidFill>
                  </a:ln>
                  <a:solidFill>
                    <a:srgbClr val="000000"/>
                  </a:solidFill>
                  <a:latin typeface="David" pitchFamily="34" charset="-79"/>
                  <a:cs typeface="David" pitchFamily="34" charset="-79"/>
                </a:rPr>
                <a:t>המשך</a:t>
              </a:r>
              <a:endParaRPr lang="he-IL" sz="3200" dirty="0">
                <a:ln w="3175">
                  <a:solidFill>
                    <a:srgbClr val="7030A0">
                      <a:lumMod val="75000"/>
                    </a:srgbClr>
                  </a:solidFill>
                </a:ln>
                <a:solidFill>
                  <a:srgbClr val="000000"/>
                </a:solidFill>
                <a:latin typeface="Arial" charset="0"/>
              </a:endParaRPr>
            </a:p>
          </p:txBody>
        </p:sp>
      </p:grpSp>
    </p:spTree>
    <p:extLst>
      <p:ext uri="{BB962C8B-B14F-4D97-AF65-F5344CB8AC3E}">
        <p14:creationId xmlns:p14="http://schemas.microsoft.com/office/powerpoint/2010/main" val="22951706"/>
      </p:ext>
    </p:extLst>
  </p:cSld>
  <p:clrMapOvr>
    <a:masterClrMapping/>
  </p:clrMapOvr>
  <p:transition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80" fill="hold">
                                          <p:stCondLst>
                                            <p:cond delay="0"/>
                                          </p:stCondLst>
                                        </p:cTn>
                                        <p:tgtEl>
                                          <p:spTgt spid="15"/>
                                        </p:tgtEl>
                                        <p:attrNameLst>
                                          <p:attrName>r</p:attrName>
                                        </p:attrNameLst>
                                      </p:cBhvr>
                                    </p:animRot>
                                    <p:animRot by="-240000">
                                      <p:cBhvr>
                                        <p:cTn id="7" dur="160" fill="hold">
                                          <p:stCondLst>
                                            <p:cond delay="160"/>
                                          </p:stCondLst>
                                        </p:cTn>
                                        <p:tgtEl>
                                          <p:spTgt spid="15"/>
                                        </p:tgtEl>
                                        <p:attrNameLst>
                                          <p:attrName>r</p:attrName>
                                        </p:attrNameLst>
                                      </p:cBhvr>
                                    </p:animRot>
                                    <p:animRot by="240000">
                                      <p:cBhvr>
                                        <p:cTn id="8" dur="160" fill="hold">
                                          <p:stCondLst>
                                            <p:cond delay="320"/>
                                          </p:stCondLst>
                                        </p:cTn>
                                        <p:tgtEl>
                                          <p:spTgt spid="15"/>
                                        </p:tgtEl>
                                        <p:attrNameLst>
                                          <p:attrName>r</p:attrName>
                                        </p:attrNameLst>
                                      </p:cBhvr>
                                    </p:animRot>
                                    <p:animRot by="-240000">
                                      <p:cBhvr>
                                        <p:cTn id="9" dur="160" fill="hold">
                                          <p:stCondLst>
                                            <p:cond delay="480"/>
                                          </p:stCondLst>
                                        </p:cTn>
                                        <p:tgtEl>
                                          <p:spTgt spid="15"/>
                                        </p:tgtEl>
                                        <p:attrNameLst>
                                          <p:attrName>r</p:attrName>
                                        </p:attrNameLst>
                                      </p:cBhvr>
                                    </p:animRot>
                                    <p:animRot by="120000">
                                      <p:cBhvr>
                                        <p:cTn id="10" dur="160" fill="hold">
                                          <p:stCondLst>
                                            <p:cond delay="640"/>
                                          </p:stCondLst>
                                        </p:cTn>
                                        <p:tgtEl>
                                          <p:spTgt spid="15"/>
                                        </p:tgtEl>
                                        <p:attrNameLst>
                                          <p:attrName>r</p:attrName>
                                        </p:attrNameLst>
                                      </p:cBhvr>
                                    </p:animRot>
                                  </p:childTnLst>
                                </p:cTn>
                              </p:par>
                              <p:par>
                                <p:cTn id="11" presetID="47" presetClass="entr" presetSubtype="0" fill="hold" nodeType="withEffect">
                                  <p:stCondLst>
                                    <p:cond delay="30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800"/>
                                        <p:tgtEl>
                                          <p:spTgt spid="16"/>
                                        </p:tgtEl>
                                      </p:cBhvr>
                                    </p:animEffect>
                                    <p:anim calcmode="lin" valueType="num">
                                      <p:cBhvr>
                                        <p:cTn id="14" dur="800" fill="hold"/>
                                        <p:tgtEl>
                                          <p:spTgt spid="16"/>
                                        </p:tgtEl>
                                        <p:attrNameLst>
                                          <p:attrName>ppt_x</p:attrName>
                                        </p:attrNameLst>
                                      </p:cBhvr>
                                      <p:tavLst>
                                        <p:tav tm="0">
                                          <p:val>
                                            <p:strVal val="#ppt_x"/>
                                          </p:val>
                                        </p:tav>
                                        <p:tav tm="100000">
                                          <p:val>
                                            <p:strVal val="#ppt_x"/>
                                          </p:val>
                                        </p:tav>
                                      </p:tavLst>
                                    </p:anim>
                                    <p:anim calcmode="lin" valueType="num">
                                      <p:cBhvr>
                                        <p:cTn id="15" dur="8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932150" y="1268761"/>
            <a:ext cx="7456274" cy="792087"/>
          </a:xfrm>
        </p:spPr>
        <p:txBody>
          <a:bodyPr rtlCol="1">
            <a:noAutofit/>
          </a:bodyPr>
          <a:lstStyle/>
          <a:p>
            <a:pPr algn="r" fontAlgn="auto">
              <a:lnSpc>
                <a:spcPts val="3440"/>
              </a:lnSpc>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מה דינו של אדם היושב בסוכה שבנה בשטח שאינו שלו, ויודע שאין מרשים לו לבנות שם?</a:t>
            </a:r>
          </a:p>
        </p:txBody>
      </p:sp>
      <p:sp>
        <p:nvSpPr>
          <p:cNvPr id="11" name="Text Box 4"/>
          <p:cNvSpPr txBox="1">
            <a:spLocks noChangeArrowheads="1"/>
          </p:cNvSpPr>
          <p:nvPr/>
        </p:nvSpPr>
        <p:spPr bwMode="auto">
          <a:xfrm>
            <a:off x="4716016" y="2420960"/>
            <a:ext cx="3745360"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לא יצא ידי חובתו.</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28. סוכה גזולה </a:t>
            </a:r>
          </a:p>
        </p:txBody>
      </p:sp>
      <p:sp>
        <p:nvSpPr>
          <p:cNvPr id="13" name="Text Box 4">
            <a:hlinkClick r:id="" action="ppaction://hlinkshowjump?jump=nextslide"/>
          </p:cNvPr>
          <p:cNvSpPr txBox="1">
            <a:spLocks noChangeArrowheads="1"/>
          </p:cNvSpPr>
          <p:nvPr/>
        </p:nvSpPr>
        <p:spPr bwMode="auto">
          <a:xfrm>
            <a:off x="251520" y="3044351"/>
            <a:ext cx="8195568"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בדיעבד יצא ידי חובה, אך לא יברך על הישיבה 	בסוכה.</a:t>
            </a:r>
          </a:p>
        </p:txBody>
      </p:sp>
      <p:sp>
        <p:nvSpPr>
          <p:cNvPr id="14" name="Text Box 4"/>
          <p:cNvSpPr txBox="1">
            <a:spLocks noChangeArrowheads="1"/>
          </p:cNvSpPr>
          <p:nvPr/>
        </p:nvSpPr>
        <p:spPr bwMode="auto">
          <a:xfrm>
            <a:off x="458788" y="4052463"/>
            <a:ext cx="7988300" cy="888705"/>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יצא ידי חובה, וגם יכול לברך על הישיבה בסוכה,</a:t>
            </a:r>
          </a:p>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	אך כמובן אין לעשות כך לכתחילה.</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TextBox 17"/>
          <p:cNvSpPr txBox="1"/>
          <p:nvPr/>
        </p:nvSpPr>
        <p:spPr>
          <a:xfrm>
            <a:off x="3131840" y="5229200"/>
            <a:ext cx="3024336" cy="584775"/>
          </a:xfrm>
          <a:prstGeom prst="rect">
            <a:avLst/>
          </a:prstGeom>
          <a:noFill/>
        </p:spPr>
        <p:txBody>
          <a:bodyPr rtlCol="1">
            <a:spAutoFit/>
          </a:bodyPr>
          <a:lstStyle/>
          <a:p>
            <a:pPr algn="ctr">
              <a:defRPr/>
            </a:pPr>
            <a:r>
              <a:rPr lang="he-IL" sz="3200" b="1" spc="30" dirty="0">
                <a:ln>
                  <a:solidFill>
                    <a:srgbClr val="7C3838"/>
                  </a:solidFill>
                </a:ln>
                <a:solidFill>
                  <a:srgbClr val="9D1E05"/>
                </a:solidFill>
                <a:effectLst>
                  <a:glow rad="38100">
                    <a:srgbClr val="FEE6F7">
                      <a:alpha val="18000"/>
                    </a:srgbClr>
                  </a:glow>
                </a:effectLst>
                <a:latin typeface="David" pitchFamily="34" charset="-79"/>
                <a:cs typeface="David" pitchFamily="34" charset="-79"/>
              </a:rPr>
              <a:t>טעות, נסה שנית.</a:t>
            </a:r>
          </a:p>
        </p:txBody>
      </p:sp>
    </p:spTree>
    <p:extLst>
      <p:ext uri="{BB962C8B-B14F-4D97-AF65-F5344CB8AC3E}">
        <p14:creationId xmlns:p14="http://schemas.microsoft.com/office/powerpoint/2010/main" val="1669163036"/>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6" presetClass="emph" presetSubtype="0" fill="hold" grpId="0" nodeType="withEffect">
                                  <p:stCondLst>
                                    <p:cond delay="0"/>
                                  </p:stCondLst>
                                  <p:iterate type="lt">
                                    <p:tmPct val="4000"/>
                                  </p:iterate>
                                  <p:childTnLst>
                                    <p:set>
                                      <p:cBhvr override="childStyle">
                                        <p:cTn id="6" dur="500" fill="hold"/>
                                        <p:tgtEl>
                                          <p:spTgt spid="11"/>
                                        </p:tgtEl>
                                        <p:attrNameLst>
                                          <p:attrName>style.color</p:attrName>
                                        </p:attrNameLst>
                                      </p:cBhvr>
                                      <p:to>
                                        <p:clrVal>
                                          <a:srgbClr val="938953"/>
                                        </p:clrVal>
                                      </p:to>
                                    </p:set>
                                    <p:set>
                                      <p:cBhvr>
                                        <p:cTn id="7" dur="500" fill="hold"/>
                                        <p:tgtEl>
                                          <p:spTgt spid="11"/>
                                        </p:tgtEl>
                                        <p:attrNameLst>
                                          <p:attrName>fillcolor</p:attrName>
                                        </p:attrNameLst>
                                      </p:cBhvr>
                                      <p:to>
                                        <p:clrVal>
                                          <a:srgbClr val="938953"/>
                                        </p:clrVal>
                                      </p:to>
                                    </p:set>
                                    <p:set>
                                      <p:cBhvr>
                                        <p:cTn id="8" dur="500" fill="hold"/>
                                        <p:tgtEl>
                                          <p:spTgt spid="11"/>
                                        </p:tgtEl>
                                        <p:attrNameLst>
                                          <p:attrName>fill.type</p:attrName>
                                        </p:attrNameLst>
                                      </p:cBhvr>
                                      <p:to>
                                        <p:strVal val="solid"/>
                                      </p:to>
                                    </p:set>
                                  </p:childTnLst>
                                </p:cTn>
                              </p:par>
                              <p:par>
                                <p:cTn id="9" presetID="47"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anim calcmode="lin" valueType="num">
                                      <p:cBhvr>
                                        <p:cTn id="12" dur="500" fill="hold"/>
                                        <p:tgtEl>
                                          <p:spTgt spid="18"/>
                                        </p:tgtEl>
                                        <p:attrNameLst>
                                          <p:attrName>ppt_x</p:attrName>
                                        </p:attrNameLst>
                                      </p:cBhvr>
                                      <p:tavLst>
                                        <p:tav tm="0">
                                          <p:val>
                                            <p:strVal val="#ppt_x"/>
                                          </p:val>
                                        </p:tav>
                                        <p:tav tm="100000">
                                          <p:val>
                                            <p:strVal val="#ppt_x"/>
                                          </p:val>
                                        </p:tav>
                                      </p:tavLst>
                                    </p:anim>
                                    <p:anim calcmode="lin" valueType="num">
                                      <p:cBhvr>
                                        <p:cTn id="13"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1"/>
                  </p:tgtEl>
                </p:cond>
              </p:nextCondLst>
            </p:seq>
            <p:seq concurrent="1" nextAc="seek">
              <p:cTn id="14" restart="whenNotActive" fill="hold" evtFilter="cancelBubble" nodeType="interactiveSeq">
                <p:stCondLst>
                  <p:cond evt="onClick" delay="0">
                    <p:tgtEl>
                      <p:spTgt spid="14"/>
                    </p:tgtEl>
                  </p:cond>
                </p:stCondLst>
                <p:endSync evt="end" delay="0">
                  <p:rtn val="all"/>
                </p:endSync>
                <p:childTnLst>
                  <p:par>
                    <p:cTn id="15" fill="hold">
                      <p:stCondLst>
                        <p:cond delay="0"/>
                      </p:stCondLst>
                      <p:childTnLst>
                        <p:par>
                          <p:cTn id="16" fill="hold">
                            <p:stCondLst>
                              <p:cond delay="0"/>
                            </p:stCondLst>
                            <p:childTnLst>
                              <p:par>
                                <p:cTn id="17" presetID="16" presetClass="emph" presetSubtype="0" fill="hold" grpId="0" nodeType="withEffect">
                                  <p:stCondLst>
                                    <p:cond delay="0"/>
                                  </p:stCondLst>
                                  <p:iterate type="lt">
                                    <p:tmPct val="4000"/>
                                  </p:iterate>
                                  <p:childTnLst>
                                    <p:set>
                                      <p:cBhvr override="childStyle">
                                        <p:cTn id="18" dur="500" fill="hold"/>
                                        <p:tgtEl>
                                          <p:spTgt spid="14"/>
                                        </p:tgtEl>
                                        <p:attrNameLst>
                                          <p:attrName>style.color</p:attrName>
                                        </p:attrNameLst>
                                      </p:cBhvr>
                                      <p:to>
                                        <p:clrVal>
                                          <a:srgbClr val="938953"/>
                                        </p:clrVal>
                                      </p:to>
                                    </p:set>
                                    <p:set>
                                      <p:cBhvr>
                                        <p:cTn id="19" dur="500" fill="hold"/>
                                        <p:tgtEl>
                                          <p:spTgt spid="14"/>
                                        </p:tgtEl>
                                        <p:attrNameLst>
                                          <p:attrName>fillcolor</p:attrName>
                                        </p:attrNameLst>
                                      </p:cBhvr>
                                      <p:to>
                                        <p:clrVal>
                                          <a:srgbClr val="938953"/>
                                        </p:clrVal>
                                      </p:to>
                                    </p:set>
                                    <p:set>
                                      <p:cBhvr>
                                        <p:cTn id="20" dur="500" fill="hold"/>
                                        <p:tgtEl>
                                          <p:spTgt spid="14"/>
                                        </p:tgtEl>
                                        <p:attrNameLst>
                                          <p:attrName>fill.type</p:attrName>
                                        </p:attrNameLst>
                                      </p:cBhvr>
                                      <p:to>
                                        <p:strVal val="solid"/>
                                      </p:to>
                                    </p:set>
                                  </p:childTnLst>
                                </p:cTn>
                              </p:par>
                              <p:par>
                                <p:cTn id="21" presetID="47" presetClass="entr" presetSubtype="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anim calcmode="lin" valueType="num">
                                      <p:cBhvr>
                                        <p:cTn id="24" dur="500" fill="hold"/>
                                        <p:tgtEl>
                                          <p:spTgt spid="18"/>
                                        </p:tgtEl>
                                        <p:attrNameLst>
                                          <p:attrName>ppt_x</p:attrName>
                                        </p:attrNameLst>
                                      </p:cBhvr>
                                      <p:tavLst>
                                        <p:tav tm="0">
                                          <p:val>
                                            <p:strVal val="#ppt_x"/>
                                          </p:val>
                                        </p:tav>
                                        <p:tav tm="100000">
                                          <p:val>
                                            <p:strVal val="#ppt_x"/>
                                          </p:val>
                                        </p:tav>
                                      </p:tavLst>
                                    </p:anim>
                                    <p:anim calcmode="lin" valueType="num">
                                      <p:cBhvr>
                                        <p:cTn id="25"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4"/>
                  </p:tgtEl>
                </p:cond>
              </p:nextCondLst>
            </p:seq>
          </p:childTnLst>
        </p:cTn>
      </p:par>
    </p:tnLst>
    <p:bldLst>
      <p:bldP spid="11" grpId="0"/>
      <p:bldP spid="14" grpId="0"/>
      <p:bldP spid="18" grpId="0"/>
    </p:bld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932150" y="1268761"/>
            <a:ext cx="7456274" cy="792087"/>
          </a:xfrm>
        </p:spPr>
        <p:txBody>
          <a:bodyPr rtlCol="1">
            <a:noAutofit/>
          </a:bodyPr>
          <a:lstStyle/>
          <a:p>
            <a:pPr algn="r" fontAlgn="auto">
              <a:lnSpc>
                <a:spcPts val="3440"/>
              </a:lnSpc>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מה דינו של אדם היושב בסוכה שבנה בשטח שאינו שלו, ויודע שאין מרשים לו לבנות שם?</a:t>
            </a:r>
          </a:p>
        </p:txBody>
      </p:sp>
      <p:sp>
        <p:nvSpPr>
          <p:cNvPr id="11" name="Text Box 4"/>
          <p:cNvSpPr txBox="1">
            <a:spLocks noChangeArrowheads="1"/>
          </p:cNvSpPr>
          <p:nvPr/>
        </p:nvSpPr>
        <p:spPr bwMode="auto">
          <a:xfrm>
            <a:off x="458788" y="2420960"/>
            <a:ext cx="8002588" cy="503984"/>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לא יצא ידי חובתו.</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28. סוכה גזולה </a:t>
            </a:r>
          </a:p>
        </p:txBody>
      </p:sp>
      <p:sp>
        <p:nvSpPr>
          <p:cNvPr id="13" name="Text Box 4"/>
          <p:cNvSpPr txBox="1">
            <a:spLocks noChangeArrowheads="1"/>
          </p:cNvSpPr>
          <p:nvPr/>
        </p:nvSpPr>
        <p:spPr bwMode="auto">
          <a:xfrm>
            <a:off x="251520" y="3044351"/>
            <a:ext cx="8195568"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ב.	בדיעבד יצא ידי חובה, אך לא יברך על הישיבה 	בסוכה.</a:t>
            </a:r>
          </a:p>
        </p:txBody>
      </p:sp>
      <p:sp>
        <p:nvSpPr>
          <p:cNvPr id="14" name="Text Box 4"/>
          <p:cNvSpPr txBox="1">
            <a:spLocks noChangeArrowheads="1"/>
          </p:cNvSpPr>
          <p:nvPr/>
        </p:nvSpPr>
        <p:spPr bwMode="auto">
          <a:xfrm>
            <a:off x="458788" y="4052463"/>
            <a:ext cx="7988300" cy="888705"/>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יצא ידי חובה, וגם יכול לברך על הישיבה בסוכה,</a:t>
            </a:r>
          </a:p>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	אך כמובן אין לעשות כך לכתחילה.</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TextBox 14"/>
          <p:cNvSpPr txBox="1"/>
          <p:nvPr/>
        </p:nvSpPr>
        <p:spPr>
          <a:xfrm>
            <a:off x="2231740" y="5013176"/>
            <a:ext cx="5040560" cy="584775"/>
          </a:xfrm>
          <a:prstGeom prst="rect">
            <a:avLst/>
          </a:prstGeom>
          <a:noFill/>
        </p:spPr>
        <p:txBody>
          <a:bodyPr wrap="square" rtlCol="1">
            <a:spAutoFit/>
          </a:bodyPr>
          <a:lstStyle/>
          <a:p>
            <a:pPr algn="ctr" fontAlgn="base">
              <a:spcBef>
                <a:spcPct val="0"/>
              </a:spcBef>
              <a:spcAft>
                <a:spcPct val="0"/>
              </a:spcAft>
            </a:pPr>
            <a:r>
              <a:rPr lang="he-IL" sz="3200" b="1" spc="20" dirty="0">
                <a:ln>
                  <a:solidFill>
                    <a:srgbClr val="F79646">
                      <a:lumMod val="50000"/>
                      <a:alpha val="76000"/>
                    </a:srgbClr>
                  </a:solidFill>
                </a:ln>
                <a:solidFill>
                  <a:srgbClr val="F8A83E"/>
                </a:solidFill>
                <a:latin typeface="David" pitchFamily="34" charset="-79"/>
                <a:ea typeface="+mj-ea"/>
                <a:cs typeface="David" pitchFamily="34" charset="-79"/>
              </a:rPr>
              <a:t>תשובה נכונה! יישר כוחך!</a:t>
            </a:r>
          </a:p>
        </p:txBody>
      </p:sp>
      <p:grpSp>
        <p:nvGrpSpPr>
          <p:cNvPr id="16" name="קבוצה 15"/>
          <p:cNvGrpSpPr/>
          <p:nvPr/>
        </p:nvGrpSpPr>
        <p:grpSpPr>
          <a:xfrm>
            <a:off x="3325215" y="5515818"/>
            <a:ext cx="2481263" cy="1225550"/>
            <a:chOff x="3330575" y="2816225"/>
            <a:chExt cx="2481263" cy="1225550"/>
          </a:xfrm>
        </p:grpSpPr>
        <p:pic>
          <p:nvPicPr>
            <p:cNvPr id="17" name="Picture 2">
              <a:hlinkClick r:id="" action="ppaction://hlinkshowjump?jump=nextslid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30575" y="2816225"/>
              <a:ext cx="2481263"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a:hlinkClick r:id="" action="ppaction://hlinkshowjump?jump=nextslide"/>
            </p:cNvPr>
            <p:cNvSpPr txBox="1"/>
            <p:nvPr/>
          </p:nvSpPr>
          <p:spPr>
            <a:xfrm>
              <a:off x="3737755" y="3132257"/>
              <a:ext cx="1656184" cy="584775"/>
            </a:xfrm>
            <a:prstGeom prst="rect">
              <a:avLst/>
            </a:prstGeom>
            <a:noFill/>
          </p:spPr>
          <p:txBody>
            <a:bodyPr wrap="square" rtlCol="1">
              <a:spAutoFit/>
            </a:bodyPr>
            <a:lstStyle/>
            <a:p>
              <a:pPr algn="ctr" fontAlgn="base">
                <a:spcBef>
                  <a:spcPct val="0"/>
                </a:spcBef>
                <a:spcAft>
                  <a:spcPct val="0"/>
                </a:spcAft>
              </a:pPr>
              <a:r>
                <a:rPr lang="he-IL" sz="3200" b="1" spc="20" dirty="0">
                  <a:ln w="3175">
                    <a:solidFill>
                      <a:srgbClr val="7030A0">
                        <a:lumMod val="75000"/>
                      </a:srgbClr>
                    </a:solidFill>
                  </a:ln>
                  <a:solidFill>
                    <a:srgbClr val="000000"/>
                  </a:solidFill>
                  <a:latin typeface="David" pitchFamily="34" charset="-79"/>
                  <a:cs typeface="David" pitchFamily="34" charset="-79"/>
                </a:rPr>
                <a:t>המשך</a:t>
              </a:r>
              <a:endParaRPr lang="he-IL" sz="3200" dirty="0">
                <a:ln w="3175">
                  <a:solidFill>
                    <a:srgbClr val="7030A0">
                      <a:lumMod val="75000"/>
                    </a:srgbClr>
                  </a:solidFill>
                </a:ln>
                <a:solidFill>
                  <a:srgbClr val="000000"/>
                </a:solidFill>
                <a:latin typeface="Arial" charset="0"/>
              </a:endParaRPr>
            </a:p>
          </p:txBody>
        </p:sp>
      </p:grpSp>
    </p:spTree>
    <p:extLst>
      <p:ext uri="{BB962C8B-B14F-4D97-AF65-F5344CB8AC3E}">
        <p14:creationId xmlns:p14="http://schemas.microsoft.com/office/powerpoint/2010/main" val="2727780610"/>
      </p:ext>
    </p:extLst>
  </p:cSld>
  <p:clrMapOvr>
    <a:masterClrMapping/>
  </p:clrMapOvr>
  <p:transition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80" fill="hold">
                                          <p:stCondLst>
                                            <p:cond delay="0"/>
                                          </p:stCondLst>
                                        </p:cTn>
                                        <p:tgtEl>
                                          <p:spTgt spid="15"/>
                                        </p:tgtEl>
                                        <p:attrNameLst>
                                          <p:attrName>r</p:attrName>
                                        </p:attrNameLst>
                                      </p:cBhvr>
                                    </p:animRot>
                                    <p:animRot by="-240000">
                                      <p:cBhvr>
                                        <p:cTn id="7" dur="160" fill="hold">
                                          <p:stCondLst>
                                            <p:cond delay="160"/>
                                          </p:stCondLst>
                                        </p:cTn>
                                        <p:tgtEl>
                                          <p:spTgt spid="15"/>
                                        </p:tgtEl>
                                        <p:attrNameLst>
                                          <p:attrName>r</p:attrName>
                                        </p:attrNameLst>
                                      </p:cBhvr>
                                    </p:animRot>
                                    <p:animRot by="240000">
                                      <p:cBhvr>
                                        <p:cTn id="8" dur="160" fill="hold">
                                          <p:stCondLst>
                                            <p:cond delay="320"/>
                                          </p:stCondLst>
                                        </p:cTn>
                                        <p:tgtEl>
                                          <p:spTgt spid="15"/>
                                        </p:tgtEl>
                                        <p:attrNameLst>
                                          <p:attrName>r</p:attrName>
                                        </p:attrNameLst>
                                      </p:cBhvr>
                                    </p:animRot>
                                    <p:animRot by="-240000">
                                      <p:cBhvr>
                                        <p:cTn id="9" dur="160" fill="hold">
                                          <p:stCondLst>
                                            <p:cond delay="480"/>
                                          </p:stCondLst>
                                        </p:cTn>
                                        <p:tgtEl>
                                          <p:spTgt spid="15"/>
                                        </p:tgtEl>
                                        <p:attrNameLst>
                                          <p:attrName>r</p:attrName>
                                        </p:attrNameLst>
                                      </p:cBhvr>
                                    </p:animRot>
                                    <p:animRot by="120000">
                                      <p:cBhvr>
                                        <p:cTn id="10" dur="160" fill="hold">
                                          <p:stCondLst>
                                            <p:cond delay="640"/>
                                          </p:stCondLst>
                                        </p:cTn>
                                        <p:tgtEl>
                                          <p:spTgt spid="15"/>
                                        </p:tgtEl>
                                        <p:attrNameLst>
                                          <p:attrName>r</p:attrName>
                                        </p:attrNameLst>
                                      </p:cBhvr>
                                    </p:animRot>
                                  </p:childTnLst>
                                </p:cTn>
                              </p:par>
                              <p:par>
                                <p:cTn id="11" presetID="47" presetClass="entr" presetSubtype="0" fill="hold" nodeType="withEffect">
                                  <p:stCondLst>
                                    <p:cond delay="30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800"/>
                                        <p:tgtEl>
                                          <p:spTgt spid="16"/>
                                        </p:tgtEl>
                                      </p:cBhvr>
                                    </p:animEffect>
                                    <p:anim calcmode="lin" valueType="num">
                                      <p:cBhvr>
                                        <p:cTn id="14" dur="800" fill="hold"/>
                                        <p:tgtEl>
                                          <p:spTgt spid="16"/>
                                        </p:tgtEl>
                                        <p:attrNameLst>
                                          <p:attrName>ppt_x</p:attrName>
                                        </p:attrNameLst>
                                      </p:cBhvr>
                                      <p:tavLst>
                                        <p:tav tm="0">
                                          <p:val>
                                            <p:strVal val="#ppt_x"/>
                                          </p:val>
                                        </p:tav>
                                        <p:tav tm="100000">
                                          <p:val>
                                            <p:strVal val="#ppt_x"/>
                                          </p:val>
                                        </p:tav>
                                      </p:tavLst>
                                    </p:anim>
                                    <p:anim calcmode="lin" valueType="num">
                                      <p:cBhvr>
                                        <p:cTn id="15" dur="8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513745" y="1268761"/>
            <a:ext cx="8071049" cy="792087"/>
          </a:xfrm>
        </p:spPr>
        <p:txBody>
          <a:bodyPr rtlCol="1">
            <a:noAutofit/>
          </a:bodyPr>
          <a:lstStyle/>
          <a:p>
            <a:pPr algn="r" fontAlgn="auto">
              <a:lnSpc>
                <a:spcPts val="3440"/>
              </a:lnSpc>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האם ניתן לקיים מצות סוכה בסוכתו של חברו, מבלי לבקש את רשותו?</a:t>
            </a:r>
          </a:p>
        </p:txBody>
      </p:sp>
      <p:sp>
        <p:nvSpPr>
          <p:cNvPr id="11" name="Text Box 4"/>
          <p:cNvSpPr txBox="1">
            <a:spLocks noChangeArrowheads="1"/>
          </p:cNvSpPr>
          <p:nvPr/>
        </p:nvSpPr>
        <p:spPr bwMode="auto">
          <a:xfrm>
            <a:off x="238963" y="2252263"/>
            <a:ext cx="8437493"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אין אפשרות לקיים מצות סוכה בלא קבלת רשות 	מפורשת מבעל הסוכה.</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29. סוכה שאולה</a:t>
            </a:r>
          </a:p>
        </p:txBody>
      </p:sp>
      <p:sp>
        <p:nvSpPr>
          <p:cNvPr id="13" name="Text Box 4">
            <a:hlinkClick r:id="" action="ppaction://hlinkshowjump?jump=nextslide"/>
          </p:cNvPr>
          <p:cNvSpPr txBox="1">
            <a:spLocks noChangeArrowheads="1"/>
          </p:cNvSpPr>
          <p:nvPr/>
        </p:nvSpPr>
        <p:spPr bwMode="auto">
          <a:xfrm>
            <a:off x="31696" y="3332383"/>
            <a:ext cx="8640960"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ניתן לקיים את </a:t>
            </a:r>
            <a:r>
              <a:rPr lang="he-IL" sz="3200" b="1" spc="30" dirty="0" err="1">
                <a:ln>
                  <a:solidFill>
                    <a:srgbClr val="6A0236">
                      <a:alpha val="60000"/>
                    </a:srgbClr>
                  </a:solidFill>
                </a:ln>
                <a:solidFill>
                  <a:srgbClr val="BA3854"/>
                </a:solidFill>
                <a:latin typeface="David" pitchFamily="34" charset="-79"/>
                <a:cs typeface="David" pitchFamily="34" charset="-79"/>
              </a:rPr>
              <a:t>המצוה</a:t>
            </a:r>
            <a:r>
              <a:rPr lang="he-IL" sz="3200" b="1" spc="30" dirty="0">
                <a:ln>
                  <a:solidFill>
                    <a:srgbClr val="6A0236">
                      <a:alpha val="60000"/>
                    </a:srgbClr>
                  </a:solidFill>
                </a:ln>
                <a:solidFill>
                  <a:srgbClr val="BA3854"/>
                </a:solidFill>
                <a:latin typeface="David" pitchFamily="34" charset="-79"/>
                <a:cs typeface="David" pitchFamily="34" charset="-79"/>
              </a:rPr>
              <a:t> בסוכה זו, אלא אם כן יודע 	שאותו אדם מקפיד שלא יכנסו לסוכתו.</a:t>
            </a:r>
          </a:p>
        </p:txBody>
      </p:sp>
      <p:sp>
        <p:nvSpPr>
          <p:cNvPr id="14" name="Text Box 4"/>
          <p:cNvSpPr txBox="1">
            <a:spLocks noChangeArrowheads="1"/>
          </p:cNvSpPr>
          <p:nvPr/>
        </p:nvSpPr>
        <p:spPr bwMode="auto">
          <a:xfrm>
            <a:off x="1619672" y="4464114"/>
            <a:ext cx="7041720"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בכל מקרה יכול לצאת ידי חובה בסוכה זו. </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TextBox 17"/>
          <p:cNvSpPr txBox="1"/>
          <p:nvPr/>
        </p:nvSpPr>
        <p:spPr>
          <a:xfrm>
            <a:off x="3131840" y="5220489"/>
            <a:ext cx="3024336" cy="584775"/>
          </a:xfrm>
          <a:prstGeom prst="rect">
            <a:avLst/>
          </a:prstGeom>
          <a:noFill/>
        </p:spPr>
        <p:txBody>
          <a:bodyPr rtlCol="1">
            <a:spAutoFit/>
          </a:bodyPr>
          <a:lstStyle/>
          <a:p>
            <a:pPr algn="ctr">
              <a:defRPr/>
            </a:pPr>
            <a:r>
              <a:rPr lang="he-IL" sz="3200" b="1" spc="30" dirty="0">
                <a:ln>
                  <a:solidFill>
                    <a:srgbClr val="7C3838"/>
                  </a:solidFill>
                </a:ln>
                <a:solidFill>
                  <a:srgbClr val="9D1E05"/>
                </a:solidFill>
                <a:effectLst>
                  <a:glow rad="38100">
                    <a:srgbClr val="FEE6F7">
                      <a:alpha val="18000"/>
                    </a:srgbClr>
                  </a:glow>
                </a:effectLst>
                <a:latin typeface="David" pitchFamily="34" charset="-79"/>
                <a:cs typeface="David" pitchFamily="34" charset="-79"/>
              </a:rPr>
              <a:t>טעות, נסה שנית.</a:t>
            </a:r>
          </a:p>
        </p:txBody>
      </p:sp>
    </p:spTree>
    <p:extLst>
      <p:ext uri="{BB962C8B-B14F-4D97-AF65-F5344CB8AC3E}">
        <p14:creationId xmlns:p14="http://schemas.microsoft.com/office/powerpoint/2010/main" val="251463157"/>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6" presetClass="emph" presetSubtype="0" fill="hold" grpId="0" nodeType="withEffect">
                                  <p:stCondLst>
                                    <p:cond delay="0"/>
                                  </p:stCondLst>
                                  <p:iterate type="lt">
                                    <p:tmPct val="4000"/>
                                  </p:iterate>
                                  <p:childTnLst>
                                    <p:set>
                                      <p:cBhvr override="childStyle">
                                        <p:cTn id="6" dur="500" fill="hold"/>
                                        <p:tgtEl>
                                          <p:spTgt spid="11"/>
                                        </p:tgtEl>
                                        <p:attrNameLst>
                                          <p:attrName>style.color</p:attrName>
                                        </p:attrNameLst>
                                      </p:cBhvr>
                                      <p:to>
                                        <p:clrVal>
                                          <a:srgbClr val="938953"/>
                                        </p:clrVal>
                                      </p:to>
                                    </p:set>
                                    <p:set>
                                      <p:cBhvr>
                                        <p:cTn id="7" dur="500" fill="hold"/>
                                        <p:tgtEl>
                                          <p:spTgt spid="11"/>
                                        </p:tgtEl>
                                        <p:attrNameLst>
                                          <p:attrName>fillcolor</p:attrName>
                                        </p:attrNameLst>
                                      </p:cBhvr>
                                      <p:to>
                                        <p:clrVal>
                                          <a:srgbClr val="938953"/>
                                        </p:clrVal>
                                      </p:to>
                                    </p:set>
                                    <p:set>
                                      <p:cBhvr>
                                        <p:cTn id="8" dur="500" fill="hold"/>
                                        <p:tgtEl>
                                          <p:spTgt spid="11"/>
                                        </p:tgtEl>
                                        <p:attrNameLst>
                                          <p:attrName>fill.type</p:attrName>
                                        </p:attrNameLst>
                                      </p:cBhvr>
                                      <p:to>
                                        <p:strVal val="solid"/>
                                      </p:to>
                                    </p:set>
                                  </p:childTnLst>
                                </p:cTn>
                              </p:par>
                              <p:par>
                                <p:cTn id="9" presetID="47"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anim calcmode="lin" valueType="num">
                                      <p:cBhvr>
                                        <p:cTn id="12" dur="500" fill="hold"/>
                                        <p:tgtEl>
                                          <p:spTgt spid="18"/>
                                        </p:tgtEl>
                                        <p:attrNameLst>
                                          <p:attrName>ppt_x</p:attrName>
                                        </p:attrNameLst>
                                      </p:cBhvr>
                                      <p:tavLst>
                                        <p:tav tm="0">
                                          <p:val>
                                            <p:strVal val="#ppt_x"/>
                                          </p:val>
                                        </p:tav>
                                        <p:tav tm="100000">
                                          <p:val>
                                            <p:strVal val="#ppt_x"/>
                                          </p:val>
                                        </p:tav>
                                      </p:tavLst>
                                    </p:anim>
                                    <p:anim calcmode="lin" valueType="num">
                                      <p:cBhvr>
                                        <p:cTn id="13"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1"/>
                  </p:tgtEl>
                </p:cond>
              </p:nextCondLst>
            </p:seq>
            <p:seq concurrent="1" nextAc="seek">
              <p:cTn id="14" restart="whenNotActive" fill="hold" evtFilter="cancelBubble" nodeType="interactiveSeq">
                <p:stCondLst>
                  <p:cond evt="onClick" delay="0">
                    <p:tgtEl>
                      <p:spTgt spid="14"/>
                    </p:tgtEl>
                  </p:cond>
                </p:stCondLst>
                <p:endSync evt="end" delay="0">
                  <p:rtn val="all"/>
                </p:endSync>
                <p:childTnLst>
                  <p:par>
                    <p:cTn id="15" fill="hold">
                      <p:stCondLst>
                        <p:cond delay="0"/>
                      </p:stCondLst>
                      <p:childTnLst>
                        <p:par>
                          <p:cTn id="16" fill="hold">
                            <p:stCondLst>
                              <p:cond delay="0"/>
                            </p:stCondLst>
                            <p:childTnLst>
                              <p:par>
                                <p:cTn id="17" presetID="16" presetClass="emph" presetSubtype="0" fill="hold" grpId="0" nodeType="withEffect">
                                  <p:stCondLst>
                                    <p:cond delay="0"/>
                                  </p:stCondLst>
                                  <p:iterate type="lt">
                                    <p:tmPct val="4000"/>
                                  </p:iterate>
                                  <p:childTnLst>
                                    <p:set>
                                      <p:cBhvr override="childStyle">
                                        <p:cTn id="18" dur="500" fill="hold"/>
                                        <p:tgtEl>
                                          <p:spTgt spid="14"/>
                                        </p:tgtEl>
                                        <p:attrNameLst>
                                          <p:attrName>style.color</p:attrName>
                                        </p:attrNameLst>
                                      </p:cBhvr>
                                      <p:to>
                                        <p:clrVal>
                                          <a:srgbClr val="938953"/>
                                        </p:clrVal>
                                      </p:to>
                                    </p:set>
                                    <p:set>
                                      <p:cBhvr>
                                        <p:cTn id="19" dur="500" fill="hold"/>
                                        <p:tgtEl>
                                          <p:spTgt spid="14"/>
                                        </p:tgtEl>
                                        <p:attrNameLst>
                                          <p:attrName>fillcolor</p:attrName>
                                        </p:attrNameLst>
                                      </p:cBhvr>
                                      <p:to>
                                        <p:clrVal>
                                          <a:srgbClr val="938953"/>
                                        </p:clrVal>
                                      </p:to>
                                    </p:set>
                                    <p:set>
                                      <p:cBhvr>
                                        <p:cTn id="20" dur="500" fill="hold"/>
                                        <p:tgtEl>
                                          <p:spTgt spid="14"/>
                                        </p:tgtEl>
                                        <p:attrNameLst>
                                          <p:attrName>fill.type</p:attrName>
                                        </p:attrNameLst>
                                      </p:cBhvr>
                                      <p:to>
                                        <p:strVal val="solid"/>
                                      </p:to>
                                    </p:set>
                                  </p:childTnLst>
                                </p:cTn>
                              </p:par>
                              <p:par>
                                <p:cTn id="21" presetID="47" presetClass="entr" presetSubtype="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anim calcmode="lin" valueType="num">
                                      <p:cBhvr>
                                        <p:cTn id="24" dur="500" fill="hold"/>
                                        <p:tgtEl>
                                          <p:spTgt spid="18"/>
                                        </p:tgtEl>
                                        <p:attrNameLst>
                                          <p:attrName>ppt_x</p:attrName>
                                        </p:attrNameLst>
                                      </p:cBhvr>
                                      <p:tavLst>
                                        <p:tav tm="0">
                                          <p:val>
                                            <p:strVal val="#ppt_x"/>
                                          </p:val>
                                        </p:tav>
                                        <p:tav tm="100000">
                                          <p:val>
                                            <p:strVal val="#ppt_x"/>
                                          </p:val>
                                        </p:tav>
                                      </p:tavLst>
                                    </p:anim>
                                    <p:anim calcmode="lin" valueType="num">
                                      <p:cBhvr>
                                        <p:cTn id="25"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4"/>
                  </p:tgtEl>
                </p:cond>
              </p:nextCondLst>
            </p:seq>
          </p:childTnLst>
        </p:cTn>
      </p:par>
    </p:tnLst>
    <p:bldLst>
      <p:bldP spid="11" grpId="0"/>
      <p:bldP spid="14" grpId="0"/>
      <p:bldP spid="18" grpId="0"/>
    </p:bld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513745" y="1268761"/>
            <a:ext cx="8071049" cy="792087"/>
          </a:xfrm>
        </p:spPr>
        <p:txBody>
          <a:bodyPr rtlCol="1">
            <a:noAutofit/>
          </a:bodyPr>
          <a:lstStyle/>
          <a:p>
            <a:pPr algn="r" fontAlgn="auto">
              <a:lnSpc>
                <a:spcPts val="3440"/>
              </a:lnSpc>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האם ניתן לקיים מצות סוכה בסוכתו של חברו, מבלי לבקש את רשותו?</a:t>
            </a:r>
          </a:p>
        </p:txBody>
      </p:sp>
      <p:sp>
        <p:nvSpPr>
          <p:cNvPr id="11" name="Text Box 4"/>
          <p:cNvSpPr txBox="1">
            <a:spLocks noChangeArrowheads="1"/>
          </p:cNvSpPr>
          <p:nvPr/>
        </p:nvSpPr>
        <p:spPr bwMode="auto">
          <a:xfrm>
            <a:off x="238963" y="2252263"/>
            <a:ext cx="8437493"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אין אפשרות לקיים מצות סוכה בלא קבלת רשות 	מפורשת מבעל הסוכה.</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29. סוכה שאולה</a:t>
            </a:r>
          </a:p>
        </p:txBody>
      </p:sp>
      <p:sp>
        <p:nvSpPr>
          <p:cNvPr id="13" name="Text Box 4"/>
          <p:cNvSpPr txBox="1">
            <a:spLocks noChangeArrowheads="1"/>
          </p:cNvSpPr>
          <p:nvPr/>
        </p:nvSpPr>
        <p:spPr bwMode="auto">
          <a:xfrm>
            <a:off x="31696" y="3332383"/>
            <a:ext cx="8640960"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ב.	ניתן לקיים את </a:t>
            </a:r>
            <a:r>
              <a:rPr lang="he-IL" sz="3200" b="1" spc="30" dirty="0" err="1">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המצוה</a:t>
            </a: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 בסוכה זו, אלא אם כן יודע 	שאותו אדם מקפיד שלא יכנסו לסוכתו.</a:t>
            </a:r>
          </a:p>
        </p:txBody>
      </p:sp>
      <p:sp>
        <p:nvSpPr>
          <p:cNvPr id="14" name="Text Box 4"/>
          <p:cNvSpPr txBox="1">
            <a:spLocks noChangeArrowheads="1"/>
          </p:cNvSpPr>
          <p:nvPr/>
        </p:nvSpPr>
        <p:spPr bwMode="auto">
          <a:xfrm>
            <a:off x="238964" y="4464114"/>
            <a:ext cx="8422428"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בכל מקרה יכול לצאת ידי חובה בסוכה זו. </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TextBox 14"/>
          <p:cNvSpPr txBox="1"/>
          <p:nvPr/>
        </p:nvSpPr>
        <p:spPr>
          <a:xfrm>
            <a:off x="2231740" y="5013176"/>
            <a:ext cx="5040560" cy="584775"/>
          </a:xfrm>
          <a:prstGeom prst="rect">
            <a:avLst/>
          </a:prstGeom>
          <a:noFill/>
        </p:spPr>
        <p:txBody>
          <a:bodyPr wrap="square" rtlCol="1">
            <a:spAutoFit/>
          </a:bodyPr>
          <a:lstStyle/>
          <a:p>
            <a:pPr algn="ctr" fontAlgn="base">
              <a:spcBef>
                <a:spcPct val="0"/>
              </a:spcBef>
              <a:spcAft>
                <a:spcPct val="0"/>
              </a:spcAft>
            </a:pPr>
            <a:r>
              <a:rPr lang="he-IL" sz="3200" b="1" spc="20" dirty="0">
                <a:ln>
                  <a:solidFill>
                    <a:srgbClr val="F79646">
                      <a:lumMod val="50000"/>
                      <a:alpha val="76000"/>
                    </a:srgbClr>
                  </a:solidFill>
                </a:ln>
                <a:solidFill>
                  <a:srgbClr val="F8A83E"/>
                </a:solidFill>
                <a:latin typeface="David" pitchFamily="34" charset="-79"/>
                <a:ea typeface="+mj-ea"/>
                <a:cs typeface="David" pitchFamily="34" charset="-79"/>
              </a:rPr>
              <a:t>תשובה נכונה! יישר כוחך!</a:t>
            </a:r>
          </a:p>
        </p:txBody>
      </p:sp>
      <p:grpSp>
        <p:nvGrpSpPr>
          <p:cNvPr id="16" name="קבוצה 15"/>
          <p:cNvGrpSpPr/>
          <p:nvPr/>
        </p:nvGrpSpPr>
        <p:grpSpPr>
          <a:xfrm>
            <a:off x="3325215" y="5515818"/>
            <a:ext cx="2481263" cy="1225550"/>
            <a:chOff x="3330575" y="2816225"/>
            <a:chExt cx="2481263" cy="1225550"/>
          </a:xfrm>
        </p:grpSpPr>
        <p:pic>
          <p:nvPicPr>
            <p:cNvPr id="17" name="Picture 2">
              <a:hlinkClick r:id="" action="ppaction://hlinkshowjump?jump=nextslid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30575" y="2816225"/>
              <a:ext cx="2481263"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a:hlinkClick r:id="" action="ppaction://hlinkshowjump?jump=nextslide"/>
            </p:cNvPr>
            <p:cNvSpPr txBox="1"/>
            <p:nvPr/>
          </p:nvSpPr>
          <p:spPr>
            <a:xfrm>
              <a:off x="3737755" y="3132257"/>
              <a:ext cx="1656184" cy="584775"/>
            </a:xfrm>
            <a:prstGeom prst="rect">
              <a:avLst/>
            </a:prstGeom>
            <a:noFill/>
          </p:spPr>
          <p:txBody>
            <a:bodyPr wrap="square" rtlCol="1">
              <a:spAutoFit/>
            </a:bodyPr>
            <a:lstStyle/>
            <a:p>
              <a:pPr algn="ctr" fontAlgn="base">
                <a:spcBef>
                  <a:spcPct val="0"/>
                </a:spcBef>
                <a:spcAft>
                  <a:spcPct val="0"/>
                </a:spcAft>
              </a:pPr>
              <a:r>
                <a:rPr lang="he-IL" sz="3200" b="1" spc="20" dirty="0">
                  <a:ln w="3175">
                    <a:solidFill>
                      <a:srgbClr val="7030A0">
                        <a:lumMod val="75000"/>
                      </a:srgbClr>
                    </a:solidFill>
                  </a:ln>
                  <a:solidFill>
                    <a:srgbClr val="000000"/>
                  </a:solidFill>
                  <a:latin typeface="David" pitchFamily="34" charset="-79"/>
                  <a:cs typeface="David" pitchFamily="34" charset="-79"/>
                </a:rPr>
                <a:t>המשך</a:t>
              </a:r>
              <a:endParaRPr lang="he-IL" sz="3200" dirty="0">
                <a:ln w="3175">
                  <a:solidFill>
                    <a:srgbClr val="7030A0">
                      <a:lumMod val="75000"/>
                    </a:srgbClr>
                  </a:solidFill>
                </a:ln>
                <a:solidFill>
                  <a:srgbClr val="000000"/>
                </a:solidFill>
                <a:latin typeface="Arial" charset="0"/>
              </a:endParaRPr>
            </a:p>
          </p:txBody>
        </p:sp>
      </p:grpSp>
    </p:spTree>
    <p:extLst>
      <p:ext uri="{BB962C8B-B14F-4D97-AF65-F5344CB8AC3E}">
        <p14:creationId xmlns:p14="http://schemas.microsoft.com/office/powerpoint/2010/main" val="1457789490"/>
      </p:ext>
    </p:extLst>
  </p:cSld>
  <p:clrMapOvr>
    <a:masterClrMapping/>
  </p:clrMapOvr>
  <p:transition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80" fill="hold">
                                          <p:stCondLst>
                                            <p:cond delay="0"/>
                                          </p:stCondLst>
                                        </p:cTn>
                                        <p:tgtEl>
                                          <p:spTgt spid="15"/>
                                        </p:tgtEl>
                                        <p:attrNameLst>
                                          <p:attrName>r</p:attrName>
                                        </p:attrNameLst>
                                      </p:cBhvr>
                                    </p:animRot>
                                    <p:animRot by="-240000">
                                      <p:cBhvr>
                                        <p:cTn id="7" dur="160" fill="hold">
                                          <p:stCondLst>
                                            <p:cond delay="160"/>
                                          </p:stCondLst>
                                        </p:cTn>
                                        <p:tgtEl>
                                          <p:spTgt spid="15"/>
                                        </p:tgtEl>
                                        <p:attrNameLst>
                                          <p:attrName>r</p:attrName>
                                        </p:attrNameLst>
                                      </p:cBhvr>
                                    </p:animRot>
                                    <p:animRot by="240000">
                                      <p:cBhvr>
                                        <p:cTn id="8" dur="160" fill="hold">
                                          <p:stCondLst>
                                            <p:cond delay="320"/>
                                          </p:stCondLst>
                                        </p:cTn>
                                        <p:tgtEl>
                                          <p:spTgt spid="15"/>
                                        </p:tgtEl>
                                        <p:attrNameLst>
                                          <p:attrName>r</p:attrName>
                                        </p:attrNameLst>
                                      </p:cBhvr>
                                    </p:animRot>
                                    <p:animRot by="-240000">
                                      <p:cBhvr>
                                        <p:cTn id="9" dur="160" fill="hold">
                                          <p:stCondLst>
                                            <p:cond delay="480"/>
                                          </p:stCondLst>
                                        </p:cTn>
                                        <p:tgtEl>
                                          <p:spTgt spid="15"/>
                                        </p:tgtEl>
                                        <p:attrNameLst>
                                          <p:attrName>r</p:attrName>
                                        </p:attrNameLst>
                                      </p:cBhvr>
                                    </p:animRot>
                                    <p:animRot by="120000">
                                      <p:cBhvr>
                                        <p:cTn id="10" dur="160" fill="hold">
                                          <p:stCondLst>
                                            <p:cond delay="640"/>
                                          </p:stCondLst>
                                        </p:cTn>
                                        <p:tgtEl>
                                          <p:spTgt spid="15"/>
                                        </p:tgtEl>
                                        <p:attrNameLst>
                                          <p:attrName>r</p:attrName>
                                        </p:attrNameLst>
                                      </p:cBhvr>
                                    </p:animRot>
                                  </p:childTnLst>
                                </p:cTn>
                              </p:par>
                              <p:par>
                                <p:cTn id="11" presetID="47" presetClass="entr" presetSubtype="0" fill="hold" nodeType="withEffect">
                                  <p:stCondLst>
                                    <p:cond delay="30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800"/>
                                        <p:tgtEl>
                                          <p:spTgt spid="16"/>
                                        </p:tgtEl>
                                      </p:cBhvr>
                                    </p:animEffect>
                                    <p:anim calcmode="lin" valueType="num">
                                      <p:cBhvr>
                                        <p:cTn id="14" dur="800" fill="hold"/>
                                        <p:tgtEl>
                                          <p:spTgt spid="16"/>
                                        </p:tgtEl>
                                        <p:attrNameLst>
                                          <p:attrName>ppt_x</p:attrName>
                                        </p:attrNameLst>
                                      </p:cBhvr>
                                      <p:tavLst>
                                        <p:tav tm="0">
                                          <p:val>
                                            <p:strVal val="#ppt_x"/>
                                          </p:val>
                                        </p:tav>
                                        <p:tav tm="100000">
                                          <p:val>
                                            <p:strVal val="#ppt_x"/>
                                          </p:val>
                                        </p:tav>
                                      </p:tavLst>
                                    </p:anim>
                                    <p:anim calcmode="lin" valueType="num">
                                      <p:cBhvr>
                                        <p:cTn id="15" dur="8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107504" y="1556793"/>
            <a:ext cx="8568952" cy="792087"/>
          </a:xfrm>
        </p:spPr>
        <p:txBody>
          <a:bodyPr rtlCol="1">
            <a:noAutofit/>
          </a:bodyPr>
          <a:lstStyle/>
          <a:p>
            <a:pPr algn="r" fontAlgn="auto">
              <a:lnSpc>
                <a:spcPts val="3440"/>
              </a:lnSpc>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מה דינה של סוכה הראויה לאכילה אך אינה ראויה לשינה, כגון שיש רוח וקור שאינם מאפשרים לישון,</a:t>
            </a:r>
            <a:br>
              <a:rPr lang="he-IL" sz="3200" b="1" spc="30" dirty="0">
                <a:ln w="12700">
                  <a:solidFill>
                    <a:srgbClr val="627A32"/>
                  </a:solidFill>
                </a:ln>
                <a:solidFill>
                  <a:srgbClr val="0070C0"/>
                </a:solidFill>
                <a:latin typeface="David" pitchFamily="34" charset="-79"/>
                <a:ea typeface="+mn-ea"/>
                <a:cs typeface="David" pitchFamily="34" charset="-79"/>
              </a:rPr>
            </a:br>
            <a:r>
              <a:rPr lang="he-IL" sz="3200" b="1" spc="30" dirty="0">
                <a:ln w="12700">
                  <a:solidFill>
                    <a:srgbClr val="627A32"/>
                  </a:solidFill>
                </a:ln>
                <a:solidFill>
                  <a:srgbClr val="0070C0"/>
                </a:solidFill>
                <a:latin typeface="David" pitchFamily="34" charset="-79"/>
                <a:ea typeface="+mn-ea"/>
                <a:cs typeface="David" pitchFamily="34" charset="-79"/>
              </a:rPr>
              <a:t>או שהסוכה נמצאת במקום מסוכן מבחינה </a:t>
            </a:r>
            <a:r>
              <a:rPr lang="he-IL" sz="3200" b="1" spc="30" dirty="0" err="1">
                <a:ln w="12700">
                  <a:solidFill>
                    <a:srgbClr val="627A32"/>
                  </a:solidFill>
                </a:ln>
                <a:solidFill>
                  <a:srgbClr val="0070C0"/>
                </a:solidFill>
                <a:latin typeface="David" pitchFamily="34" charset="-79"/>
                <a:ea typeface="+mn-ea"/>
                <a:cs typeface="David" pitchFamily="34" charset="-79"/>
              </a:rPr>
              <a:t>בטחונית</a:t>
            </a:r>
            <a:r>
              <a:rPr lang="he-IL" sz="3200" b="1" spc="30" dirty="0">
                <a:ln w="12700">
                  <a:solidFill>
                    <a:srgbClr val="627A32"/>
                  </a:solidFill>
                </a:ln>
                <a:solidFill>
                  <a:srgbClr val="0070C0"/>
                </a:solidFill>
                <a:latin typeface="David" pitchFamily="34" charset="-79"/>
                <a:ea typeface="+mn-ea"/>
                <a:cs typeface="David" pitchFamily="34" charset="-79"/>
              </a:rPr>
              <a:t>?</a:t>
            </a:r>
          </a:p>
        </p:txBody>
      </p:sp>
      <p:sp>
        <p:nvSpPr>
          <p:cNvPr id="11" name="Text Box 4"/>
          <p:cNvSpPr txBox="1">
            <a:spLocks noChangeArrowheads="1"/>
          </p:cNvSpPr>
          <p:nvPr/>
        </p:nvSpPr>
        <p:spPr bwMode="auto">
          <a:xfrm>
            <a:off x="2051720" y="2925016"/>
            <a:ext cx="6409656"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הסוכה כשרה לאכילה ופסולה לשינה.</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 30. סוכה שאינה ראויה לשינה</a:t>
            </a:r>
          </a:p>
        </p:txBody>
      </p:sp>
      <p:sp>
        <p:nvSpPr>
          <p:cNvPr id="13" name="Text Box 4">
            <a:hlinkClick r:id="" action="ppaction://hlinkshowjump?jump=nextslide"/>
          </p:cNvPr>
          <p:cNvSpPr txBox="1">
            <a:spLocks noChangeArrowheads="1"/>
          </p:cNvSpPr>
          <p:nvPr/>
        </p:nvSpPr>
        <p:spPr bwMode="auto">
          <a:xfrm>
            <a:off x="1691680" y="3645024"/>
            <a:ext cx="6755408"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לדעת רבים הסוכה פסולה אף לאכילה.</a:t>
            </a:r>
          </a:p>
        </p:txBody>
      </p:sp>
      <p:sp>
        <p:nvSpPr>
          <p:cNvPr id="14" name="Text Box 4"/>
          <p:cNvSpPr txBox="1">
            <a:spLocks noChangeArrowheads="1"/>
          </p:cNvSpPr>
          <p:nvPr/>
        </p:nvSpPr>
        <p:spPr bwMode="auto">
          <a:xfrm>
            <a:off x="1108208" y="4365176"/>
            <a:ext cx="7338880"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אין שום צורך שהסוכה תהיה כשרה לשינה.</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TextBox 17"/>
          <p:cNvSpPr txBox="1"/>
          <p:nvPr/>
        </p:nvSpPr>
        <p:spPr>
          <a:xfrm>
            <a:off x="3131840" y="5013176"/>
            <a:ext cx="3024336" cy="584775"/>
          </a:xfrm>
          <a:prstGeom prst="rect">
            <a:avLst/>
          </a:prstGeom>
          <a:noFill/>
        </p:spPr>
        <p:txBody>
          <a:bodyPr rtlCol="1">
            <a:spAutoFit/>
          </a:bodyPr>
          <a:lstStyle/>
          <a:p>
            <a:pPr algn="ctr">
              <a:defRPr/>
            </a:pPr>
            <a:r>
              <a:rPr lang="he-IL" sz="3200" b="1" spc="30" dirty="0">
                <a:ln>
                  <a:solidFill>
                    <a:srgbClr val="7C3838"/>
                  </a:solidFill>
                </a:ln>
                <a:solidFill>
                  <a:srgbClr val="9D1E05"/>
                </a:solidFill>
                <a:effectLst>
                  <a:glow rad="38100">
                    <a:srgbClr val="FEE6F7">
                      <a:alpha val="18000"/>
                    </a:srgbClr>
                  </a:glow>
                </a:effectLst>
                <a:latin typeface="David" pitchFamily="34" charset="-79"/>
                <a:cs typeface="David" pitchFamily="34" charset="-79"/>
              </a:rPr>
              <a:t>טעות, נסה שנית.</a:t>
            </a:r>
          </a:p>
        </p:txBody>
      </p:sp>
    </p:spTree>
    <p:extLst>
      <p:ext uri="{BB962C8B-B14F-4D97-AF65-F5344CB8AC3E}">
        <p14:creationId xmlns:p14="http://schemas.microsoft.com/office/powerpoint/2010/main" val="1783295613"/>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6" presetClass="emph" presetSubtype="0" fill="hold" grpId="0" nodeType="withEffect">
                                  <p:stCondLst>
                                    <p:cond delay="0"/>
                                  </p:stCondLst>
                                  <p:iterate type="lt">
                                    <p:tmPct val="4000"/>
                                  </p:iterate>
                                  <p:childTnLst>
                                    <p:set>
                                      <p:cBhvr override="childStyle">
                                        <p:cTn id="6" dur="500" fill="hold"/>
                                        <p:tgtEl>
                                          <p:spTgt spid="11"/>
                                        </p:tgtEl>
                                        <p:attrNameLst>
                                          <p:attrName>style.color</p:attrName>
                                        </p:attrNameLst>
                                      </p:cBhvr>
                                      <p:to>
                                        <p:clrVal>
                                          <a:srgbClr val="938953"/>
                                        </p:clrVal>
                                      </p:to>
                                    </p:set>
                                    <p:set>
                                      <p:cBhvr>
                                        <p:cTn id="7" dur="500" fill="hold"/>
                                        <p:tgtEl>
                                          <p:spTgt spid="11"/>
                                        </p:tgtEl>
                                        <p:attrNameLst>
                                          <p:attrName>fillcolor</p:attrName>
                                        </p:attrNameLst>
                                      </p:cBhvr>
                                      <p:to>
                                        <p:clrVal>
                                          <a:srgbClr val="938953"/>
                                        </p:clrVal>
                                      </p:to>
                                    </p:set>
                                    <p:set>
                                      <p:cBhvr>
                                        <p:cTn id="8" dur="500" fill="hold"/>
                                        <p:tgtEl>
                                          <p:spTgt spid="11"/>
                                        </p:tgtEl>
                                        <p:attrNameLst>
                                          <p:attrName>fill.type</p:attrName>
                                        </p:attrNameLst>
                                      </p:cBhvr>
                                      <p:to>
                                        <p:strVal val="solid"/>
                                      </p:to>
                                    </p:set>
                                  </p:childTnLst>
                                </p:cTn>
                              </p:par>
                              <p:par>
                                <p:cTn id="9" presetID="47"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anim calcmode="lin" valueType="num">
                                      <p:cBhvr>
                                        <p:cTn id="12" dur="500" fill="hold"/>
                                        <p:tgtEl>
                                          <p:spTgt spid="18"/>
                                        </p:tgtEl>
                                        <p:attrNameLst>
                                          <p:attrName>ppt_x</p:attrName>
                                        </p:attrNameLst>
                                      </p:cBhvr>
                                      <p:tavLst>
                                        <p:tav tm="0">
                                          <p:val>
                                            <p:strVal val="#ppt_x"/>
                                          </p:val>
                                        </p:tav>
                                        <p:tav tm="100000">
                                          <p:val>
                                            <p:strVal val="#ppt_x"/>
                                          </p:val>
                                        </p:tav>
                                      </p:tavLst>
                                    </p:anim>
                                    <p:anim calcmode="lin" valueType="num">
                                      <p:cBhvr>
                                        <p:cTn id="13"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1"/>
                  </p:tgtEl>
                </p:cond>
              </p:nextCondLst>
            </p:seq>
            <p:seq concurrent="1" nextAc="seek">
              <p:cTn id="14" restart="whenNotActive" fill="hold" evtFilter="cancelBubble" nodeType="interactiveSeq">
                <p:stCondLst>
                  <p:cond evt="onClick" delay="0">
                    <p:tgtEl>
                      <p:spTgt spid="14"/>
                    </p:tgtEl>
                  </p:cond>
                </p:stCondLst>
                <p:endSync evt="end" delay="0">
                  <p:rtn val="all"/>
                </p:endSync>
                <p:childTnLst>
                  <p:par>
                    <p:cTn id="15" fill="hold">
                      <p:stCondLst>
                        <p:cond delay="0"/>
                      </p:stCondLst>
                      <p:childTnLst>
                        <p:par>
                          <p:cTn id="16" fill="hold">
                            <p:stCondLst>
                              <p:cond delay="0"/>
                            </p:stCondLst>
                            <p:childTnLst>
                              <p:par>
                                <p:cTn id="17" presetID="16" presetClass="emph" presetSubtype="0" fill="hold" grpId="0" nodeType="withEffect">
                                  <p:stCondLst>
                                    <p:cond delay="0"/>
                                  </p:stCondLst>
                                  <p:iterate type="lt">
                                    <p:tmPct val="4000"/>
                                  </p:iterate>
                                  <p:childTnLst>
                                    <p:set>
                                      <p:cBhvr override="childStyle">
                                        <p:cTn id="18" dur="500" fill="hold"/>
                                        <p:tgtEl>
                                          <p:spTgt spid="14"/>
                                        </p:tgtEl>
                                        <p:attrNameLst>
                                          <p:attrName>style.color</p:attrName>
                                        </p:attrNameLst>
                                      </p:cBhvr>
                                      <p:to>
                                        <p:clrVal>
                                          <a:srgbClr val="938953"/>
                                        </p:clrVal>
                                      </p:to>
                                    </p:set>
                                    <p:set>
                                      <p:cBhvr>
                                        <p:cTn id="19" dur="500" fill="hold"/>
                                        <p:tgtEl>
                                          <p:spTgt spid="14"/>
                                        </p:tgtEl>
                                        <p:attrNameLst>
                                          <p:attrName>fillcolor</p:attrName>
                                        </p:attrNameLst>
                                      </p:cBhvr>
                                      <p:to>
                                        <p:clrVal>
                                          <a:srgbClr val="938953"/>
                                        </p:clrVal>
                                      </p:to>
                                    </p:set>
                                    <p:set>
                                      <p:cBhvr>
                                        <p:cTn id="20" dur="500" fill="hold"/>
                                        <p:tgtEl>
                                          <p:spTgt spid="14"/>
                                        </p:tgtEl>
                                        <p:attrNameLst>
                                          <p:attrName>fill.type</p:attrName>
                                        </p:attrNameLst>
                                      </p:cBhvr>
                                      <p:to>
                                        <p:strVal val="solid"/>
                                      </p:to>
                                    </p:set>
                                  </p:childTnLst>
                                </p:cTn>
                              </p:par>
                              <p:par>
                                <p:cTn id="21" presetID="47" presetClass="entr" presetSubtype="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anim calcmode="lin" valueType="num">
                                      <p:cBhvr>
                                        <p:cTn id="24" dur="500" fill="hold"/>
                                        <p:tgtEl>
                                          <p:spTgt spid="18"/>
                                        </p:tgtEl>
                                        <p:attrNameLst>
                                          <p:attrName>ppt_x</p:attrName>
                                        </p:attrNameLst>
                                      </p:cBhvr>
                                      <p:tavLst>
                                        <p:tav tm="0">
                                          <p:val>
                                            <p:strVal val="#ppt_x"/>
                                          </p:val>
                                        </p:tav>
                                        <p:tav tm="100000">
                                          <p:val>
                                            <p:strVal val="#ppt_x"/>
                                          </p:val>
                                        </p:tav>
                                      </p:tavLst>
                                    </p:anim>
                                    <p:anim calcmode="lin" valueType="num">
                                      <p:cBhvr>
                                        <p:cTn id="25"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4"/>
                  </p:tgtEl>
                </p:cond>
              </p:nextCondLst>
            </p:seq>
          </p:childTnLst>
        </p:cTn>
      </p:par>
    </p:tnLst>
    <p:bldLst>
      <p:bldP spid="11" grpId="0"/>
      <p:bldP spid="14" grpId="0"/>
      <p:bldP spid="18" grpId="0"/>
    </p:bld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107504" y="1556793"/>
            <a:ext cx="8568952" cy="792087"/>
          </a:xfrm>
        </p:spPr>
        <p:txBody>
          <a:bodyPr rtlCol="1">
            <a:noAutofit/>
          </a:bodyPr>
          <a:lstStyle/>
          <a:p>
            <a:pPr algn="r" fontAlgn="auto">
              <a:lnSpc>
                <a:spcPts val="3440"/>
              </a:lnSpc>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מה דינה של סוכה הראויה לאכילה אך אינה ראויה לשינה, כגון שיש רוח וקור שאינם מאפשרים לישון,</a:t>
            </a:r>
            <a:br>
              <a:rPr lang="he-IL" sz="3200" b="1" spc="30" dirty="0">
                <a:ln w="12700">
                  <a:solidFill>
                    <a:srgbClr val="627A32"/>
                  </a:solidFill>
                </a:ln>
                <a:solidFill>
                  <a:srgbClr val="0070C0"/>
                </a:solidFill>
                <a:latin typeface="David" pitchFamily="34" charset="-79"/>
                <a:ea typeface="+mn-ea"/>
                <a:cs typeface="David" pitchFamily="34" charset="-79"/>
              </a:rPr>
            </a:br>
            <a:r>
              <a:rPr lang="he-IL" sz="3200" b="1" spc="30" dirty="0">
                <a:ln w="12700">
                  <a:solidFill>
                    <a:srgbClr val="627A32"/>
                  </a:solidFill>
                </a:ln>
                <a:solidFill>
                  <a:srgbClr val="0070C0"/>
                </a:solidFill>
                <a:latin typeface="David" pitchFamily="34" charset="-79"/>
                <a:ea typeface="+mn-ea"/>
                <a:cs typeface="David" pitchFamily="34" charset="-79"/>
              </a:rPr>
              <a:t>או שהסוכה נמצאת במקום מסוכן מבחינה </a:t>
            </a:r>
            <a:r>
              <a:rPr lang="he-IL" sz="3200" b="1" spc="30" dirty="0" err="1">
                <a:ln w="12700">
                  <a:solidFill>
                    <a:srgbClr val="627A32"/>
                  </a:solidFill>
                </a:ln>
                <a:solidFill>
                  <a:srgbClr val="0070C0"/>
                </a:solidFill>
                <a:latin typeface="David" pitchFamily="34" charset="-79"/>
                <a:ea typeface="+mn-ea"/>
                <a:cs typeface="David" pitchFamily="34" charset="-79"/>
              </a:rPr>
              <a:t>בטחונית</a:t>
            </a:r>
            <a:r>
              <a:rPr lang="he-IL" sz="3200" b="1" spc="30" dirty="0">
                <a:ln w="12700">
                  <a:solidFill>
                    <a:srgbClr val="627A32"/>
                  </a:solidFill>
                </a:ln>
                <a:solidFill>
                  <a:srgbClr val="0070C0"/>
                </a:solidFill>
                <a:latin typeface="David" pitchFamily="34" charset="-79"/>
                <a:ea typeface="+mn-ea"/>
                <a:cs typeface="David" pitchFamily="34" charset="-79"/>
              </a:rPr>
              <a:t>?</a:t>
            </a:r>
          </a:p>
        </p:txBody>
      </p:sp>
      <p:sp>
        <p:nvSpPr>
          <p:cNvPr id="11" name="Text Box 4"/>
          <p:cNvSpPr txBox="1">
            <a:spLocks noChangeArrowheads="1"/>
          </p:cNvSpPr>
          <p:nvPr/>
        </p:nvSpPr>
        <p:spPr bwMode="auto">
          <a:xfrm>
            <a:off x="458788" y="2925016"/>
            <a:ext cx="8002588" cy="503984"/>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הסוכה כשרה לאכילה ופסולה לשינה.</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 30. סוכה שאינה ראויה לשינה</a:t>
            </a:r>
          </a:p>
        </p:txBody>
      </p:sp>
      <p:sp>
        <p:nvSpPr>
          <p:cNvPr id="13" name="Text Box 4"/>
          <p:cNvSpPr txBox="1">
            <a:spLocks noChangeArrowheads="1"/>
          </p:cNvSpPr>
          <p:nvPr/>
        </p:nvSpPr>
        <p:spPr bwMode="auto">
          <a:xfrm>
            <a:off x="251520" y="3645024"/>
            <a:ext cx="8195568"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ב.	לדעת רבים הסוכה פסולה אף לאכילה.</a:t>
            </a:r>
          </a:p>
        </p:txBody>
      </p:sp>
      <p:sp>
        <p:nvSpPr>
          <p:cNvPr id="14" name="Text Box 4"/>
          <p:cNvSpPr txBox="1">
            <a:spLocks noChangeArrowheads="1"/>
          </p:cNvSpPr>
          <p:nvPr/>
        </p:nvSpPr>
        <p:spPr bwMode="auto">
          <a:xfrm>
            <a:off x="458788" y="4365176"/>
            <a:ext cx="7988300" cy="503984"/>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אין שום צורך שהסוכה תהיה כשרה לשינה.</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TextBox 14"/>
          <p:cNvSpPr txBox="1"/>
          <p:nvPr/>
        </p:nvSpPr>
        <p:spPr>
          <a:xfrm>
            <a:off x="2231740" y="4941168"/>
            <a:ext cx="5040560" cy="584775"/>
          </a:xfrm>
          <a:prstGeom prst="rect">
            <a:avLst/>
          </a:prstGeom>
          <a:noFill/>
        </p:spPr>
        <p:txBody>
          <a:bodyPr wrap="square" rtlCol="1">
            <a:spAutoFit/>
          </a:bodyPr>
          <a:lstStyle/>
          <a:p>
            <a:pPr algn="ctr" fontAlgn="base">
              <a:spcBef>
                <a:spcPct val="0"/>
              </a:spcBef>
              <a:spcAft>
                <a:spcPct val="0"/>
              </a:spcAft>
            </a:pPr>
            <a:r>
              <a:rPr lang="he-IL" sz="3200" b="1" spc="20" dirty="0">
                <a:ln>
                  <a:solidFill>
                    <a:srgbClr val="F79646">
                      <a:lumMod val="50000"/>
                      <a:alpha val="76000"/>
                    </a:srgbClr>
                  </a:solidFill>
                </a:ln>
                <a:solidFill>
                  <a:srgbClr val="F8A83E"/>
                </a:solidFill>
                <a:latin typeface="David" pitchFamily="34" charset="-79"/>
                <a:ea typeface="+mj-ea"/>
                <a:cs typeface="David" pitchFamily="34" charset="-79"/>
              </a:rPr>
              <a:t>תשובה נכונה! יישר כוחך!</a:t>
            </a:r>
          </a:p>
        </p:txBody>
      </p:sp>
      <p:grpSp>
        <p:nvGrpSpPr>
          <p:cNvPr id="16" name="קבוצה 15"/>
          <p:cNvGrpSpPr/>
          <p:nvPr/>
        </p:nvGrpSpPr>
        <p:grpSpPr>
          <a:xfrm>
            <a:off x="3325215" y="5515818"/>
            <a:ext cx="2481263" cy="1225550"/>
            <a:chOff x="3330575" y="2816225"/>
            <a:chExt cx="2481263" cy="1225550"/>
          </a:xfrm>
        </p:grpSpPr>
        <p:pic>
          <p:nvPicPr>
            <p:cNvPr id="17" name="Picture 2">
              <a:hlinkClick r:id="" action="ppaction://hlinkshowjump?jump=nextslid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30575" y="2816225"/>
              <a:ext cx="2481263"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a:hlinkClick r:id="" action="ppaction://hlinkshowjump?jump=nextslide"/>
            </p:cNvPr>
            <p:cNvSpPr txBox="1"/>
            <p:nvPr/>
          </p:nvSpPr>
          <p:spPr>
            <a:xfrm>
              <a:off x="3737755" y="3132257"/>
              <a:ext cx="1656184" cy="584775"/>
            </a:xfrm>
            <a:prstGeom prst="rect">
              <a:avLst/>
            </a:prstGeom>
            <a:noFill/>
          </p:spPr>
          <p:txBody>
            <a:bodyPr wrap="square" rtlCol="1">
              <a:spAutoFit/>
            </a:bodyPr>
            <a:lstStyle/>
            <a:p>
              <a:pPr algn="ctr" fontAlgn="base">
                <a:spcBef>
                  <a:spcPct val="0"/>
                </a:spcBef>
                <a:spcAft>
                  <a:spcPct val="0"/>
                </a:spcAft>
              </a:pPr>
              <a:r>
                <a:rPr lang="he-IL" sz="3200" b="1" spc="20" dirty="0">
                  <a:ln w="3175">
                    <a:solidFill>
                      <a:srgbClr val="7030A0">
                        <a:lumMod val="75000"/>
                      </a:srgbClr>
                    </a:solidFill>
                  </a:ln>
                  <a:solidFill>
                    <a:srgbClr val="000000"/>
                  </a:solidFill>
                  <a:latin typeface="David" pitchFamily="34" charset="-79"/>
                  <a:cs typeface="David" pitchFamily="34" charset="-79"/>
                </a:rPr>
                <a:t>המשך</a:t>
              </a:r>
              <a:endParaRPr lang="he-IL" sz="3200" dirty="0">
                <a:ln w="3175">
                  <a:solidFill>
                    <a:srgbClr val="7030A0">
                      <a:lumMod val="75000"/>
                    </a:srgbClr>
                  </a:solidFill>
                </a:ln>
                <a:solidFill>
                  <a:srgbClr val="000000"/>
                </a:solidFill>
                <a:latin typeface="Arial" charset="0"/>
              </a:endParaRPr>
            </a:p>
          </p:txBody>
        </p:sp>
      </p:grpSp>
    </p:spTree>
    <p:extLst>
      <p:ext uri="{BB962C8B-B14F-4D97-AF65-F5344CB8AC3E}">
        <p14:creationId xmlns:p14="http://schemas.microsoft.com/office/powerpoint/2010/main" val="37425419"/>
      </p:ext>
    </p:extLst>
  </p:cSld>
  <p:clrMapOvr>
    <a:masterClrMapping/>
  </p:clrMapOvr>
  <p:transition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80" fill="hold">
                                          <p:stCondLst>
                                            <p:cond delay="0"/>
                                          </p:stCondLst>
                                        </p:cTn>
                                        <p:tgtEl>
                                          <p:spTgt spid="15"/>
                                        </p:tgtEl>
                                        <p:attrNameLst>
                                          <p:attrName>r</p:attrName>
                                        </p:attrNameLst>
                                      </p:cBhvr>
                                    </p:animRot>
                                    <p:animRot by="-240000">
                                      <p:cBhvr>
                                        <p:cTn id="7" dur="160" fill="hold">
                                          <p:stCondLst>
                                            <p:cond delay="160"/>
                                          </p:stCondLst>
                                        </p:cTn>
                                        <p:tgtEl>
                                          <p:spTgt spid="15"/>
                                        </p:tgtEl>
                                        <p:attrNameLst>
                                          <p:attrName>r</p:attrName>
                                        </p:attrNameLst>
                                      </p:cBhvr>
                                    </p:animRot>
                                    <p:animRot by="240000">
                                      <p:cBhvr>
                                        <p:cTn id="8" dur="160" fill="hold">
                                          <p:stCondLst>
                                            <p:cond delay="320"/>
                                          </p:stCondLst>
                                        </p:cTn>
                                        <p:tgtEl>
                                          <p:spTgt spid="15"/>
                                        </p:tgtEl>
                                        <p:attrNameLst>
                                          <p:attrName>r</p:attrName>
                                        </p:attrNameLst>
                                      </p:cBhvr>
                                    </p:animRot>
                                    <p:animRot by="-240000">
                                      <p:cBhvr>
                                        <p:cTn id="9" dur="160" fill="hold">
                                          <p:stCondLst>
                                            <p:cond delay="480"/>
                                          </p:stCondLst>
                                        </p:cTn>
                                        <p:tgtEl>
                                          <p:spTgt spid="15"/>
                                        </p:tgtEl>
                                        <p:attrNameLst>
                                          <p:attrName>r</p:attrName>
                                        </p:attrNameLst>
                                      </p:cBhvr>
                                    </p:animRot>
                                    <p:animRot by="120000">
                                      <p:cBhvr>
                                        <p:cTn id="10" dur="160" fill="hold">
                                          <p:stCondLst>
                                            <p:cond delay="640"/>
                                          </p:stCondLst>
                                        </p:cTn>
                                        <p:tgtEl>
                                          <p:spTgt spid="15"/>
                                        </p:tgtEl>
                                        <p:attrNameLst>
                                          <p:attrName>r</p:attrName>
                                        </p:attrNameLst>
                                      </p:cBhvr>
                                    </p:animRot>
                                  </p:childTnLst>
                                </p:cTn>
                              </p:par>
                              <p:par>
                                <p:cTn id="11" presetID="47" presetClass="entr" presetSubtype="0" fill="hold" nodeType="withEffect">
                                  <p:stCondLst>
                                    <p:cond delay="30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800"/>
                                        <p:tgtEl>
                                          <p:spTgt spid="16"/>
                                        </p:tgtEl>
                                      </p:cBhvr>
                                    </p:animEffect>
                                    <p:anim calcmode="lin" valueType="num">
                                      <p:cBhvr>
                                        <p:cTn id="14" dur="800" fill="hold"/>
                                        <p:tgtEl>
                                          <p:spTgt spid="16"/>
                                        </p:tgtEl>
                                        <p:attrNameLst>
                                          <p:attrName>ppt_x</p:attrName>
                                        </p:attrNameLst>
                                      </p:cBhvr>
                                      <p:tavLst>
                                        <p:tav tm="0">
                                          <p:val>
                                            <p:strVal val="#ppt_x"/>
                                          </p:val>
                                        </p:tav>
                                        <p:tav tm="100000">
                                          <p:val>
                                            <p:strVal val="#ppt_x"/>
                                          </p:val>
                                        </p:tav>
                                      </p:tavLst>
                                    </p:anim>
                                    <p:anim calcmode="lin" valueType="num">
                                      <p:cBhvr>
                                        <p:cTn id="15" dur="8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932150" y="1268761"/>
            <a:ext cx="7456274" cy="792087"/>
          </a:xfrm>
        </p:spPr>
        <p:txBody>
          <a:bodyPr rtlCol="1">
            <a:noAutofit/>
          </a:bodyPr>
          <a:lstStyle/>
          <a:p>
            <a:pPr algn="r" fontAlgn="auto">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האם מותר לקשט את הסוכה בפסוקים?</a:t>
            </a:r>
          </a:p>
        </p:txBody>
      </p:sp>
      <p:sp>
        <p:nvSpPr>
          <p:cNvPr id="11" name="Text Box 4"/>
          <p:cNvSpPr txBox="1">
            <a:spLocks noChangeArrowheads="1"/>
          </p:cNvSpPr>
          <p:nvPr/>
        </p:nvSpPr>
        <p:spPr bwMode="auto">
          <a:xfrm>
            <a:off x="458788" y="2420960"/>
            <a:ext cx="8002588" cy="503984"/>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מותר, וכך ראוי - להאיר בסוכה את אור התורה.</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31. קישוט הסוכה בפסוקים</a:t>
            </a:r>
          </a:p>
        </p:txBody>
      </p:sp>
      <p:sp>
        <p:nvSpPr>
          <p:cNvPr id="13" name="Text Box 4"/>
          <p:cNvSpPr txBox="1">
            <a:spLocks noChangeArrowheads="1"/>
          </p:cNvSpPr>
          <p:nvPr/>
        </p:nvSpPr>
        <p:spPr bwMode="auto">
          <a:xfrm>
            <a:off x="1331640" y="3213048"/>
            <a:ext cx="7115448"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אסור לכתוב פסוקים לצורך שאינו לימודי.</a:t>
            </a:r>
          </a:p>
        </p:txBody>
      </p:sp>
      <p:sp>
        <p:nvSpPr>
          <p:cNvPr id="14" name="Text Box 4">
            <a:hlinkClick r:id="" action="ppaction://hlinkshowjump?jump=nextslide"/>
          </p:cNvPr>
          <p:cNvSpPr txBox="1">
            <a:spLocks noChangeArrowheads="1"/>
          </p:cNvSpPr>
          <p:nvPr/>
        </p:nvSpPr>
        <p:spPr bwMode="auto">
          <a:xfrm>
            <a:off x="1475656" y="4077144"/>
            <a:ext cx="6971432"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אפשר להקל אם אינו כותב בכתב סת"ם. </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TextBox 17"/>
          <p:cNvSpPr txBox="1"/>
          <p:nvPr/>
        </p:nvSpPr>
        <p:spPr>
          <a:xfrm>
            <a:off x="3131840" y="5013176"/>
            <a:ext cx="3024336" cy="584775"/>
          </a:xfrm>
          <a:prstGeom prst="rect">
            <a:avLst/>
          </a:prstGeom>
          <a:noFill/>
        </p:spPr>
        <p:txBody>
          <a:bodyPr rtlCol="1">
            <a:spAutoFit/>
          </a:bodyPr>
          <a:lstStyle/>
          <a:p>
            <a:pPr algn="ctr">
              <a:defRPr/>
            </a:pPr>
            <a:r>
              <a:rPr lang="he-IL" sz="3200" b="1" spc="30" dirty="0">
                <a:ln>
                  <a:solidFill>
                    <a:srgbClr val="7C3838"/>
                  </a:solidFill>
                </a:ln>
                <a:solidFill>
                  <a:srgbClr val="9D1E05"/>
                </a:solidFill>
                <a:effectLst>
                  <a:glow rad="38100">
                    <a:srgbClr val="FEE6F7">
                      <a:alpha val="18000"/>
                    </a:srgbClr>
                  </a:glow>
                </a:effectLst>
                <a:latin typeface="David" pitchFamily="34" charset="-79"/>
                <a:cs typeface="David" pitchFamily="34" charset="-79"/>
              </a:rPr>
              <a:t>טעות, נסה שנית.</a:t>
            </a:r>
          </a:p>
        </p:txBody>
      </p:sp>
    </p:spTree>
    <p:extLst>
      <p:ext uri="{BB962C8B-B14F-4D97-AF65-F5344CB8AC3E}">
        <p14:creationId xmlns:p14="http://schemas.microsoft.com/office/powerpoint/2010/main" val="3038262372"/>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6" presetClass="emph" presetSubtype="0" fill="hold" grpId="0" nodeType="withEffect">
                                  <p:stCondLst>
                                    <p:cond delay="0"/>
                                  </p:stCondLst>
                                  <p:iterate type="lt">
                                    <p:tmPct val="4000"/>
                                  </p:iterate>
                                  <p:childTnLst>
                                    <p:set>
                                      <p:cBhvr override="childStyle">
                                        <p:cTn id="6" dur="500" fill="hold"/>
                                        <p:tgtEl>
                                          <p:spTgt spid="11"/>
                                        </p:tgtEl>
                                        <p:attrNameLst>
                                          <p:attrName>style.color</p:attrName>
                                        </p:attrNameLst>
                                      </p:cBhvr>
                                      <p:to>
                                        <p:clrVal>
                                          <a:srgbClr val="938953"/>
                                        </p:clrVal>
                                      </p:to>
                                    </p:set>
                                    <p:set>
                                      <p:cBhvr>
                                        <p:cTn id="7" dur="500" fill="hold"/>
                                        <p:tgtEl>
                                          <p:spTgt spid="11"/>
                                        </p:tgtEl>
                                        <p:attrNameLst>
                                          <p:attrName>fillcolor</p:attrName>
                                        </p:attrNameLst>
                                      </p:cBhvr>
                                      <p:to>
                                        <p:clrVal>
                                          <a:srgbClr val="938953"/>
                                        </p:clrVal>
                                      </p:to>
                                    </p:set>
                                    <p:set>
                                      <p:cBhvr>
                                        <p:cTn id="8" dur="500" fill="hold"/>
                                        <p:tgtEl>
                                          <p:spTgt spid="11"/>
                                        </p:tgtEl>
                                        <p:attrNameLst>
                                          <p:attrName>fill.type</p:attrName>
                                        </p:attrNameLst>
                                      </p:cBhvr>
                                      <p:to>
                                        <p:strVal val="solid"/>
                                      </p:to>
                                    </p:set>
                                  </p:childTnLst>
                                </p:cTn>
                              </p:par>
                              <p:par>
                                <p:cTn id="9" presetID="47"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anim calcmode="lin" valueType="num">
                                      <p:cBhvr>
                                        <p:cTn id="12" dur="500" fill="hold"/>
                                        <p:tgtEl>
                                          <p:spTgt spid="18"/>
                                        </p:tgtEl>
                                        <p:attrNameLst>
                                          <p:attrName>ppt_x</p:attrName>
                                        </p:attrNameLst>
                                      </p:cBhvr>
                                      <p:tavLst>
                                        <p:tav tm="0">
                                          <p:val>
                                            <p:strVal val="#ppt_x"/>
                                          </p:val>
                                        </p:tav>
                                        <p:tav tm="100000">
                                          <p:val>
                                            <p:strVal val="#ppt_x"/>
                                          </p:val>
                                        </p:tav>
                                      </p:tavLst>
                                    </p:anim>
                                    <p:anim calcmode="lin" valueType="num">
                                      <p:cBhvr>
                                        <p:cTn id="13"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1"/>
                  </p:tgtEl>
                </p:cond>
              </p:nextCondLst>
            </p:seq>
            <p:seq concurrent="1" nextAc="seek">
              <p:cTn id="14" restart="whenNotActive" fill="hold" evtFilter="cancelBubble" nodeType="interactiveSeq">
                <p:stCondLst>
                  <p:cond evt="onClick" delay="0">
                    <p:tgtEl>
                      <p:spTgt spid="13"/>
                    </p:tgtEl>
                  </p:cond>
                </p:stCondLst>
                <p:endSync evt="end" delay="0">
                  <p:rtn val="all"/>
                </p:endSync>
                <p:childTnLst>
                  <p:par>
                    <p:cTn id="15" fill="hold">
                      <p:stCondLst>
                        <p:cond delay="0"/>
                      </p:stCondLst>
                      <p:childTnLst>
                        <p:par>
                          <p:cTn id="16" fill="hold">
                            <p:stCondLst>
                              <p:cond delay="0"/>
                            </p:stCondLst>
                            <p:childTnLst>
                              <p:par>
                                <p:cTn id="17" presetID="16" presetClass="emph" presetSubtype="0" fill="hold" grpId="0" nodeType="withEffect">
                                  <p:stCondLst>
                                    <p:cond delay="0"/>
                                  </p:stCondLst>
                                  <p:iterate type="lt">
                                    <p:tmPct val="4000"/>
                                  </p:iterate>
                                  <p:childTnLst>
                                    <p:set>
                                      <p:cBhvr override="childStyle">
                                        <p:cTn id="18" dur="500" fill="hold"/>
                                        <p:tgtEl>
                                          <p:spTgt spid="13"/>
                                        </p:tgtEl>
                                        <p:attrNameLst>
                                          <p:attrName>style.color</p:attrName>
                                        </p:attrNameLst>
                                      </p:cBhvr>
                                      <p:to>
                                        <p:clrVal>
                                          <a:srgbClr val="938953"/>
                                        </p:clrVal>
                                      </p:to>
                                    </p:set>
                                    <p:set>
                                      <p:cBhvr>
                                        <p:cTn id="19" dur="500" fill="hold"/>
                                        <p:tgtEl>
                                          <p:spTgt spid="13"/>
                                        </p:tgtEl>
                                        <p:attrNameLst>
                                          <p:attrName>fillcolor</p:attrName>
                                        </p:attrNameLst>
                                      </p:cBhvr>
                                      <p:to>
                                        <p:clrVal>
                                          <a:srgbClr val="938953"/>
                                        </p:clrVal>
                                      </p:to>
                                    </p:set>
                                    <p:set>
                                      <p:cBhvr>
                                        <p:cTn id="20" dur="500" fill="hold"/>
                                        <p:tgtEl>
                                          <p:spTgt spid="13"/>
                                        </p:tgtEl>
                                        <p:attrNameLst>
                                          <p:attrName>fill.type</p:attrName>
                                        </p:attrNameLst>
                                      </p:cBhvr>
                                      <p:to>
                                        <p:strVal val="solid"/>
                                      </p:to>
                                    </p:set>
                                  </p:childTnLst>
                                </p:cTn>
                              </p:par>
                              <p:par>
                                <p:cTn id="21" presetID="47" presetClass="entr" presetSubtype="0" fill="hold"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anim calcmode="lin" valueType="num">
                                      <p:cBhvr>
                                        <p:cTn id="24" dur="500" fill="hold"/>
                                        <p:tgtEl>
                                          <p:spTgt spid="18"/>
                                        </p:tgtEl>
                                        <p:attrNameLst>
                                          <p:attrName>ppt_x</p:attrName>
                                        </p:attrNameLst>
                                      </p:cBhvr>
                                      <p:tavLst>
                                        <p:tav tm="0">
                                          <p:val>
                                            <p:strVal val="#ppt_x"/>
                                          </p:val>
                                        </p:tav>
                                        <p:tav tm="100000">
                                          <p:val>
                                            <p:strVal val="#ppt_x"/>
                                          </p:val>
                                        </p:tav>
                                      </p:tavLst>
                                    </p:anim>
                                    <p:anim calcmode="lin" valueType="num">
                                      <p:cBhvr>
                                        <p:cTn id="25"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3"/>
                  </p:tgtEl>
                </p:cond>
              </p:nextCondLst>
            </p:seq>
          </p:childTnLst>
        </p:cTn>
      </p:par>
    </p:tnLst>
    <p:bldLst>
      <p:bldP spid="11" grpId="0"/>
      <p:bldP spid="13" grpId="0"/>
    </p:bldLst>
  </p:timing>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932150" y="1268761"/>
            <a:ext cx="7456274" cy="792087"/>
          </a:xfrm>
        </p:spPr>
        <p:txBody>
          <a:bodyPr rtlCol="1">
            <a:noAutofit/>
          </a:bodyPr>
          <a:lstStyle/>
          <a:p>
            <a:pPr algn="r" fontAlgn="auto">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האם מותר לקשט את הסוכה בפסוקים?</a:t>
            </a:r>
          </a:p>
        </p:txBody>
      </p:sp>
      <p:sp>
        <p:nvSpPr>
          <p:cNvPr id="11" name="Text Box 4"/>
          <p:cNvSpPr txBox="1">
            <a:spLocks noChangeArrowheads="1"/>
          </p:cNvSpPr>
          <p:nvPr/>
        </p:nvSpPr>
        <p:spPr bwMode="auto">
          <a:xfrm>
            <a:off x="458788" y="2420960"/>
            <a:ext cx="8002588" cy="503984"/>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מותר, וכך ראוי - להאיר בסוכה את אור התורה.</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31. קישוט הסוכה בפסוקים</a:t>
            </a:r>
          </a:p>
        </p:txBody>
      </p:sp>
      <p:sp>
        <p:nvSpPr>
          <p:cNvPr id="13" name="Text Box 4"/>
          <p:cNvSpPr txBox="1">
            <a:spLocks noChangeArrowheads="1"/>
          </p:cNvSpPr>
          <p:nvPr/>
        </p:nvSpPr>
        <p:spPr bwMode="auto">
          <a:xfrm>
            <a:off x="251520" y="3213048"/>
            <a:ext cx="8195568" cy="50398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אסור לכתוב פסוקים לצורך שאינו לימודי.</a:t>
            </a:r>
          </a:p>
        </p:txBody>
      </p:sp>
      <p:sp>
        <p:nvSpPr>
          <p:cNvPr id="14" name="Text Box 4"/>
          <p:cNvSpPr txBox="1">
            <a:spLocks noChangeArrowheads="1"/>
          </p:cNvSpPr>
          <p:nvPr/>
        </p:nvSpPr>
        <p:spPr bwMode="auto">
          <a:xfrm>
            <a:off x="458788" y="4077144"/>
            <a:ext cx="7988300" cy="477054"/>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ג.	אפשר להקל אם אינו כותב בכתב סת"ם. </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TextBox 14"/>
          <p:cNvSpPr txBox="1"/>
          <p:nvPr/>
        </p:nvSpPr>
        <p:spPr>
          <a:xfrm>
            <a:off x="2231740" y="4869160"/>
            <a:ext cx="5040560" cy="584775"/>
          </a:xfrm>
          <a:prstGeom prst="rect">
            <a:avLst/>
          </a:prstGeom>
          <a:noFill/>
        </p:spPr>
        <p:txBody>
          <a:bodyPr wrap="square" rtlCol="1">
            <a:spAutoFit/>
          </a:bodyPr>
          <a:lstStyle/>
          <a:p>
            <a:pPr algn="ctr" fontAlgn="base">
              <a:spcBef>
                <a:spcPct val="0"/>
              </a:spcBef>
              <a:spcAft>
                <a:spcPct val="0"/>
              </a:spcAft>
            </a:pPr>
            <a:r>
              <a:rPr lang="he-IL" sz="3200" b="1" spc="20" dirty="0">
                <a:ln>
                  <a:solidFill>
                    <a:srgbClr val="F79646">
                      <a:lumMod val="50000"/>
                      <a:alpha val="76000"/>
                    </a:srgbClr>
                  </a:solidFill>
                </a:ln>
                <a:solidFill>
                  <a:srgbClr val="F8A83E"/>
                </a:solidFill>
                <a:latin typeface="David" pitchFamily="34" charset="-79"/>
                <a:ea typeface="+mj-ea"/>
                <a:cs typeface="David" pitchFamily="34" charset="-79"/>
              </a:rPr>
              <a:t>תשובה נכונה! יישר כוחך!</a:t>
            </a:r>
          </a:p>
        </p:txBody>
      </p:sp>
      <p:grpSp>
        <p:nvGrpSpPr>
          <p:cNvPr id="16" name="קבוצה 15"/>
          <p:cNvGrpSpPr/>
          <p:nvPr/>
        </p:nvGrpSpPr>
        <p:grpSpPr>
          <a:xfrm>
            <a:off x="3325215" y="5515818"/>
            <a:ext cx="2481263" cy="1225550"/>
            <a:chOff x="3330575" y="2816225"/>
            <a:chExt cx="2481263" cy="1225550"/>
          </a:xfrm>
        </p:grpSpPr>
        <p:pic>
          <p:nvPicPr>
            <p:cNvPr id="17" name="Picture 2">
              <a:hlinkClick r:id="" action="ppaction://hlinkshowjump?jump=nextslid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30575" y="2816225"/>
              <a:ext cx="2481263"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a:hlinkClick r:id="" action="ppaction://hlinkshowjump?jump=nextslide"/>
            </p:cNvPr>
            <p:cNvSpPr txBox="1"/>
            <p:nvPr/>
          </p:nvSpPr>
          <p:spPr>
            <a:xfrm>
              <a:off x="3737755" y="3132257"/>
              <a:ext cx="1656184" cy="584775"/>
            </a:xfrm>
            <a:prstGeom prst="rect">
              <a:avLst/>
            </a:prstGeom>
            <a:noFill/>
          </p:spPr>
          <p:txBody>
            <a:bodyPr wrap="square" rtlCol="1">
              <a:spAutoFit/>
            </a:bodyPr>
            <a:lstStyle/>
            <a:p>
              <a:pPr algn="ctr" fontAlgn="base">
                <a:spcBef>
                  <a:spcPct val="0"/>
                </a:spcBef>
                <a:spcAft>
                  <a:spcPct val="0"/>
                </a:spcAft>
              </a:pPr>
              <a:r>
                <a:rPr lang="he-IL" sz="3200" b="1" spc="20" dirty="0">
                  <a:ln w="3175">
                    <a:solidFill>
                      <a:srgbClr val="7030A0">
                        <a:lumMod val="75000"/>
                      </a:srgbClr>
                    </a:solidFill>
                  </a:ln>
                  <a:solidFill>
                    <a:srgbClr val="000000"/>
                  </a:solidFill>
                  <a:latin typeface="David" pitchFamily="34" charset="-79"/>
                  <a:cs typeface="David" pitchFamily="34" charset="-79"/>
                </a:rPr>
                <a:t>המשך</a:t>
              </a:r>
              <a:endParaRPr lang="he-IL" sz="3200" dirty="0">
                <a:ln w="3175">
                  <a:solidFill>
                    <a:srgbClr val="7030A0">
                      <a:lumMod val="75000"/>
                    </a:srgbClr>
                  </a:solidFill>
                </a:ln>
                <a:solidFill>
                  <a:srgbClr val="000000"/>
                </a:solidFill>
                <a:latin typeface="Arial" charset="0"/>
              </a:endParaRPr>
            </a:p>
          </p:txBody>
        </p:sp>
      </p:grpSp>
    </p:spTree>
    <p:extLst>
      <p:ext uri="{BB962C8B-B14F-4D97-AF65-F5344CB8AC3E}">
        <p14:creationId xmlns:p14="http://schemas.microsoft.com/office/powerpoint/2010/main" val="1033662443"/>
      </p:ext>
    </p:extLst>
  </p:cSld>
  <p:clrMapOvr>
    <a:masterClrMapping/>
  </p:clrMapOvr>
  <p:transition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80" fill="hold">
                                          <p:stCondLst>
                                            <p:cond delay="0"/>
                                          </p:stCondLst>
                                        </p:cTn>
                                        <p:tgtEl>
                                          <p:spTgt spid="15"/>
                                        </p:tgtEl>
                                        <p:attrNameLst>
                                          <p:attrName>r</p:attrName>
                                        </p:attrNameLst>
                                      </p:cBhvr>
                                    </p:animRot>
                                    <p:animRot by="-240000">
                                      <p:cBhvr>
                                        <p:cTn id="7" dur="160" fill="hold">
                                          <p:stCondLst>
                                            <p:cond delay="160"/>
                                          </p:stCondLst>
                                        </p:cTn>
                                        <p:tgtEl>
                                          <p:spTgt spid="15"/>
                                        </p:tgtEl>
                                        <p:attrNameLst>
                                          <p:attrName>r</p:attrName>
                                        </p:attrNameLst>
                                      </p:cBhvr>
                                    </p:animRot>
                                    <p:animRot by="240000">
                                      <p:cBhvr>
                                        <p:cTn id="8" dur="160" fill="hold">
                                          <p:stCondLst>
                                            <p:cond delay="320"/>
                                          </p:stCondLst>
                                        </p:cTn>
                                        <p:tgtEl>
                                          <p:spTgt spid="15"/>
                                        </p:tgtEl>
                                        <p:attrNameLst>
                                          <p:attrName>r</p:attrName>
                                        </p:attrNameLst>
                                      </p:cBhvr>
                                    </p:animRot>
                                    <p:animRot by="-240000">
                                      <p:cBhvr>
                                        <p:cTn id="9" dur="160" fill="hold">
                                          <p:stCondLst>
                                            <p:cond delay="480"/>
                                          </p:stCondLst>
                                        </p:cTn>
                                        <p:tgtEl>
                                          <p:spTgt spid="15"/>
                                        </p:tgtEl>
                                        <p:attrNameLst>
                                          <p:attrName>r</p:attrName>
                                        </p:attrNameLst>
                                      </p:cBhvr>
                                    </p:animRot>
                                    <p:animRot by="120000">
                                      <p:cBhvr>
                                        <p:cTn id="10" dur="160" fill="hold">
                                          <p:stCondLst>
                                            <p:cond delay="640"/>
                                          </p:stCondLst>
                                        </p:cTn>
                                        <p:tgtEl>
                                          <p:spTgt spid="15"/>
                                        </p:tgtEl>
                                        <p:attrNameLst>
                                          <p:attrName>r</p:attrName>
                                        </p:attrNameLst>
                                      </p:cBhvr>
                                    </p:animRot>
                                  </p:childTnLst>
                                </p:cTn>
                              </p:par>
                              <p:par>
                                <p:cTn id="11" presetID="47" presetClass="entr" presetSubtype="0" fill="hold" nodeType="withEffect">
                                  <p:stCondLst>
                                    <p:cond delay="30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800"/>
                                        <p:tgtEl>
                                          <p:spTgt spid="16"/>
                                        </p:tgtEl>
                                      </p:cBhvr>
                                    </p:animEffect>
                                    <p:anim calcmode="lin" valueType="num">
                                      <p:cBhvr>
                                        <p:cTn id="14" dur="800" fill="hold"/>
                                        <p:tgtEl>
                                          <p:spTgt spid="16"/>
                                        </p:tgtEl>
                                        <p:attrNameLst>
                                          <p:attrName>ppt_x</p:attrName>
                                        </p:attrNameLst>
                                      </p:cBhvr>
                                      <p:tavLst>
                                        <p:tav tm="0">
                                          <p:val>
                                            <p:strVal val="#ppt_x"/>
                                          </p:val>
                                        </p:tav>
                                        <p:tav tm="100000">
                                          <p:val>
                                            <p:strVal val="#ppt_x"/>
                                          </p:val>
                                        </p:tav>
                                      </p:tavLst>
                                    </p:anim>
                                    <p:anim calcmode="lin" valueType="num">
                                      <p:cBhvr>
                                        <p:cTn id="15" dur="8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65.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2" name="TextBox 11"/>
          <p:cNvSpPr txBox="1"/>
          <p:nvPr/>
        </p:nvSpPr>
        <p:spPr>
          <a:xfrm>
            <a:off x="513745" y="2609617"/>
            <a:ext cx="8071049" cy="1323439"/>
          </a:xfrm>
          <a:prstGeom prst="rect">
            <a:avLst/>
          </a:prstGeom>
          <a:noFill/>
        </p:spPr>
        <p:txBody>
          <a:bodyPr rtlCol="1">
            <a:spAutoFit/>
          </a:bodyPr>
          <a:lstStyle/>
          <a:p>
            <a:pPr algn="ctr">
              <a:defRPr/>
            </a:pPr>
            <a:r>
              <a:rPr lang="he-IL" sz="8000" b="1" spc="20" dirty="0">
                <a:ln>
                  <a:solidFill>
                    <a:srgbClr val="9BBB59">
                      <a:lumMod val="50000"/>
                      <a:alpha val="80000"/>
                    </a:srgbClr>
                  </a:solidFill>
                </a:ln>
                <a:solidFill>
                  <a:srgbClr val="009231"/>
                </a:solidFill>
                <a:latin typeface="David" pitchFamily="34" charset="-79"/>
                <a:cs typeface="David" pitchFamily="34" charset="-79"/>
              </a:rPr>
              <a:t>ישיבה בסוכה</a:t>
            </a:r>
          </a:p>
        </p:txBody>
      </p:sp>
      <p:sp>
        <p:nvSpPr>
          <p:cNvPr id="2" name="כותרת 1"/>
          <p:cNvSpPr>
            <a:spLocks noGrp="1"/>
          </p:cNvSpPr>
          <p:nvPr>
            <p:ph type="ctrTitle"/>
          </p:nvPr>
        </p:nvSpPr>
        <p:spPr/>
        <p:txBody>
          <a:bodyPr/>
          <a:lstStyle/>
          <a:p>
            <a:r>
              <a:rPr lang="he-IL" dirty="0"/>
              <a:t> </a:t>
            </a:r>
          </a:p>
        </p:txBody>
      </p:sp>
      <p:grpSp>
        <p:nvGrpSpPr>
          <p:cNvPr id="5" name="קבוצה 15"/>
          <p:cNvGrpSpPr>
            <a:grpSpLocks/>
          </p:cNvGrpSpPr>
          <p:nvPr/>
        </p:nvGrpSpPr>
        <p:grpSpPr bwMode="auto">
          <a:xfrm>
            <a:off x="3279314" y="4931370"/>
            <a:ext cx="2539910" cy="1645097"/>
            <a:chOff x="4788024" y="2977708"/>
            <a:chExt cx="2481263" cy="1225550"/>
          </a:xfrm>
        </p:grpSpPr>
        <p:pic>
          <p:nvPicPr>
            <p:cNvPr id="6" name="Picture 2">
              <a:hlinkClick r:id="" action="ppaction://hlinkshowjump?jump=nextslide"/>
            </p:cNvPr>
            <p:cNvPicPr>
              <a:picLocks noChangeAspect="1" noChangeArrowheads="1"/>
            </p:cNvPicPr>
            <p:nvPr/>
          </p:nvPicPr>
          <p:blipFill>
            <a:blip r:embed="rId3"/>
            <a:srcRect/>
            <a:stretch>
              <a:fillRect/>
            </a:stretch>
          </p:blipFill>
          <p:spPr bwMode="auto">
            <a:xfrm>
              <a:off x="4788024" y="2977708"/>
              <a:ext cx="2481263" cy="1225550"/>
            </a:xfrm>
            <a:prstGeom prst="rect">
              <a:avLst/>
            </a:prstGeom>
            <a:noFill/>
            <a:ln w="9525">
              <a:noFill/>
              <a:miter lim="800000"/>
              <a:headEnd/>
              <a:tailEnd/>
            </a:ln>
          </p:spPr>
        </p:pic>
        <p:sp>
          <p:nvSpPr>
            <p:cNvPr id="7" name="TextBox 6">
              <a:hlinkClick r:id="" action="ppaction://hlinkshowjump?jump=nextslide"/>
            </p:cNvPr>
            <p:cNvSpPr txBox="1"/>
            <p:nvPr/>
          </p:nvSpPr>
          <p:spPr>
            <a:xfrm>
              <a:off x="5200563" y="3373151"/>
              <a:ext cx="1656184" cy="527355"/>
            </a:xfrm>
            <a:prstGeom prst="rect">
              <a:avLst/>
            </a:prstGeom>
            <a:noFill/>
          </p:spPr>
          <p:txBody>
            <a:bodyPr rtlCol="1">
              <a:spAutoFit/>
            </a:bodyPr>
            <a:lstStyle/>
            <a:p>
              <a:pPr algn="ctr">
                <a:defRPr/>
              </a:pPr>
              <a:r>
                <a:rPr lang="he-IL" sz="4000" b="1" spc="20" dirty="0">
                  <a:ln>
                    <a:solidFill>
                      <a:srgbClr val="1F497D"/>
                    </a:solidFill>
                  </a:ln>
                  <a:solidFill>
                    <a:srgbClr val="1F497D">
                      <a:lumMod val="75000"/>
                    </a:srgbClr>
                  </a:solidFill>
                  <a:latin typeface="David" pitchFamily="34" charset="-79"/>
                  <a:cs typeface="David" pitchFamily="34" charset="-79"/>
                </a:rPr>
                <a:t>המשך</a:t>
              </a:r>
            </a:p>
          </p:txBody>
        </p:sp>
      </p:grpSp>
    </p:spTree>
    <p:extLst>
      <p:ext uri="{BB962C8B-B14F-4D97-AF65-F5344CB8AC3E}">
        <p14:creationId xmlns:p14="http://schemas.microsoft.com/office/powerpoint/2010/main" val="3499232487"/>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932150" y="1268761"/>
            <a:ext cx="7456274" cy="792087"/>
          </a:xfrm>
        </p:spPr>
        <p:txBody>
          <a:bodyPr rtlCol="1">
            <a:noAutofit/>
          </a:bodyPr>
          <a:lstStyle/>
          <a:p>
            <a:pPr algn="r" fontAlgn="auto">
              <a:lnSpc>
                <a:spcPts val="3440"/>
              </a:lnSpc>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האם יש הבדל בין חובת האכילה בסוכה בלילה הראשון לבין שאר ימות החג?</a:t>
            </a:r>
          </a:p>
        </p:txBody>
      </p:sp>
      <p:sp>
        <p:nvSpPr>
          <p:cNvPr id="11" name="Text Box 4">
            <a:hlinkClick r:id="" action="ppaction://hlinkshowjump?jump=nextslide"/>
          </p:cNvPr>
          <p:cNvSpPr txBox="1">
            <a:spLocks noChangeArrowheads="1"/>
          </p:cNvSpPr>
          <p:nvPr/>
        </p:nvSpPr>
        <p:spPr bwMode="auto">
          <a:xfrm>
            <a:off x="1403648" y="2447890"/>
            <a:ext cx="7488832"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רק בלילה הראשון חובה לאכול לחם בסוכה.</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32. חובת האכילה בסוכה</a:t>
            </a:r>
          </a:p>
        </p:txBody>
      </p:sp>
      <p:sp>
        <p:nvSpPr>
          <p:cNvPr id="13" name="Text Box 4"/>
          <p:cNvSpPr txBox="1">
            <a:spLocks noChangeArrowheads="1"/>
          </p:cNvSpPr>
          <p:nvPr/>
        </p:nvSpPr>
        <p:spPr bwMode="auto">
          <a:xfrm>
            <a:off x="-122236" y="3068960"/>
            <a:ext cx="9009449"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אין הבדל, בכל לילות חג הסוכות חובה לאכול לחם 	בסוכה.</a:t>
            </a:r>
          </a:p>
        </p:txBody>
      </p:sp>
      <p:sp>
        <p:nvSpPr>
          <p:cNvPr id="14" name="Text Box 4"/>
          <p:cNvSpPr txBox="1">
            <a:spLocks noChangeArrowheads="1"/>
          </p:cNvSpPr>
          <p:nvPr/>
        </p:nvSpPr>
        <p:spPr bwMode="auto">
          <a:xfrm>
            <a:off x="95927" y="4124471"/>
            <a:ext cx="8781598"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אין הבדל, בכל הלילות ניתן להסתפק באכילת ארעי, 	ואם רוצה לאכול סעודת קבע, חייב לקיימה בסוכה.</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TextBox 17"/>
          <p:cNvSpPr txBox="1"/>
          <p:nvPr/>
        </p:nvSpPr>
        <p:spPr>
          <a:xfrm>
            <a:off x="3131840" y="5229200"/>
            <a:ext cx="3024336" cy="584775"/>
          </a:xfrm>
          <a:prstGeom prst="rect">
            <a:avLst/>
          </a:prstGeom>
          <a:noFill/>
        </p:spPr>
        <p:txBody>
          <a:bodyPr rtlCol="1">
            <a:spAutoFit/>
          </a:bodyPr>
          <a:lstStyle/>
          <a:p>
            <a:pPr algn="ctr">
              <a:defRPr/>
            </a:pPr>
            <a:r>
              <a:rPr lang="he-IL" sz="3200" b="1" spc="30" dirty="0">
                <a:ln>
                  <a:solidFill>
                    <a:srgbClr val="7C3838"/>
                  </a:solidFill>
                </a:ln>
                <a:solidFill>
                  <a:srgbClr val="9D1E05"/>
                </a:solidFill>
                <a:effectLst>
                  <a:glow rad="38100">
                    <a:srgbClr val="FEE6F7">
                      <a:alpha val="18000"/>
                    </a:srgbClr>
                  </a:glow>
                </a:effectLst>
                <a:latin typeface="David" pitchFamily="34" charset="-79"/>
                <a:cs typeface="David" pitchFamily="34" charset="-79"/>
              </a:rPr>
              <a:t>טעות, נסה שנית.</a:t>
            </a:r>
          </a:p>
        </p:txBody>
      </p:sp>
    </p:spTree>
    <p:extLst>
      <p:ext uri="{BB962C8B-B14F-4D97-AF65-F5344CB8AC3E}">
        <p14:creationId xmlns:p14="http://schemas.microsoft.com/office/powerpoint/2010/main" val="2424286255"/>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16" presetClass="emph" presetSubtype="0" fill="hold" grpId="0" nodeType="withEffect">
                                  <p:stCondLst>
                                    <p:cond delay="0"/>
                                  </p:stCondLst>
                                  <p:iterate type="lt">
                                    <p:tmPct val="4000"/>
                                  </p:iterate>
                                  <p:childTnLst>
                                    <p:set>
                                      <p:cBhvr override="childStyle">
                                        <p:cTn id="6" dur="500" fill="hold"/>
                                        <p:tgtEl>
                                          <p:spTgt spid="13"/>
                                        </p:tgtEl>
                                        <p:attrNameLst>
                                          <p:attrName>style.color</p:attrName>
                                        </p:attrNameLst>
                                      </p:cBhvr>
                                      <p:to>
                                        <p:clrVal>
                                          <a:srgbClr val="938953"/>
                                        </p:clrVal>
                                      </p:to>
                                    </p:set>
                                    <p:set>
                                      <p:cBhvr>
                                        <p:cTn id="7" dur="500" fill="hold"/>
                                        <p:tgtEl>
                                          <p:spTgt spid="13"/>
                                        </p:tgtEl>
                                        <p:attrNameLst>
                                          <p:attrName>fillcolor</p:attrName>
                                        </p:attrNameLst>
                                      </p:cBhvr>
                                      <p:to>
                                        <p:clrVal>
                                          <a:srgbClr val="938953"/>
                                        </p:clrVal>
                                      </p:to>
                                    </p:set>
                                    <p:set>
                                      <p:cBhvr>
                                        <p:cTn id="8" dur="500" fill="hold"/>
                                        <p:tgtEl>
                                          <p:spTgt spid="13"/>
                                        </p:tgtEl>
                                        <p:attrNameLst>
                                          <p:attrName>fill.type</p:attrName>
                                        </p:attrNameLst>
                                      </p:cBhvr>
                                      <p:to>
                                        <p:strVal val="solid"/>
                                      </p:to>
                                    </p:set>
                                  </p:childTnLst>
                                </p:cTn>
                              </p:par>
                              <p:par>
                                <p:cTn id="9" presetID="47"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anim calcmode="lin" valueType="num">
                                      <p:cBhvr>
                                        <p:cTn id="12" dur="500" fill="hold"/>
                                        <p:tgtEl>
                                          <p:spTgt spid="18"/>
                                        </p:tgtEl>
                                        <p:attrNameLst>
                                          <p:attrName>ppt_x</p:attrName>
                                        </p:attrNameLst>
                                      </p:cBhvr>
                                      <p:tavLst>
                                        <p:tav tm="0">
                                          <p:val>
                                            <p:strVal val="#ppt_x"/>
                                          </p:val>
                                        </p:tav>
                                        <p:tav tm="100000">
                                          <p:val>
                                            <p:strVal val="#ppt_x"/>
                                          </p:val>
                                        </p:tav>
                                      </p:tavLst>
                                    </p:anim>
                                    <p:anim calcmode="lin" valueType="num">
                                      <p:cBhvr>
                                        <p:cTn id="13"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3"/>
                  </p:tgtEl>
                </p:cond>
              </p:nextCondLst>
            </p:seq>
            <p:seq concurrent="1" nextAc="seek">
              <p:cTn id="14" restart="whenNotActive" fill="hold" evtFilter="cancelBubble" nodeType="interactiveSeq">
                <p:stCondLst>
                  <p:cond evt="onClick" delay="0">
                    <p:tgtEl>
                      <p:spTgt spid="14"/>
                    </p:tgtEl>
                  </p:cond>
                </p:stCondLst>
                <p:endSync evt="end" delay="0">
                  <p:rtn val="all"/>
                </p:endSync>
                <p:childTnLst>
                  <p:par>
                    <p:cTn id="15" fill="hold">
                      <p:stCondLst>
                        <p:cond delay="0"/>
                      </p:stCondLst>
                      <p:childTnLst>
                        <p:par>
                          <p:cTn id="16" fill="hold">
                            <p:stCondLst>
                              <p:cond delay="0"/>
                            </p:stCondLst>
                            <p:childTnLst>
                              <p:par>
                                <p:cTn id="17" presetID="16" presetClass="emph" presetSubtype="0" fill="hold" grpId="0" nodeType="withEffect">
                                  <p:stCondLst>
                                    <p:cond delay="0"/>
                                  </p:stCondLst>
                                  <p:iterate type="lt">
                                    <p:tmPct val="4000"/>
                                  </p:iterate>
                                  <p:childTnLst>
                                    <p:set>
                                      <p:cBhvr override="childStyle">
                                        <p:cTn id="18" dur="500" fill="hold"/>
                                        <p:tgtEl>
                                          <p:spTgt spid="14"/>
                                        </p:tgtEl>
                                        <p:attrNameLst>
                                          <p:attrName>style.color</p:attrName>
                                        </p:attrNameLst>
                                      </p:cBhvr>
                                      <p:to>
                                        <p:clrVal>
                                          <a:srgbClr val="938953"/>
                                        </p:clrVal>
                                      </p:to>
                                    </p:set>
                                    <p:set>
                                      <p:cBhvr>
                                        <p:cTn id="19" dur="500" fill="hold"/>
                                        <p:tgtEl>
                                          <p:spTgt spid="14"/>
                                        </p:tgtEl>
                                        <p:attrNameLst>
                                          <p:attrName>fillcolor</p:attrName>
                                        </p:attrNameLst>
                                      </p:cBhvr>
                                      <p:to>
                                        <p:clrVal>
                                          <a:srgbClr val="938953"/>
                                        </p:clrVal>
                                      </p:to>
                                    </p:set>
                                    <p:set>
                                      <p:cBhvr>
                                        <p:cTn id="20" dur="500" fill="hold"/>
                                        <p:tgtEl>
                                          <p:spTgt spid="14"/>
                                        </p:tgtEl>
                                        <p:attrNameLst>
                                          <p:attrName>fill.type</p:attrName>
                                        </p:attrNameLst>
                                      </p:cBhvr>
                                      <p:to>
                                        <p:strVal val="solid"/>
                                      </p:to>
                                    </p:set>
                                  </p:childTnLst>
                                </p:cTn>
                              </p:par>
                              <p:par>
                                <p:cTn id="21" presetID="47" presetClass="entr" presetSubtype="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anim calcmode="lin" valueType="num">
                                      <p:cBhvr>
                                        <p:cTn id="24" dur="500" fill="hold"/>
                                        <p:tgtEl>
                                          <p:spTgt spid="18"/>
                                        </p:tgtEl>
                                        <p:attrNameLst>
                                          <p:attrName>ppt_x</p:attrName>
                                        </p:attrNameLst>
                                      </p:cBhvr>
                                      <p:tavLst>
                                        <p:tav tm="0">
                                          <p:val>
                                            <p:strVal val="#ppt_x"/>
                                          </p:val>
                                        </p:tav>
                                        <p:tav tm="100000">
                                          <p:val>
                                            <p:strVal val="#ppt_x"/>
                                          </p:val>
                                        </p:tav>
                                      </p:tavLst>
                                    </p:anim>
                                    <p:anim calcmode="lin" valueType="num">
                                      <p:cBhvr>
                                        <p:cTn id="25"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4"/>
                  </p:tgtEl>
                </p:cond>
              </p:nextCondLst>
            </p:seq>
          </p:childTnLst>
        </p:cTn>
      </p:par>
    </p:tnLst>
    <p:bldLst>
      <p:bldP spid="13" grpId="0"/>
      <p:bldP spid="14" grpId="0"/>
      <p:bldP spid="18" grpId="0"/>
    </p:bldLst>
  </p:timing>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932150" y="1268761"/>
            <a:ext cx="7456274" cy="792087"/>
          </a:xfrm>
        </p:spPr>
        <p:txBody>
          <a:bodyPr rtlCol="1">
            <a:noAutofit/>
          </a:bodyPr>
          <a:lstStyle/>
          <a:p>
            <a:pPr algn="r" fontAlgn="auto">
              <a:lnSpc>
                <a:spcPts val="3440"/>
              </a:lnSpc>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האם יש הבדל בין חובת האכילה בסוכה בלילה הראשון לבין שאר ימות החג?</a:t>
            </a:r>
          </a:p>
        </p:txBody>
      </p:sp>
      <p:sp>
        <p:nvSpPr>
          <p:cNvPr id="11" name="Text Box 4"/>
          <p:cNvSpPr txBox="1">
            <a:spLocks noChangeArrowheads="1"/>
          </p:cNvSpPr>
          <p:nvPr/>
        </p:nvSpPr>
        <p:spPr bwMode="auto">
          <a:xfrm>
            <a:off x="95175" y="2447890"/>
            <a:ext cx="8797305"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א.	רק בלילה הראשון חובה לאכול לחם בסוכה.</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32. חובת האכילה בסוכה</a:t>
            </a:r>
          </a:p>
        </p:txBody>
      </p:sp>
      <p:sp>
        <p:nvSpPr>
          <p:cNvPr id="13" name="Text Box 4"/>
          <p:cNvSpPr txBox="1">
            <a:spLocks noChangeArrowheads="1"/>
          </p:cNvSpPr>
          <p:nvPr/>
        </p:nvSpPr>
        <p:spPr bwMode="auto">
          <a:xfrm>
            <a:off x="-122236" y="3068960"/>
            <a:ext cx="9009449"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אין הבדל, בכל לילות חג הסוכות חובה לאכול לחם 	בסוכה.</a:t>
            </a:r>
          </a:p>
        </p:txBody>
      </p:sp>
      <p:sp>
        <p:nvSpPr>
          <p:cNvPr id="14" name="Text Box 4"/>
          <p:cNvSpPr txBox="1">
            <a:spLocks noChangeArrowheads="1"/>
          </p:cNvSpPr>
          <p:nvPr/>
        </p:nvSpPr>
        <p:spPr bwMode="auto">
          <a:xfrm>
            <a:off x="95927" y="4124471"/>
            <a:ext cx="8781598"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אין הבדל, בכל הלילות ניתן להסתפק באכילת ארעי, 	ואם רוצה לאכול סעודת קבע, חייב לקיימה בסוכה.</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TextBox 14"/>
          <p:cNvSpPr txBox="1"/>
          <p:nvPr/>
        </p:nvSpPr>
        <p:spPr>
          <a:xfrm>
            <a:off x="2231740" y="5004465"/>
            <a:ext cx="5040560" cy="584775"/>
          </a:xfrm>
          <a:prstGeom prst="rect">
            <a:avLst/>
          </a:prstGeom>
          <a:noFill/>
        </p:spPr>
        <p:txBody>
          <a:bodyPr wrap="square" rtlCol="1">
            <a:spAutoFit/>
          </a:bodyPr>
          <a:lstStyle/>
          <a:p>
            <a:pPr algn="ctr" fontAlgn="base">
              <a:spcBef>
                <a:spcPct val="0"/>
              </a:spcBef>
              <a:spcAft>
                <a:spcPct val="0"/>
              </a:spcAft>
            </a:pPr>
            <a:r>
              <a:rPr lang="he-IL" sz="3200" b="1" spc="20" dirty="0">
                <a:ln>
                  <a:solidFill>
                    <a:srgbClr val="F79646">
                      <a:lumMod val="50000"/>
                      <a:alpha val="76000"/>
                    </a:srgbClr>
                  </a:solidFill>
                </a:ln>
                <a:solidFill>
                  <a:srgbClr val="F8A83E"/>
                </a:solidFill>
                <a:latin typeface="David" pitchFamily="34" charset="-79"/>
                <a:ea typeface="+mj-ea"/>
                <a:cs typeface="David" pitchFamily="34" charset="-79"/>
              </a:rPr>
              <a:t>תשובה נכונה! יישר כוחך!</a:t>
            </a:r>
          </a:p>
        </p:txBody>
      </p:sp>
      <p:grpSp>
        <p:nvGrpSpPr>
          <p:cNvPr id="16" name="קבוצה 15"/>
          <p:cNvGrpSpPr/>
          <p:nvPr/>
        </p:nvGrpSpPr>
        <p:grpSpPr>
          <a:xfrm>
            <a:off x="3325215" y="5515818"/>
            <a:ext cx="2481263" cy="1225550"/>
            <a:chOff x="3330575" y="2816225"/>
            <a:chExt cx="2481263" cy="1225550"/>
          </a:xfrm>
        </p:grpSpPr>
        <p:pic>
          <p:nvPicPr>
            <p:cNvPr id="17" name="Picture 2">
              <a:hlinkClick r:id="" action="ppaction://hlinkshowjump?jump=nextslid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30575" y="2816225"/>
              <a:ext cx="2481263"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a:hlinkClick r:id="" action="ppaction://hlinkshowjump?jump=nextslide"/>
            </p:cNvPr>
            <p:cNvSpPr txBox="1"/>
            <p:nvPr/>
          </p:nvSpPr>
          <p:spPr>
            <a:xfrm>
              <a:off x="3737755" y="3132257"/>
              <a:ext cx="1656184" cy="584775"/>
            </a:xfrm>
            <a:prstGeom prst="rect">
              <a:avLst/>
            </a:prstGeom>
            <a:noFill/>
          </p:spPr>
          <p:txBody>
            <a:bodyPr wrap="square" rtlCol="1">
              <a:spAutoFit/>
            </a:bodyPr>
            <a:lstStyle/>
            <a:p>
              <a:pPr algn="ctr" fontAlgn="base">
                <a:spcBef>
                  <a:spcPct val="0"/>
                </a:spcBef>
                <a:spcAft>
                  <a:spcPct val="0"/>
                </a:spcAft>
              </a:pPr>
              <a:r>
                <a:rPr lang="he-IL" sz="3200" b="1" spc="20" dirty="0">
                  <a:ln w="3175">
                    <a:solidFill>
                      <a:srgbClr val="7030A0">
                        <a:lumMod val="75000"/>
                      </a:srgbClr>
                    </a:solidFill>
                  </a:ln>
                  <a:solidFill>
                    <a:srgbClr val="000000"/>
                  </a:solidFill>
                  <a:latin typeface="David" pitchFamily="34" charset="-79"/>
                  <a:cs typeface="David" pitchFamily="34" charset="-79"/>
                </a:rPr>
                <a:t>המשך</a:t>
              </a:r>
              <a:endParaRPr lang="he-IL" sz="3200" dirty="0">
                <a:ln w="3175">
                  <a:solidFill>
                    <a:srgbClr val="7030A0">
                      <a:lumMod val="75000"/>
                    </a:srgbClr>
                  </a:solidFill>
                </a:ln>
                <a:solidFill>
                  <a:srgbClr val="000000"/>
                </a:solidFill>
                <a:latin typeface="Arial" charset="0"/>
              </a:endParaRPr>
            </a:p>
          </p:txBody>
        </p:sp>
      </p:grpSp>
    </p:spTree>
    <p:extLst>
      <p:ext uri="{BB962C8B-B14F-4D97-AF65-F5344CB8AC3E}">
        <p14:creationId xmlns:p14="http://schemas.microsoft.com/office/powerpoint/2010/main" val="180074660"/>
      </p:ext>
    </p:extLst>
  </p:cSld>
  <p:clrMapOvr>
    <a:masterClrMapping/>
  </p:clrMapOvr>
  <p:transition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80" fill="hold">
                                          <p:stCondLst>
                                            <p:cond delay="0"/>
                                          </p:stCondLst>
                                        </p:cTn>
                                        <p:tgtEl>
                                          <p:spTgt spid="15"/>
                                        </p:tgtEl>
                                        <p:attrNameLst>
                                          <p:attrName>r</p:attrName>
                                        </p:attrNameLst>
                                      </p:cBhvr>
                                    </p:animRot>
                                    <p:animRot by="-240000">
                                      <p:cBhvr>
                                        <p:cTn id="7" dur="160" fill="hold">
                                          <p:stCondLst>
                                            <p:cond delay="160"/>
                                          </p:stCondLst>
                                        </p:cTn>
                                        <p:tgtEl>
                                          <p:spTgt spid="15"/>
                                        </p:tgtEl>
                                        <p:attrNameLst>
                                          <p:attrName>r</p:attrName>
                                        </p:attrNameLst>
                                      </p:cBhvr>
                                    </p:animRot>
                                    <p:animRot by="240000">
                                      <p:cBhvr>
                                        <p:cTn id="8" dur="160" fill="hold">
                                          <p:stCondLst>
                                            <p:cond delay="320"/>
                                          </p:stCondLst>
                                        </p:cTn>
                                        <p:tgtEl>
                                          <p:spTgt spid="15"/>
                                        </p:tgtEl>
                                        <p:attrNameLst>
                                          <p:attrName>r</p:attrName>
                                        </p:attrNameLst>
                                      </p:cBhvr>
                                    </p:animRot>
                                    <p:animRot by="-240000">
                                      <p:cBhvr>
                                        <p:cTn id="9" dur="160" fill="hold">
                                          <p:stCondLst>
                                            <p:cond delay="480"/>
                                          </p:stCondLst>
                                        </p:cTn>
                                        <p:tgtEl>
                                          <p:spTgt spid="15"/>
                                        </p:tgtEl>
                                        <p:attrNameLst>
                                          <p:attrName>r</p:attrName>
                                        </p:attrNameLst>
                                      </p:cBhvr>
                                    </p:animRot>
                                    <p:animRot by="120000">
                                      <p:cBhvr>
                                        <p:cTn id="10" dur="160" fill="hold">
                                          <p:stCondLst>
                                            <p:cond delay="640"/>
                                          </p:stCondLst>
                                        </p:cTn>
                                        <p:tgtEl>
                                          <p:spTgt spid="15"/>
                                        </p:tgtEl>
                                        <p:attrNameLst>
                                          <p:attrName>r</p:attrName>
                                        </p:attrNameLst>
                                      </p:cBhvr>
                                    </p:animRot>
                                  </p:childTnLst>
                                </p:cTn>
                              </p:par>
                              <p:par>
                                <p:cTn id="11" presetID="47" presetClass="entr" presetSubtype="0" fill="hold" nodeType="withEffect">
                                  <p:stCondLst>
                                    <p:cond delay="30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800"/>
                                        <p:tgtEl>
                                          <p:spTgt spid="16"/>
                                        </p:tgtEl>
                                      </p:cBhvr>
                                    </p:animEffect>
                                    <p:anim calcmode="lin" valueType="num">
                                      <p:cBhvr>
                                        <p:cTn id="14" dur="800" fill="hold"/>
                                        <p:tgtEl>
                                          <p:spTgt spid="16"/>
                                        </p:tgtEl>
                                        <p:attrNameLst>
                                          <p:attrName>ppt_x</p:attrName>
                                        </p:attrNameLst>
                                      </p:cBhvr>
                                      <p:tavLst>
                                        <p:tav tm="0">
                                          <p:val>
                                            <p:strVal val="#ppt_x"/>
                                          </p:val>
                                        </p:tav>
                                        <p:tav tm="100000">
                                          <p:val>
                                            <p:strVal val="#ppt_x"/>
                                          </p:val>
                                        </p:tav>
                                      </p:tavLst>
                                    </p:anim>
                                    <p:anim calcmode="lin" valueType="num">
                                      <p:cBhvr>
                                        <p:cTn id="15" dur="8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68.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932150" y="1340769"/>
            <a:ext cx="7456274" cy="792087"/>
          </a:xfrm>
        </p:spPr>
        <p:txBody>
          <a:bodyPr rtlCol="1">
            <a:noAutofit/>
          </a:bodyPr>
          <a:lstStyle/>
          <a:p>
            <a:pPr algn="r" fontAlgn="auto">
              <a:lnSpc>
                <a:spcPts val="3440"/>
              </a:lnSpc>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כיצד ינהג במקרה שיורד גשם בלילה הראשון, והגשם אינו פוסק, וכבר קשה לו להמתין?</a:t>
            </a:r>
          </a:p>
        </p:txBody>
      </p:sp>
      <p:sp>
        <p:nvSpPr>
          <p:cNvPr id="11" name="Text Box 4"/>
          <p:cNvSpPr txBox="1">
            <a:spLocks noChangeArrowheads="1"/>
          </p:cNvSpPr>
          <p:nvPr/>
        </p:nvSpPr>
        <p:spPr bwMode="auto">
          <a:xfrm>
            <a:off x="529852" y="2492896"/>
            <a:ext cx="8002588" cy="888705"/>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יקדש בסוכה, יברך "שהחיינו" ו"לישב בסוכה",</a:t>
            </a:r>
          </a:p>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	ויאכל בה לפחות כזית לחם.</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34. גשם בלילה הראשון</a:t>
            </a:r>
          </a:p>
        </p:txBody>
      </p:sp>
      <p:sp>
        <p:nvSpPr>
          <p:cNvPr id="13" name="Text Box 4">
            <a:hlinkClick r:id="" action="ppaction://hlinkshowjump?jump=nextslide"/>
          </p:cNvPr>
          <p:cNvSpPr txBox="1">
            <a:spLocks noChangeArrowheads="1"/>
          </p:cNvSpPr>
          <p:nvPr/>
        </p:nvSpPr>
        <p:spPr bwMode="auto">
          <a:xfrm>
            <a:off x="322584" y="3620415"/>
            <a:ext cx="8195568"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יקדש בסוכה, יברך "שהחיינו" ולא יברך "</a:t>
            </a:r>
            <a:r>
              <a:rPr lang="he-IL" sz="3200" b="1" spc="30" dirty="0" err="1">
                <a:ln>
                  <a:solidFill>
                    <a:srgbClr val="6A0236">
                      <a:alpha val="60000"/>
                    </a:srgbClr>
                  </a:solidFill>
                </a:ln>
                <a:solidFill>
                  <a:srgbClr val="BA3854"/>
                </a:solidFill>
                <a:latin typeface="David" pitchFamily="34" charset="-79"/>
                <a:cs typeface="David" pitchFamily="34" charset="-79"/>
              </a:rPr>
              <a:t>לישב</a:t>
            </a:r>
            <a:r>
              <a:rPr lang="he-IL" sz="3200" b="1" spc="30" dirty="0">
                <a:ln>
                  <a:solidFill>
                    <a:srgbClr val="6A0236">
                      <a:alpha val="60000"/>
                    </a:srgbClr>
                  </a:solidFill>
                </a:ln>
                <a:solidFill>
                  <a:srgbClr val="BA3854"/>
                </a:solidFill>
                <a:latin typeface="David" pitchFamily="34" charset="-79"/>
                <a:cs typeface="David" pitchFamily="34" charset="-79"/>
              </a:rPr>
              <a:t> 	בסוכה", ויאכל בה לפחות כזית לחם. </a:t>
            </a:r>
          </a:p>
        </p:txBody>
      </p:sp>
      <p:sp>
        <p:nvSpPr>
          <p:cNvPr id="14" name="Text Box 4"/>
          <p:cNvSpPr txBox="1">
            <a:spLocks noChangeArrowheads="1"/>
          </p:cNvSpPr>
          <p:nvPr/>
        </p:nvSpPr>
        <p:spPr bwMode="auto">
          <a:xfrm>
            <a:off x="3275856" y="4797224"/>
            <a:ext cx="5242296"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יקדש ויאכל בבית ולא בסוכה. </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TextBox 17"/>
          <p:cNvSpPr txBox="1"/>
          <p:nvPr/>
        </p:nvSpPr>
        <p:spPr>
          <a:xfrm>
            <a:off x="3131840" y="5445224"/>
            <a:ext cx="3024336" cy="584775"/>
          </a:xfrm>
          <a:prstGeom prst="rect">
            <a:avLst/>
          </a:prstGeom>
          <a:noFill/>
        </p:spPr>
        <p:txBody>
          <a:bodyPr rtlCol="1">
            <a:spAutoFit/>
          </a:bodyPr>
          <a:lstStyle/>
          <a:p>
            <a:pPr algn="ctr">
              <a:defRPr/>
            </a:pPr>
            <a:r>
              <a:rPr lang="he-IL" sz="3200" b="1" spc="30" dirty="0">
                <a:ln>
                  <a:solidFill>
                    <a:srgbClr val="7C3838"/>
                  </a:solidFill>
                </a:ln>
                <a:solidFill>
                  <a:srgbClr val="9D1E05"/>
                </a:solidFill>
                <a:effectLst>
                  <a:glow rad="38100">
                    <a:srgbClr val="FEE6F7">
                      <a:alpha val="18000"/>
                    </a:srgbClr>
                  </a:glow>
                </a:effectLst>
                <a:latin typeface="David" pitchFamily="34" charset="-79"/>
                <a:cs typeface="David" pitchFamily="34" charset="-79"/>
              </a:rPr>
              <a:t>טעות, נסה שנית.</a:t>
            </a:r>
          </a:p>
        </p:txBody>
      </p:sp>
    </p:spTree>
    <p:extLst>
      <p:ext uri="{BB962C8B-B14F-4D97-AF65-F5344CB8AC3E}">
        <p14:creationId xmlns:p14="http://schemas.microsoft.com/office/powerpoint/2010/main" val="2716777007"/>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6" presetClass="emph" presetSubtype="0" fill="hold" grpId="0" nodeType="withEffect">
                                  <p:stCondLst>
                                    <p:cond delay="0"/>
                                  </p:stCondLst>
                                  <p:iterate type="lt">
                                    <p:tmPct val="4000"/>
                                  </p:iterate>
                                  <p:childTnLst>
                                    <p:set>
                                      <p:cBhvr override="childStyle">
                                        <p:cTn id="6" dur="500" fill="hold"/>
                                        <p:tgtEl>
                                          <p:spTgt spid="11"/>
                                        </p:tgtEl>
                                        <p:attrNameLst>
                                          <p:attrName>style.color</p:attrName>
                                        </p:attrNameLst>
                                      </p:cBhvr>
                                      <p:to>
                                        <p:clrVal>
                                          <a:srgbClr val="938953"/>
                                        </p:clrVal>
                                      </p:to>
                                    </p:set>
                                    <p:set>
                                      <p:cBhvr>
                                        <p:cTn id="7" dur="500" fill="hold"/>
                                        <p:tgtEl>
                                          <p:spTgt spid="11"/>
                                        </p:tgtEl>
                                        <p:attrNameLst>
                                          <p:attrName>fillcolor</p:attrName>
                                        </p:attrNameLst>
                                      </p:cBhvr>
                                      <p:to>
                                        <p:clrVal>
                                          <a:srgbClr val="938953"/>
                                        </p:clrVal>
                                      </p:to>
                                    </p:set>
                                    <p:set>
                                      <p:cBhvr>
                                        <p:cTn id="8" dur="500" fill="hold"/>
                                        <p:tgtEl>
                                          <p:spTgt spid="11"/>
                                        </p:tgtEl>
                                        <p:attrNameLst>
                                          <p:attrName>fill.type</p:attrName>
                                        </p:attrNameLst>
                                      </p:cBhvr>
                                      <p:to>
                                        <p:strVal val="solid"/>
                                      </p:to>
                                    </p:set>
                                  </p:childTnLst>
                                </p:cTn>
                              </p:par>
                              <p:par>
                                <p:cTn id="9" presetID="47"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anim calcmode="lin" valueType="num">
                                      <p:cBhvr>
                                        <p:cTn id="12" dur="500" fill="hold"/>
                                        <p:tgtEl>
                                          <p:spTgt spid="18"/>
                                        </p:tgtEl>
                                        <p:attrNameLst>
                                          <p:attrName>ppt_x</p:attrName>
                                        </p:attrNameLst>
                                      </p:cBhvr>
                                      <p:tavLst>
                                        <p:tav tm="0">
                                          <p:val>
                                            <p:strVal val="#ppt_x"/>
                                          </p:val>
                                        </p:tav>
                                        <p:tav tm="100000">
                                          <p:val>
                                            <p:strVal val="#ppt_x"/>
                                          </p:val>
                                        </p:tav>
                                      </p:tavLst>
                                    </p:anim>
                                    <p:anim calcmode="lin" valueType="num">
                                      <p:cBhvr>
                                        <p:cTn id="13"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1"/>
                  </p:tgtEl>
                </p:cond>
              </p:nextCondLst>
            </p:seq>
            <p:seq concurrent="1" nextAc="seek">
              <p:cTn id="14" restart="whenNotActive" fill="hold" evtFilter="cancelBubble" nodeType="interactiveSeq">
                <p:stCondLst>
                  <p:cond evt="onClick" delay="0">
                    <p:tgtEl>
                      <p:spTgt spid="14"/>
                    </p:tgtEl>
                  </p:cond>
                </p:stCondLst>
                <p:endSync evt="end" delay="0">
                  <p:rtn val="all"/>
                </p:endSync>
                <p:childTnLst>
                  <p:par>
                    <p:cTn id="15" fill="hold">
                      <p:stCondLst>
                        <p:cond delay="0"/>
                      </p:stCondLst>
                      <p:childTnLst>
                        <p:par>
                          <p:cTn id="16" fill="hold">
                            <p:stCondLst>
                              <p:cond delay="0"/>
                            </p:stCondLst>
                            <p:childTnLst>
                              <p:par>
                                <p:cTn id="17" presetID="16" presetClass="emph" presetSubtype="0" fill="hold" grpId="0" nodeType="withEffect">
                                  <p:stCondLst>
                                    <p:cond delay="0"/>
                                  </p:stCondLst>
                                  <p:iterate type="lt">
                                    <p:tmPct val="4000"/>
                                  </p:iterate>
                                  <p:childTnLst>
                                    <p:set>
                                      <p:cBhvr override="childStyle">
                                        <p:cTn id="18" dur="500" fill="hold"/>
                                        <p:tgtEl>
                                          <p:spTgt spid="14"/>
                                        </p:tgtEl>
                                        <p:attrNameLst>
                                          <p:attrName>style.color</p:attrName>
                                        </p:attrNameLst>
                                      </p:cBhvr>
                                      <p:to>
                                        <p:clrVal>
                                          <a:srgbClr val="938953"/>
                                        </p:clrVal>
                                      </p:to>
                                    </p:set>
                                    <p:set>
                                      <p:cBhvr>
                                        <p:cTn id="19" dur="500" fill="hold"/>
                                        <p:tgtEl>
                                          <p:spTgt spid="14"/>
                                        </p:tgtEl>
                                        <p:attrNameLst>
                                          <p:attrName>fillcolor</p:attrName>
                                        </p:attrNameLst>
                                      </p:cBhvr>
                                      <p:to>
                                        <p:clrVal>
                                          <a:srgbClr val="938953"/>
                                        </p:clrVal>
                                      </p:to>
                                    </p:set>
                                    <p:set>
                                      <p:cBhvr>
                                        <p:cTn id="20" dur="500" fill="hold"/>
                                        <p:tgtEl>
                                          <p:spTgt spid="14"/>
                                        </p:tgtEl>
                                        <p:attrNameLst>
                                          <p:attrName>fill.type</p:attrName>
                                        </p:attrNameLst>
                                      </p:cBhvr>
                                      <p:to>
                                        <p:strVal val="solid"/>
                                      </p:to>
                                    </p:set>
                                  </p:childTnLst>
                                </p:cTn>
                              </p:par>
                              <p:par>
                                <p:cTn id="21" presetID="47" presetClass="entr" presetSubtype="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anim calcmode="lin" valueType="num">
                                      <p:cBhvr>
                                        <p:cTn id="24" dur="500" fill="hold"/>
                                        <p:tgtEl>
                                          <p:spTgt spid="18"/>
                                        </p:tgtEl>
                                        <p:attrNameLst>
                                          <p:attrName>ppt_x</p:attrName>
                                        </p:attrNameLst>
                                      </p:cBhvr>
                                      <p:tavLst>
                                        <p:tav tm="0">
                                          <p:val>
                                            <p:strVal val="#ppt_x"/>
                                          </p:val>
                                        </p:tav>
                                        <p:tav tm="100000">
                                          <p:val>
                                            <p:strVal val="#ppt_x"/>
                                          </p:val>
                                        </p:tav>
                                      </p:tavLst>
                                    </p:anim>
                                    <p:anim calcmode="lin" valueType="num">
                                      <p:cBhvr>
                                        <p:cTn id="25"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4"/>
                  </p:tgtEl>
                </p:cond>
              </p:nextCondLst>
            </p:seq>
          </p:childTnLst>
        </p:cTn>
      </p:par>
    </p:tnLst>
    <p:bldLst>
      <p:bldP spid="11" grpId="0"/>
      <p:bldP spid="14" grpId="0"/>
      <p:bldP spid="18" grpId="0"/>
    </p:bldLst>
  </p:timing>
</p:sld>
</file>

<file path=ppt/slides/slide69.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932150" y="1340769"/>
            <a:ext cx="7456274" cy="792087"/>
          </a:xfrm>
        </p:spPr>
        <p:txBody>
          <a:bodyPr rtlCol="1">
            <a:noAutofit/>
          </a:bodyPr>
          <a:lstStyle/>
          <a:p>
            <a:pPr algn="r" fontAlgn="auto">
              <a:lnSpc>
                <a:spcPts val="3440"/>
              </a:lnSpc>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כיצד ינהג במקרה שיורד גשם בלילה הראשון, והגשם אינו פוסק, וכבר קשה לו להמתין?</a:t>
            </a:r>
          </a:p>
        </p:txBody>
      </p:sp>
      <p:sp>
        <p:nvSpPr>
          <p:cNvPr id="11" name="Text Box 4"/>
          <p:cNvSpPr txBox="1">
            <a:spLocks noChangeArrowheads="1"/>
          </p:cNvSpPr>
          <p:nvPr/>
        </p:nvSpPr>
        <p:spPr bwMode="auto">
          <a:xfrm>
            <a:off x="529852" y="2492896"/>
            <a:ext cx="8002588" cy="888705"/>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יקדש בסוכה, יברך "שהחיינו" ו"לישב בסוכה",</a:t>
            </a:r>
          </a:p>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	ויאכל בה לפחות כזית לחם.</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34. גשם בלילה הראשון</a:t>
            </a:r>
          </a:p>
        </p:txBody>
      </p:sp>
      <p:sp>
        <p:nvSpPr>
          <p:cNvPr id="13" name="Text Box 4"/>
          <p:cNvSpPr txBox="1">
            <a:spLocks noChangeArrowheads="1"/>
          </p:cNvSpPr>
          <p:nvPr/>
        </p:nvSpPr>
        <p:spPr bwMode="auto">
          <a:xfrm>
            <a:off x="322584" y="3620415"/>
            <a:ext cx="8195568"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ב.	יקדש בסוכה, יברך "שהחיינו" ולא יברך "</a:t>
            </a:r>
            <a:r>
              <a:rPr lang="he-IL" sz="3200" b="1" spc="30" dirty="0" err="1">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לישב</a:t>
            </a: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 	בסוכה", ויאכל בה לפחות כזית לחם. </a:t>
            </a:r>
          </a:p>
        </p:txBody>
      </p:sp>
      <p:sp>
        <p:nvSpPr>
          <p:cNvPr id="14" name="Text Box 4"/>
          <p:cNvSpPr txBox="1">
            <a:spLocks noChangeArrowheads="1"/>
          </p:cNvSpPr>
          <p:nvPr/>
        </p:nvSpPr>
        <p:spPr bwMode="auto">
          <a:xfrm>
            <a:off x="529852" y="4797224"/>
            <a:ext cx="7988300" cy="503984"/>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יקדש ויאכל בבית ולא בסוכה. </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0" name="TextBox 19"/>
          <p:cNvSpPr txBox="1"/>
          <p:nvPr/>
        </p:nvSpPr>
        <p:spPr>
          <a:xfrm>
            <a:off x="1691680" y="5301208"/>
            <a:ext cx="6092084" cy="584775"/>
          </a:xfrm>
          <a:prstGeom prst="rect">
            <a:avLst/>
          </a:prstGeom>
          <a:noFill/>
        </p:spPr>
        <p:txBody>
          <a:bodyPr wrap="square" rtlCol="1">
            <a:spAutoFit/>
          </a:bodyPr>
          <a:lstStyle/>
          <a:p>
            <a:pPr algn="ctr" fontAlgn="base">
              <a:spcBef>
                <a:spcPct val="0"/>
              </a:spcBef>
              <a:spcAft>
                <a:spcPct val="0"/>
              </a:spcAft>
            </a:pPr>
            <a:r>
              <a:rPr lang="he-IL" sz="3200" b="1" spc="20" dirty="0">
                <a:ln>
                  <a:solidFill>
                    <a:srgbClr val="F79646">
                      <a:lumMod val="50000"/>
                      <a:alpha val="76000"/>
                    </a:srgbClr>
                  </a:solidFill>
                </a:ln>
                <a:solidFill>
                  <a:srgbClr val="F8A83E"/>
                </a:solidFill>
                <a:latin typeface="David" pitchFamily="34" charset="-79"/>
                <a:ea typeface="+mj-ea"/>
                <a:cs typeface="David" pitchFamily="34" charset="-79"/>
              </a:rPr>
              <a:t>תשובה נכונה!               יישר כוחך!</a:t>
            </a:r>
          </a:p>
        </p:txBody>
      </p:sp>
      <p:grpSp>
        <p:nvGrpSpPr>
          <p:cNvPr id="16" name="קבוצה 15"/>
          <p:cNvGrpSpPr/>
          <p:nvPr/>
        </p:nvGrpSpPr>
        <p:grpSpPr>
          <a:xfrm>
            <a:off x="3325215" y="5515818"/>
            <a:ext cx="2481263" cy="1225550"/>
            <a:chOff x="3330575" y="2816225"/>
            <a:chExt cx="2481263" cy="1225550"/>
          </a:xfrm>
        </p:grpSpPr>
        <p:pic>
          <p:nvPicPr>
            <p:cNvPr id="17" name="Picture 2">
              <a:hlinkClick r:id="" action="ppaction://hlinkshowjump?jump=nextslid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30575" y="2816225"/>
              <a:ext cx="2481263"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a:hlinkClick r:id="" action="ppaction://hlinkshowjump?jump=nextslide"/>
            </p:cNvPr>
            <p:cNvSpPr txBox="1"/>
            <p:nvPr/>
          </p:nvSpPr>
          <p:spPr>
            <a:xfrm>
              <a:off x="3737755" y="3132257"/>
              <a:ext cx="1656184" cy="584775"/>
            </a:xfrm>
            <a:prstGeom prst="rect">
              <a:avLst/>
            </a:prstGeom>
            <a:noFill/>
          </p:spPr>
          <p:txBody>
            <a:bodyPr wrap="square" rtlCol="1">
              <a:spAutoFit/>
            </a:bodyPr>
            <a:lstStyle/>
            <a:p>
              <a:pPr algn="ctr" fontAlgn="base">
                <a:spcBef>
                  <a:spcPct val="0"/>
                </a:spcBef>
                <a:spcAft>
                  <a:spcPct val="0"/>
                </a:spcAft>
              </a:pPr>
              <a:r>
                <a:rPr lang="he-IL" sz="3200" b="1" spc="20" dirty="0">
                  <a:ln w="3175">
                    <a:solidFill>
                      <a:srgbClr val="7030A0">
                        <a:lumMod val="75000"/>
                      </a:srgbClr>
                    </a:solidFill>
                  </a:ln>
                  <a:solidFill>
                    <a:srgbClr val="000000"/>
                  </a:solidFill>
                  <a:latin typeface="David" pitchFamily="34" charset="-79"/>
                  <a:cs typeface="David" pitchFamily="34" charset="-79"/>
                </a:rPr>
                <a:t>המשך</a:t>
              </a:r>
              <a:endParaRPr lang="he-IL" sz="3200" dirty="0">
                <a:ln w="3175">
                  <a:solidFill>
                    <a:srgbClr val="7030A0">
                      <a:lumMod val="75000"/>
                    </a:srgbClr>
                  </a:solidFill>
                </a:ln>
                <a:solidFill>
                  <a:srgbClr val="000000"/>
                </a:solidFill>
                <a:latin typeface="Arial" charset="0"/>
              </a:endParaRPr>
            </a:p>
          </p:txBody>
        </p:sp>
      </p:grpSp>
    </p:spTree>
    <p:extLst>
      <p:ext uri="{BB962C8B-B14F-4D97-AF65-F5344CB8AC3E}">
        <p14:creationId xmlns:p14="http://schemas.microsoft.com/office/powerpoint/2010/main" val="951759595"/>
      </p:ext>
    </p:extLst>
  </p:cSld>
  <p:clrMapOvr>
    <a:masterClrMapping/>
  </p:clrMapOvr>
  <p:transition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30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800"/>
                                        <p:tgtEl>
                                          <p:spTgt spid="16"/>
                                        </p:tgtEl>
                                      </p:cBhvr>
                                    </p:animEffect>
                                    <p:anim calcmode="lin" valueType="num">
                                      <p:cBhvr>
                                        <p:cTn id="8" dur="800" fill="hold"/>
                                        <p:tgtEl>
                                          <p:spTgt spid="16"/>
                                        </p:tgtEl>
                                        <p:attrNameLst>
                                          <p:attrName>ppt_x</p:attrName>
                                        </p:attrNameLst>
                                      </p:cBhvr>
                                      <p:tavLst>
                                        <p:tav tm="0">
                                          <p:val>
                                            <p:strVal val="#ppt_x"/>
                                          </p:val>
                                        </p:tav>
                                        <p:tav tm="100000">
                                          <p:val>
                                            <p:strVal val="#ppt_x"/>
                                          </p:val>
                                        </p:tav>
                                      </p:tavLst>
                                    </p:anim>
                                    <p:anim calcmode="lin" valueType="num">
                                      <p:cBhvr>
                                        <p:cTn id="9" dur="800" fill="hold"/>
                                        <p:tgtEl>
                                          <p:spTgt spid="16"/>
                                        </p:tgtEl>
                                        <p:attrNameLst>
                                          <p:attrName>ppt_y</p:attrName>
                                        </p:attrNameLst>
                                      </p:cBhvr>
                                      <p:tavLst>
                                        <p:tav tm="0">
                                          <p:val>
                                            <p:strVal val="#ppt_y-.1"/>
                                          </p:val>
                                        </p:tav>
                                        <p:tav tm="100000">
                                          <p:val>
                                            <p:strVal val="#ppt_y"/>
                                          </p:val>
                                        </p:tav>
                                      </p:tavLst>
                                    </p:anim>
                                  </p:childTnLst>
                                </p:cTn>
                              </p:par>
                              <p:par>
                                <p:cTn id="10" presetID="32" presetClass="emph" presetSubtype="0" fill="hold" grpId="0" nodeType="withEffect">
                                  <p:stCondLst>
                                    <p:cond delay="0"/>
                                  </p:stCondLst>
                                  <p:childTnLst>
                                    <p:animRot by="120000">
                                      <p:cBhvr>
                                        <p:cTn id="11" dur="80" fill="hold">
                                          <p:stCondLst>
                                            <p:cond delay="0"/>
                                          </p:stCondLst>
                                        </p:cTn>
                                        <p:tgtEl>
                                          <p:spTgt spid="20"/>
                                        </p:tgtEl>
                                        <p:attrNameLst>
                                          <p:attrName>r</p:attrName>
                                        </p:attrNameLst>
                                      </p:cBhvr>
                                    </p:animRot>
                                    <p:animRot by="-240000">
                                      <p:cBhvr>
                                        <p:cTn id="12" dur="160" fill="hold">
                                          <p:stCondLst>
                                            <p:cond delay="160"/>
                                          </p:stCondLst>
                                        </p:cTn>
                                        <p:tgtEl>
                                          <p:spTgt spid="20"/>
                                        </p:tgtEl>
                                        <p:attrNameLst>
                                          <p:attrName>r</p:attrName>
                                        </p:attrNameLst>
                                      </p:cBhvr>
                                    </p:animRot>
                                    <p:animRot by="240000">
                                      <p:cBhvr>
                                        <p:cTn id="13" dur="160" fill="hold">
                                          <p:stCondLst>
                                            <p:cond delay="320"/>
                                          </p:stCondLst>
                                        </p:cTn>
                                        <p:tgtEl>
                                          <p:spTgt spid="20"/>
                                        </p:tgtEl>
                                        <p:attrNameLst>
                                          <p:attrName>r</p:attrName>
                                        </p:attrNameLst>
                                      </p:cBhvr>
                                    </p:animRot>
                                    <p:animRot by="-240000">
                                      <p:cBhvr>
                                        <p:cTn id="14" dur="160" fill="hold">
                                          <p:stCondLst>
                                            <p:cond delay="480"/>
                                          </p:stCondLst>
                                        </p:cTn>
                                        <p:tgtEl>
                                          <p:spTgt spid="20"/>
                                        </p:tgtEl>
                                        <p:attrNameLst>
                                          <p:attrName>r</p:attrName>
                                        </p:attrNameLst>
                                      </p:cBhvr>
                                    </p:animRot>
                                    <p:animRot by="120000">
                                      <p:cBhvr>
                                        <p:cTn id="15" dur="160" fill="hold">
                                          <p:stCondLst>
                                            <p:cond delay="640"/>
                                          </p:stCondLst>
                                        </p:cTn>
                                        <p:tgtEl>
                                          <p:spTgt spid="2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70.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932150" y="1340769"/>
            <a:ext cx="7456274" cy="792087"/>
          </a:xfrm>
        </p:spPr>
        <p:txBody>
          <a:bodyPr rtlCol="1">
            <a:noAutofit/>
          </a:bodyPr>
          <a:lstStyle/>
          <a:p>
            <a:pPr algn="r" fontAlgn="auto">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האם יש חובה לאכול בסוכה גם אכילת ארעי?</a:t>
            </a:r>
          </a:p>
        </p:txBody>
      </p:sp>
      <p:sp>
        <p:nvSpPr>
          <p:cNvPr id="11" name="Text Box 4"/>
          <p:cNvSpPr txBox="1">
            <a:spLocks noChangeArrowheads="1"/>
          </p:cNvSpPr>
          <p:nvPr/>
        </p:nvSpPr>
        <p:spPr bwMode="auto">
          <a:xfrm>
            <a:off x="3059832" y="2348952"/>
            <a:ext cx="5401544"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חובה לאכול כל אכילה בסוכה.</a:t>
            </a:r>
          </a:p>
        </p:txBody>
      </p:sp>
      <p:sp>
        <p:nvSpPr>
          <p:cNvPr id="12" name="TextBox 11"/>
          <p:cNvSpPr txBox="1"/>
          <p:nvPr/>
        </p:nvSpPr>
        <p:spPr>
          <a:xfrm>
            <a:off x="513745" y="427311"/>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35. אכילת ארעי</a:t>
            </a:r>
          </a:p>
        </p:txBody>
      </p:sp>
      <p:sp>
        <p:nvSpPr>
          <p:cNvPr id="13" name="Text Box 4"/>
          <p:cNvSpPr txBox="1">
            <a:spLocks noChangeArrowheads="1"/>
          </p:cNvSpPr>
          <p:nvPr/>
        </p:nvSpPr>
        <p:spPr bwMode="auto">
          <a:xfrm>
            <a:off x="1331640" y="3044351"/>
            <a:ext cx="7115448"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אין כל סיבה לאכול בסוכה אכילת ארעי,</a:t>
            </a:r>
          </a:p>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	והמחמיר בכך הרי הוא מן </a:t>
            </a:r>
            <a:r>
              <a:rPr lang="he-IL" sz="3200" b="1" spc="30" dirty="0" err="1">
                <a:ln>
                  <a:solidFill>
                    <a:srgbClr val="6A0236">
                      <a:alpha val="60000"/>
                    </a:srgbClr>
                  </a:solidFill>
                </a:ln>
                <a:solidFill>
                  <a:srgbClr val="BA3854"/>
                </a:solidFill>
                <a:latin typeface="David" pitchFamily="34" charset="-79"/>
                <a:cs typeface="David" pitchFamily="34" charset="-79"/>
              </a:rPr>
              <a:t>המתמיהין</a:t>
            </a:r>
            <a:r>
              <a:rPr lang="he-IL" sz="3200" b="1" spc="30" dirty="0">
                <a:ln>
                  <a:solidFill>
                    <a:srgbClr val="6A0236">
                      <a:alpha val="60000"/>
                    </a:srgbClr>
                  </a:solidFill>
                </a:ln>
                <a:solidFill>
                  <a:srgbClr val="BA3854"/>
                </a:solidFill>
                <a:latin typeface="David" pitchFamily="34" charset="-79"/>
                <a:cs typeface="David" pitchFamily="34" charset="-79"/>
              </a:rPr>
              <a:t>.</a:t>
            </a:r>
          </a:p>
        </p:txBody>
      </p:sp>
      <p:sp>
        <p:nvSpPr>
          <p:cNvPr id="14" name="Text Box 4">
            <a:hlinkClick r:id="" action="ppaction://hlinkshowjump?jump=nextslide"/>
          </p:cNvPr>
          <p:cNvSpPr txBox="1">
            <a:spLocks noChangeArrowheads="1"/>
          </p:cNvSpPr>
          <p:nvPr/>
        </p:nvSpPr>
        <p:spPr bwMode="auto">
          <a:xfrm>
            <a:off x="1547664" y="4149152"/>
            <a:ext cx="6899424"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מקיימים בכך מצוה אך הדבר אינו חובה.</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TextBox 17"/>
          <p:cNvSpPr txBox="1"/>
          <p:nvPr/>
        </p:nvSpPr>
        <p:spPr>
          <a:xfrm>
            <a:off x="3131840" y="4941168"/>
            <a:ext cx="3024336" cy="584775"/>
          </a:xfrm>
          <a:prstGeom prst="rect">
            <a:avLst/>
          </a:prstGeom>
          <a:noFill/>
        </p:spPr>
        <p:txBody>
          <a:bodyPr rtlCol="1">
            <a:spAutoFit/>
          </a:bodyPr>
          <a:lstStyle/>
          <a:p>
            <a:pPr algn="ctr">
              <a:defRPr/>
            </a:pPr>
            <a:r>
              <a:rPr lang="he-IL" sz="3200" b="1" spc="30" dirty="0">
                <a:ln>
                  <a:solidFill>
                    <a:srgbClr val="7C3838"/>
                  </a:solidFill>
                </a:ln>
                <a:solidFill>
                  <a:srgbClr val="9D1E05"/>
                </a:solidFill>
                <a:effectLst>
                  <a:glow rad="38100">
                    <a:srgbClr val="FEE6F7">
                      <a:alpha val="18000"/>
                    </a:srgbClr>
                  </a:glow>
                </a:effectLst>
                <a:latin typeface="David" pitchFamily="34" charset="-79"/>
                <a:cs typeface="David" pitchFamily="34" charset="-79"/>
              </a:rPr>
              <a:t>טעות, נסה שנית.</a:t>
            </a:r>
          </a:p>
        </p:txBody>
      </p:sp>
    </p:spTree>
    <p:extLst>
      <p:ext uri="{BB962C8B-B14F-4D97-AF65-F5344CB8AC3E}">
        <p14:creationId xmlns:p14="http://schemas.microsoft.com/office/powerpoint/2010/main" val="3214347853"/>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6" presetClass="emph" presetSubtype="0" fill="hold" grpId="0" nodeType="withEffect">
                                  <p:stCondLst>
                                    <p:cond delay="0"/>
                                  </p:stCondLst>
                                  <p:iterate type="lt">
                                    <p:tmPct val="4000"/>
                                  </p:iterate>
                                  <p:childTnLst>
                                    <p:set>
                                      <p:cBhvr override="childStyle">
                                        <p:cTn id="6" dur="500" fill="hold"/>
                                        <p:tgtEl>
                                          <p:spTgt spid="11"/>
                                        </p:tgtEl>
                                        <p:attrNameLst>
                                          <p:attrName>style.color</p:attrName>
                                        </p:attrNameLst>
                                      </p:cBhvr>
                                      <p:to>
                                        <p:clrVal>
                                          <a:srgbClr val="938953"/>
                                        </p:clrVal>
                                      </p:to>
                                    </p:set>
                                    <p:set>
                                      <p:cBhvr>
                                        <p:cTn id="7" dur="500" fill="hold"/>
                                        <p:tgtEl>
                                          <p:spTgt spid="11"/>
                                        </p:tgtEl>
                                        <p:attrNameLst>
                                          <p:attrName>fillcolor</p:attrName>
                                        </p:attrNameLst>
                                      </p:cBhvr>
                                      <p:to>
                                        <p:clrVal>
                                          <a:srgbClr val="938953"/>
                                        </p:clrVal>
                                      </p:to>
                                    </p:set>
                                    <p:set>
                                      <p:cBhvr>
                                        <p:cTn id="8" dur="500" fill="hold"/>
                                        <p:tgtEl>
                                          <p:spTgt spid="11"/>
                                        </p:tgtEl>
                                        <p:attrNameLst>
                                          <p:attrName>fill.type</p:attrName>
                                        </p:attrNameLst>
                                      </p:cBhvr>
                                      <p:to>
                                        <p:strVal val="solid"/>
                                      </p:to>
                                    </p:set>
                                  </p:childTnLst>
                                </p:cTn>
                              </p:par>
                              <p:par>
                                <p:cTn id="9" presetID="47"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anim calcmode="lin" valueType="num">
                                      <p:cBhvr>
                                        <p:cTn id="12" dur="500" fill="hold"/>
                                        <p:tgtEl>
                                          <p:spTgt spid="18"/>
                                        </p:tgtEl>
                                        <p:attrNameLst>
                                          <p:attrName>ppt_x</p:attrName>
                                        </p:attrNameLst>
                                      </p:cBhvr>
                                      <p:tavLst>
                                        <p:tav tm="0">
                                          <p:val>
                                            <p:strVal val="#ppt_x"/>
                                          </p:val>
                                        </p:tav>
                                        <p:tav tm="100000">
                                          <p:val>
                                            <p:strVal val="#ppt_x"/>
                                          </p:val>
                                        </p:tav>
                                      </p:tavLst>
                                    </p:anim>
                                    <p:anim calcmode="lin" valueType="num">
                                      <p:cBhvr>
                                        <p:cTn id="13"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1"/>
                  </p:tgtEl>
                </p:cond>
              </p:nextCondLst>
            </p:seq>
            <p:seq concurrent="1" nextAc="seek">
              <p:cTn id="14" restart="whenNotActive" fill="hold" evtFilter="cancelBubble" nodeType="interactiveSeq">
                <p:stCondLst>
                  <p:cond evt="onClick" delay="0">
                    <p:tgtEl>
                      <p:spTgt spid="13"/>
                    </p:tgtEl>
                  </p:cond>
                </p:stCondLst>
                <p:endSync evt="end" delay="0">
                  <p:rtn val="all"/>
                </p:endSync>
                <p:childTnLst>
                  <p:par>
                    <p:cTn id="15" fill="hold">
                      <p:stCondLst>
                        <p:cond delay="0"/>
                      </p:stCondLst>
                      <p:childTnLst>
                        <p:par>
                          <p:cTn id="16" fill="hold">
                            <p:stCondLst>
                              <p:cond delay="0"/>
                            </p:stCondLst>
                            <p:childTnLst>
                              <p:par>
                                <p:cTn id="17" presetID="16" presetClass="emph" presetSubtype="0" fill="hold" grpId="0" nodeType="withEffect">
                                  <p:stCondLst>
                                    <p:cond delay="0"/>
                                  </p:stCondLst>
                                  <p:iterate type="lt">
                                    <p:tmPct val="4000"/>
                                  </p:iterate>
                                  <p:childTnLst>
                                    <p:set>
                                      <p:cBhvr override="childStyle">
                                        <p:cTn id="18" dur="500" fill="hold"/>
                                        <p:tgtEl>
                                          <p:spTgt spid="13"/>
                                        </p:tgtEl>
                                        <p:attrNameLst>
                                          <p:attrName>style.color</p:attrName>
                                        </p:attrNameLst>
                                      </p:cBhvr>
                                      <p:to>
                                        <p:clrVal>
                                          <a:srgbClr val="938953"/>
                                        </p:clrVal>
                                      </p:to>
                                    </p:set>
                                    <p:set>
                                      <p:cBhvr>
                                        <p:cTn id="19" dur="500" fill="hold"/>
                                        <p:tgtEl>
                                          <p:spTgt spid="13"/>
                                        </p:tgtEl>
                                        <p:attrNameLst>
                                          <p:attrName>fillcolor</p:attrName>
                                        </p:attrNameLst>
                                      </p:cBhvr>
                                      <p:to>
                                        <p:clrVal>
                                          <a:srgbClr val="938953"/>
                                        </p:clrVal>
                                      </p:to>
                                    </p:set>
                                    <p:set>
                                      <p:cBhvr>
                                        <p:cTn id="20" dur="500" fill="hold"/>
                                        <p:tgtEl>
                                          <p:spTgt spid="13"/>
                                        </p:tgtEl>
                                        <p:attrNameLst>
                                          <p:attrName>fill.type</p:attrName>
                                        </p:attrNameLst>
                                      </p:cBhvr>
                                      <p:to>
                                        <p:strVal val="solid"/>
                                      </p:to>
                                    </p:set>
                                  </p:childTnLst>
                                </p:cTn>
                              </p:par>
                              <p:par>
                                <p:cTn id="21" presetID="47" presetClass="entr" presetSubtype="0" fill="hold"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anim calcmode="lin" valueType="num">
                                      <p:cBhvr>
                                        <p:cTn id="24" dur="500" fill="hold"/>
                                        <p:tgtEl>
                                          <p:spTgt spid="18"/>
                                        </p:tgtEl>
                                        <p:attrNameLst>
                                          <p:attrName>ppt_x</p:attrName>
                                        </p:attrNameLst>
                                      </p:cBhvr>
                                      <p:tavLst>
                                        <p:tav tm="0">
                                          <p:val>
                                            <p:strVal val="#ppt_x"/>
                                          </p:val>
                                        </p:tav>
                                        <p:tav tm="100000">
                                          <p:val>
                                            <p:strVal val="#ppt_x"/>
                                          </p:val>
                                        </p:tav>
                                      </p:tavLst>
                                    </p:anim>
                                    <p:anim calcmode="lin" valueType="num">
                                      <p:cBhvr>
                                        <p:cTn id="25"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3"/>
                  </p:tgtEl>
                </p:cond>
              </p:nextCondLst>
            </p:seq>
          </p:childTnLst>
        </p:cTn>
      </p:par>
    </p:tnLst>
    <p:bldLst>
      <p:bldP spid="11" grpId="0"/>
      <p:bldP spid="13" grpId="0"/>
    </p:bldLst>
  </p:timing>
</p:sld>
</file>

<file path=ppt/slides/slide71.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932150" y="1340769"/>
            <a:ext cx="7456274" cy="792087"/>
          </a:xfrm>
        </p:spPr>
        <p:txBody>
          <a:bodyPr rtlCol="1">
            <a:noAutofit/>
          </a:bodyPr>
          <a:lstStyle/>
          <a:p>
            <a:pPr algn="r" fontAlgn="auto">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האם יש חובה לאכול בסוכה גם אכילת ארעי?</a:t>
            </a:r>
          </a:p>
        </p:txBody>
      </p:sp>
      <p:sp>
        <p:nvSpPr>
          <p:cNvPr id="11" name="Text Box 4"/>
          <p:cNvSpPr txBox="1">
            <a:spLocks noChangeArrowheads="1"/>
          </p:cNvSpPr>
          <p:nvPr/>
        </p:nvSpPr>
        <p:spPr bwMode="auto">
          <a:xfrm>
            <a:off x="458788" y="2348952"/>
            <a:ext cx="8002588" cy="503984"/>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חובה לאכול כל אכילה בסוכה.</a:t>
            </a:r>
          </a:p>
        </p:txBody>
      </p:sp>
      <p:sp>
        <p:nvSpPr>
          <p:cNvPr id="12" name="TextBox 11"/>
          <p:cNvSpPr txBox="1"/>
          <p:nvPr/>
        </p:nvSpPr>
        <p:spPr>
          <a:xfrm>
            <a:off x="513745" y="427311"/>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35. אכילת ארעי</a:t>
            </a:r>
          </a:p>
        </p:txBody>
      </p:sp>
      <p:sp>
        <p:nvSpPr>
          <p:cNvPr id="13" name="Text Box 4"/>
          <p:cNvSpPr txBox="1">
            <a:spLocks noChangeArrowheads="1"/>
          </p:cNvSpPr>
          <p:nvPr/>
        </p:nvSpPr>
        <p:spPr bwMode="auto">
          <a:xfrm>
            <a:off x="251520" y="3044351"/>
            <a:ext cx="8195568"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אין כל סיבה לאכול בסוכה אכילת ארעי,</a:t>
            </a:r>
          </a:p>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	והמחמיר בכך הרי הוא מן </a:t>
            </a:r>
            <a:r>
              <a:rPr lang="he-IL" sz="3200" b="1" spc="30" dirty="0" err="1">
                <a:ln>
                  <a:solidFill>
                    <a:srgbClr val="6A0236">
                      <a:alpha val="60000"/>
                    </a:srgbClr>
                  </a:solidFill>
                </a:ln>
                <a:solidFill>
                  <a:srgbClr val="BA3854"/>
                </a:solidFill>
                <a:latin typeface="David" pitchFamily="34" charset="-79"/>
                <a:cs typeface="David" pitchFamily="34" charset="-79"/>
              </a:rPr>
              <a:t>המתמיהין</a:t>
            </a:r>
            <a:r>
              <a:rPr lang="he-IL" sz="3200" b="1" spc="30" dirty="0">
                <a:ln>
                  <a:solidFill>
                    <a:srgbClr val="6A0236">
                      <a:alpha val="60000"/>
                    </a:srgbClr>
                  </a:solidFill>
                </a:ln>
                <a:solidFill>
                  <a:srgbClr val="BA3854"/>
                </a:solidFill>
                <a:latin typeface="David" pitchFamily="34" charset="-79"/>
                <a:cs typeface="David" pitchFamily="34" charset="-79"/>
              </a:rPr>
              <a:t>.</a:t>
            </a:r>
          </a:p>
        </p:txBody>
      </p:sp>
      <p:sp>
        <p:nvSpPr>
          <p:cNvPr id="14" name="Text Box 4"/>
          <p:cNvSpPr txBox="1">
            <a:spLocks noChangeArrowheads="1"/>
          </p:cNvSpPr>
          <p:nvPr/>
        </p:nvSpPr>
        <p:spPr bwMode="auto">
          <a:xfrm>
            <a:off x="458788" y="4149152"/>
            <a:ext cx="7988300" cy="477054"/>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ג.	מקיימים בכך מצוה אך הדבר אינו חובה.</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TextBox 14"/>
          <p:cNvSpPr txBox="1"/>
          <p:nvPr/>
        </p:nvSpPr>
        <p:spPr>
          <a:xfrm>
            <a:off x="2231740" y="4869160"/>
            <a:ext cx="5040560" cy="584775"/>
          </a:xfrm>
          <a:prstGeom prst="rect">
            <a:avLst/>
          </a:prstGeom>
          <a:noFill/>
        </p:spPr>
        <p:txBody>
          <a:bodyPr wrap="square" rtlCol="1">
            <a:spAutoFit/>
          </a:bodyPr>
          <a:lstStyle/>
          <a:p>
            <a:pPr algn="ctr" fontAlgn="base">
              <a:spcBef>
                <a:spcPct val="0"/>
              </a:spcBef>
              <a:spcAft>
                <a:spcPct val="0"/>
              </a:spcAft>
            </a:pPr>
            <a:r>
              <a:rPr lang="he-IL" sz="3200" b="1" spc="20" dirty="0">
                <a:ln>
                  <a:solidFill>
                    <a:srgbClr val="F79646">
                      <a:lumMod val="50000"/>
                      <a:alpha val="76000"/>
                    </a:srgbClr>
                  </a:solidFill>
                </a:ln>
                <a:solidFill>
                  <a:srgbClr val="F8A83E"/>
                </a:solidFill>
                <a:latin typeface="David" pitchFamily="34" charset="-79"/>
                <a:ea typeface="+mj-ea"/>
                <a:cs typeface="David" pitchFamily="34" charset="-79"/>
              </a:rPr>
              <a:t>תשובה נכונה! יישר כוחך!</a:t>
            </a:r>
          </a:p>
        </p:txBody>
      </p:sp>
      <p:grpSp>
        <p:nvGrpSpPr>
          <p:cNvPr id="16" name="קבוצה 15"/>
          <p:cNvGrpSpPr/>
          <p:nvPr/>
        </p:nvGrpSpPr>
        <p:grpSpPr>
          <a:xfrm>
            <a:off x="3325215" y="5515818"/>
            <a:ext cx="2481263" cy="1225550"/>
            <a:chOff x="3330575" y="2816225"/>
            <a:chExt cx="2481263" cy="1225550"/>
          </a:xfrm>
        </p:grpSpPr>
        <p:pic>
          <p:nvPicPr>
            <p:cNvPr id="17" name="Picture 2">
              <a:hlinkClick r:id="" action="ppaction://hlinkshowjump?jump=nextslid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30575" y="2816225"/>
              <a:ext cx="2481263"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a:hlinkClick r:id="" action="ppaction://hlinkshowjump?jump=nextslide"/>
            </p:cNvPr>
            <p:cNvSpPr txBox="1"/>
            <p:nvPr/>
          </p:nvSpPr>
          <p:spPr>
            <a:xfrm>
              <a:off x="3737755" y="3132257"/>
              <a:ext cx="1656184" cy="584775"/>
            </a:xfrm>
            <a:prstGeom prst="rect">
              <a:avLst/>
            </a:prstGeom>
            <a:noFill/>
          </p:spPr>
          <p:txBody>
            <a:bodyPr wrap="square" rtlCol="1">
              <a:spAutoFit/>
            </a:bodyPr>
            <a:lstStyle/>
            <a:p>
              <a:pPr algn="ctr" fontAlgn="base">
                <a:spcBef>
                  <a:spcPct val="0"/>
                </a:spcBef>
                <a:spcAft>
                  <a:spcPct val="0"/>
                </a:spcAft>
              </a:pPr>
              <a:r>
                <a:rPr lang="he-IL" sz="3200" b="1" spc="20" dirty="0">
                  <a:ln w="3175">
                    <a:solidFill>
                      <a:srgbClr val="7030A0">
                        <a:lumMod val="75000"/>
                      </a:srgbClr>
                    </a:solidFill>
                  </a:ln>
                  <a:solidFill>
                    <a:srgbClr val="000000"/>
                  </a:solidFill>
                  <a:latin typeface="David" pitchFamily="34" charset="-79"/>
                  <a:cs typeface="David" pitchFamily="34" charset="-79"/>
                </a:rPr>
                <a:t>המשך</a:t>
              </a:r>
              <a:endParaRPr lang="he-IL" sz="3200" dirty="0">
                <a:ln w="3175">
                  <a:solidFill>
                    <a:srgbClr val="7030A0">
                      <a:lumMod val="75000"/>
                    </a:srgbClr>
                  </a:solidFill>
                </a:ln>
                <a:solidFill>
                  <a:srgbClr val="000000"/>
                </a:solidFill>
                <a:latin typeface="Arial" charset="0"/>
              </a:endParaRPr>
            </a:p>
          </p:txBody>
        </p:sp>
      </p:grpSp>
    </p:spTree>
    <p:extLst>
      <p:ext uri="{BB962C8B-B14F-4D97-AF65-F5344CB8AC3E}">
        <p14:creationId xmlns:p14="http://schemas.microsoft.com/office/powerpoint/2010/main" val="4081667665"/>
      </p:ext>
    </p:extLst>
  </p:cSld>
  <p:clrMapOvr>
    <a:masterClrMapping/>
  </p:clrMapOvr>
  <p:transition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80" fill="hold">
                                          <p:stCondLst>
                                            <p:cond delay="0"/>
                                          </p:stCondLst>
                                        </p:cTn>
                                        <p:tgtEl>
                                          <p:spTgt spid="15"/>
                                        </p:tgtEl>
                                        <p:attrNameLst>
                                          <p:attrName>r</p:attrName>
                                        </p:attrNameLst>
                                      </p:cBhvr>
                                    </p:animRot>
                                    <p:animRot by="-240000">
                                      <p:cBhvr>
                                        <p:cTn id="7" dur="160" fill="hold">
                                          <p:stCondLst>
                                            <p:cond delay="160"/>
                                          </p:stCondLst>
                                        </p:cTn>
                                        <p:tgtEl>
                                          <p:spTgt spid="15"/>
                                        </p:tgtEl>
                                        <p:attrNameLst>
                                          <p:attrName>r</p:attrName>
                                        </p:attrNameLst>
                                      </p:cBhvr>
                                    </p:animRot>
                                    <p:animRot by="240000">
                                      <p:cBhvr>
                                        <p:cTn id="8" dur="160" fill="hold">
                                          <p:stCondLst>
                                            <p:cond delay="320"/>
                                          </p:stCondLst>
                                        </p:cTn>
                                        <p:tgtEl>
                                          <p:spTgt spid="15"/>
                                        </p:tgtEl>
                                        <p:attrNameLst>
                                          <p:attrName>r</p:attrName>
                                        </p:attrNameLst>
                                      </p:cBhvr>
                                    </p:animRot>
                                    <p:animRot by="-240000">
                                      <p:cBhvr>
                                        <p:cTn id="9" dur="160" fill="hold">
                                          <p:stCondLst>
                                            <p:cond delay="480"/>
                                          </p:stCondLst>
                                        </p:cTn>
                                        <p:tgtEl>
                                          <p:spTgt spid="15"/>
                                        </p:tgtEl>
                                        <p:attrNameLst>
                                          <p:attrName>r</p:attrName>
                                        </p:attrNameLst>
                                      </p:cBhvr>
                                    </p:animRot>
                                    <p:animRot by="120000">
                                      <p:cBhvr>
                                        <p:cTn id="10" dur="160" fill="hold">
                                          <p:stCondLst>
                                            <p:cond delay="640"/>
                                          </p:stCondLst>
                                        </p:cTn>
                                        <p:tgtEl>
                                          <p:spTgt spid="15"/>
                                        </p:tgtEl>
                                        <p:attrNameLst>
                                          <p:attrName>r</p:attrName>
                                        </p:attrNameLst>
                                      </p:cBhvr>
                                    </p:animRot>
                                  </p:childTnLst>
                                </p:cTn>
                              </p:par>
                              <p:par>
                                <p:cTn id="11" presetID="47" presetClass="entr" presetSubtype="0" fill="hold" nodeType="withEffect">
                                  <p:stCondLst>
                                    <p:cond delay="30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800"/>
                                        <p:tgtEl>
                                          <p:spTgt spid="16"/>
                                        </p:tgtEl>
                                      </p:cBhvr>
                                    </p:animEffect>
                                    <p:anim calcmode="lin" valueType="num">
                                      <p:cBhvr>
                                        <p:cTn id="14" dur="800" fill="hold"/>
                                        <p:tgtEl>
                                          <p:spTgt spid="16"/>
                                        </p:tgtEl>
                                        <p:attrNameLst>
                                          <p:attrName>ppt_x</p:attrName>
                                        </p:attrNameLst>
                                      </p:cBhvr>
                                      <p:tavLst>
                                        <p:tav tm="0">
                                          <p:val>
                                            <p:strVal val="#ppt_x"/>
                                          </p:val>
                                        </p:tav>
                                        <p:tav tm="100000">
                                          <p:val>
                                            <p:strVal val="#ppt_x"/>
                                          </p:val>
                                        </p:tav>
                                      </p:tavLst>
                                    </p:anim>
                                    <p:anim calcmode="lin" valueType="num">
                                      <p:cBhvr>
                                        <p:cTn id="15" dur="8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72.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932150" y="1340769"/>
            <a:ext cx="7456274" cy="792087"/>
          </a:xfrm>
        </p:spPr>
        <p:txBody>
          <a:bodyPr rtlCol="1">
            <a:noAutofit/>
          </a:bodyPr>
          <a:lstStyle/>
          <a:p>
            <a:pPr algn="r" fontAlgn="auto">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איזה מהדברים הבאים אין חובה לאכול בסוכה?</a:t>
            </a:r>
          </a:p>
        </p:txBody>
      </p:sp>
      <p:sp>
        <p:nvSpPr>
          <p:cNvPr id="11" name="Text Box 4">
            <a:hlinkClick r:id="" action="ppaction://hlinkshowjump?jump=nextslide"/>
          </p:cNvPr>
          <p:cNvSpPr txBox="1">
            <a:spLocks noChangeArrowheads="1"/>
          </p:cNvSpPr>
          <p:nvPr/>
        </p:nvSpPr>
        <p:spPr bwMode="auto">
          <a:xfrm>
            <a:off x="2483768" y="2565596"/>
            <a:ext cx="5904655"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לחם בשיעור של עד כביצה.</a:t>
            </a:r>
          </a:p>
        </p:txBody>
      </p:sp>
      <p:sp>
        <p:nvSpPr>
          <p:cNvPr id="12" name="TextBox 11"/>
          <p:cNvSpPr txBox="1"/>
          <p:nvPr/>
        </p:nvSpPr>
        <p:spPr>
          <a:xfrm>
            <a:off x="513745" y="427311"/>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36. אכילת קבע בסוכה </a:t>
            </a:r>
          </a:p>
        </p:txBody>
      </p:sp>
      <p:sp>
        <p:nvSpPr>
          <p:cNvPr id="13" name="Text Box 4"/>
          <p:cNvSpPr txBox="1">
            <a:spLocks noChangeArrowheads="1"/>
          </p:cNvSpPr>
          <p:nvPr/>
        </p:nvSpPr>
        <p:spPr bwMode="auto">
          <a:xfrm>
            <a:off x="3059832" y="3357064"/>
            <a:ext cx="5314304"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עוגה בשיעור של יותר </a:t>
            </a:r>
            <a:r>
              <a:rPr lang="he-IL" sz="3200" b="1" spc="30" dirty="0" err="1">
                <a:ln>
                  <a:solidFill>
                    <a:srgbClr val="6A0236">
                      <a:alpha val="60000"/>
                    </a:srgbClr>
                  </a:solidFill>
                </a:ln>
                <a:solidFill>
                  <a:srgbClr val="BA3854"/>
                </a:solidFill>
                <a:latin typeface="David" pitchFamily="34" charset="-79"/>
                <a:cs typeface="David" pitchFamily="34" charset="-79"/>
              </a:rPr>
              <a:t>מכביצה</a:t>
            </a:r>
            <a:r>
              <a:rPr lang="he-IL" sz="3200" b="1" spc="30" dirty="0">
                <a:ln>
                  <a:solidFill>
                    <a:srgbClr val="6A0236">
                      <a:alpha val="60000"/>
                    </a:srgbClr>
                  </a:solidFill>
                </a:ln>
                <a:solidFill>
                  <a:srgbClr val="BA3854"/>
                </a:solidFill>
                <a:latin typeface="David" pitchFamily="34" charset="-79"/>
                <a:cs typeface="David" pitchFamily="34" charset="-79"/>
              </a:rPr>
              <a:t>.</a:t>
            </a:r>
          </a:p>
        </p:txBody>
      </p:sp>
      <p:sp>
        <p:nvSpPr>
          <p:cNvPr id="14" name="Text Box 4"/>
          <p:cNvSpPr txBox="1">
            <a:spLocks noChangeArrowheads="1"/>
          </p:cNvSpPr>
          <p:nvPr/>
        </p:nvSpPr>
        <p:spPr bwMode="auto">
          <a:xfrm>
            <a:off x="3419872" y="4149152"/>
            <a:ext cx="4954264"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בשר ודגים בשיעור שביעה.</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TextBox 17"/>
          <p:cNvSpPr txBox="1"/>
          <p:nvPr/>
        </p:nvSpPr>
        <p:spPr>
          <a:xfrm>
            <a:off x="3131840" y="4941168"/>
            <a:ext cx="3024336" cy="584775"/>
          </a:xfrm>
          <a:prstGeom prst="rect">
            <a:avLst/>
          </a:prstGeom>
          <a:noFill/>
        </p:spPr>
        <p:txBody>
          <a:bodyPr rtlCol="1">
            <a:spAutoFit/>
          </a:bodyPr>
          <a:lstStyle/>
          <a:p>
            <a:pPr algn="ctr">
              <a:defRPr/>
            </a:pPr>
            <a:r>
              <a:rPr lang="he-IL" sz="3200" b="1" spc="30" dirty="0">
                <a:ln>
                  <a:solidFill>
                    <a:srgbClr val="7C3838"/>
                  </a:solidFill>
                </a:ln>
                <a:solidFill>
                  <a:srgbClr val="9D1E05"/>
                </a:solidFill>
                <a:effectLst>
                  <a:glow rad="38100">
                    <a:srgbClr val="FEE6F7">
                      <a:alpha val="18000"/>
                    </a:srgbClr>
                  </a:glow>
                </a:effectLst>
                <a:latin typeface="David" pitchFamily="34" charset="-79"/>
                <a:cs typeface="David" pitchFamily="34" charset="-79"/>
              </a:rPr>
              <a:t>טעות, נסה שנית.</a:t>
            </a:r>
          </a:p>
        </p:txBody>
      </p:sp>
    </p:spTree>
    <p:extLst>
      <p:ext uri="{BB962C8B-B14F-4D97-AF65-F5344CB8AC3E}">
        <p14:creationId xmlns:p14="http://schemas.microsoft.com/office/powerpoint/2010/main" val="2559889589"/>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16" presetClass="emph" presetSubtype="0" fill="hold" grpId="0" nodeType="withEffect">
                                  <p:stCondLst>
                                    <p:cond delay="0"/>
                                  </p:stCondLst>
                                  <p:iterate type="lt">
                                    <p:tmPct val="4000"/>
                                  </p:iterate>
                                  <p:childTnLst>
                                    <p:set>
                                      <p:cBhvr override="childStyle">
                                        <p:cTn id="6" dur="500" fill="hold"/>
                                        <p:tgtEl>
                                          <p:spTgt spid="13"/>
                                        </p:tgtEl>
                                        <p:attrNameLst>
                                          <p:attrName>style.color</p:attrName>
                                        </p:attrNameLst>
                                      </p:cBhvr>
                                      <p:to>
                                        <p:clrVal>
                                          <a:srgbClr val="938953"/>
                                        </p:clrVal>
                                      </p:to>
                                    </p:set>
                                    <p:set>
                                      <p:cBhvr>
                                        <p:cTn id="7" dur="500" fill="hold"/>
                                        <p:tgtEl>
                                          <p:spTgt spid="13"/>
                                        </p:tgtEl>
                                        <p:attrNameLst>
                                          <p:attrName>fillcolor</p:attrName>
                                        </p:attrNameLst>
                                      </p:cBhvr>
                                      <p:to>
                                        <p:clrVal>
                                          <a:srgbClr val="938953"/>
                                        </p:clrVal>
                                      </p:to>
                                    </p:set>
                                    <p:set>
                                      <p:cBhvr>
                                        <p:cTn id="8" dur="500" fill="hold"/>
                                        <p:tgtEl>
                                          <p:spTgt spid="13"/>
                                        </p:tgtEl>
                                        <p:attrNameLst>
                                          <p:attrName>fill.type</p:attrName>
                                        </p:attrNameLst>
                                      </p:cBhvr>
                                      <p:to>
                                        <p:strVal val="solid"/>
                                      </p:to>
                                    </p:set>
                                  </p:childTnLst>
                                </p:cTn>
                              </p:par>
                              <p:par>
                                <p:cTn id="9" presetID="47"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anim calcmode="lin" valueType="num">
                                      <p:cBhvr>
                                        <p:cTn id="12" dur="500" fill="hold"/>
                                        <p:tgtEl>
                                          <p:spTgt spid="18"/>
                                        </p:tgtEl>
                                        <p:attrNameLst>
                                          <p:attrName>ppt_x</p:attrName>
                                        </p:attrNameLst>
                                      </p:cBhvr>
                                      <p:tavLst>
                                        <p:tav tm="0">
                                          <p:val>
                                            <p:strVal val="#ppt_x"/>
                                          </p:val>
                                        </p:tav>
                                        <p:tav tm="100000">
                                          <p:val>
                                            <p:strVal val="#ppt_x"/>
                                          </p:val>
                                        </p:tav>
                                      </p:tavLst>
                                    </p:anim>
                                    <p:anim calcmode="lin" valueType="num">
                                      <p:cBhvr>
                                        <p:cTn id="13"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3"/>
                  </p:tgtEl>
                </p:cond>
              </p:nextCondLst>
            </p:seq>
            <p:seq concurrent="1" nextAc="seek">
              <p:cTn id="14" restart="whenNotActive" fill="hold" evtFilter="cancelBubble" nodeType="interactiveSeq">
                <p:stCondLst>
                  <p:cond evt="onClick" delay="0">
                    <p:tgtEl>
                      <p:spTgt spid="14"/>
                    </p:tgtEl>
                  </p:cond>
                </p:stCondLst>
                <p:endSync evt="end" delay="0">
                  <p:rtn val="all"/>
                </p:endSync>
                <p:childTnLst>
                  <p:par>
                    <p:cTn id="15" fill="hold">
                      <p:stCondLst>
                        <p:cond delay="0"/>
                      </p:stCondLst>
                      <p:childTnLst>
                        <p:par>
                          <p:cTn id="16" fill="hold">
                            <p:stCondLst>
                              <p:cond delay="0"/>
                            </p:stCondLst>
                            <p:childTnLst>
                              <p:par>
                                <p:cTn id="17" presetID="16" presetClass="emph" presetSubtype="0" fill="hold" grpId="0" nodeType="withEffect">
                                  <p:stCondLst>
                                    <p:cond delay="0"/>
                                  </p:stCondLst>
                                  <p:iterate type="lt">
                                    <p:tmPct val="4000"/>
                                  </p:iterate>
                                  <p:childTnLst>
                                    <p:set>
                                      <p:cBhvr override="childStyle">
                                        <p:cTn id="18" dur="500" fill="hold"/>
                                        <p:tgtEl>
                                          <p:spTgt spid="14"/>
                                        </p:tgtEl>
                                        <p:attrNameLst>
                                          <p:attrName>style.color</p:attrName>
                                        </p:attrNameLst>
                                      </p:cBhvr>
                                      <p:to>
                                        <p:clrVal>
                                          <a:srgbClr val="938953"/>
                                        </p:clrVal>
                                      </p:to>
                                    </p:set>
                                    <p:set>
                                      <p:cBhvr>
                                        <p:cTn id="19" dur="500" fill="hold"/>
                                        <p:tgtEl>
                                          <p:spTgt spid="14"/>
                                        </p:tgtEl>
                                        <p:attrNameLst>
                                          <p:attrName>fillcolor</p:attrName>
                                        </p:attrNameLst>
                                      </p:cBhvr>
                                      <p:to>
                                        <p:clrVal>
                                          <a:srgbClr val="938953"/>
                                        </p:clrVal>
                                      </p:to>
                                    </p:set>
                                    <p:set>
                                      <p:cBhvr>
                                        <p:cTn id="20" dur="500" fill="hold"/>
                                        <p:tgtEl>
                                          <p:spTgt spid="14"/>
                                        </p:tgtEl>
                                        <p:attrNameLst>
                                          <p:attrName>fill.type</p:attrName>
                                        </p:attrNameLst>
                                      </p:cBhvr>
                                      <p:to>
                                        <p:strVal val="solid"/>
                                      </p:to>
                                    </p:set>
                                  </p:childTnLst>
                                </p:cTn>
                              </p:par>
                              <p:par>
                                <p:cTn id="21" presetID="47" presetClass="entr" presetSubtype="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anim calcmode="lin" valueType="num">
                                      <p:cBhvr>
                                        <p:cTn id="24" dur="500" fill="hold"/>
                                        <p:tgtEl>
                                          <p:spTgt spid="18"/>
                                        </p:tgtEl>
                                        <p:attrNameLst>
                                          <p:attrName>ppt_x</p:attrName>
                                        </p:attrNameLst>
                                      </p:cBhvr>
                                      <p:tavLst>
                                        <p:tav tm="0">
                                          <p:val>
                                            <p:strVal val="#ppt_x"/>
                                          </p:val>
                                        </p:tav>
                                        <p:tav tm="100000">
                                          <p:val>
                                            <p:strVal val="#ppt_x"/>
                                          </p:val>
                                        </p:tav>
                                      </p:tavLst>
                                    </p:anim>
                                    <p:anim calcmode="lin" valueType="num">
                                      <p:cBhvr>
                                        <p:cTn id="25"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4"/>
                  </p:tgtEl>
                </p:cond>
              </p:nextCondLst>
            </p:seq>
          </p:childTnLst>
        </p:cTn>
      </p:par>
    </p:tnLst>
    <p:bldLst>
      <p:bldP spid="13" grpId="0"/>
      <p:bldP spid="14" grpId="0"/>
      <p:bldP spid="18" grpId="0"/>
    </p:bldLst>
  </p:timing>
</p:sld>
</file>

<file path=ppt/slides/slide73.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932150" y="1340769"/>
            <a:ext cx="7456274" cy="792087"/>
          </a:xfrm>
        </p:spPr>
        <p:txBody>
          <a:bodyPr rtlCol="1">
            <a:noAutofit/>
          </a:bodyPr>
          <a:lstStyle/>
          <a:p>
            <a:pPr algn="r" fontAlgn="auto">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איזה מהדברים הבאים אין חובה לאכול בסוכה?</a:t>
            </a:r>
          </a:p>
        </p:txBody>
      </p:sp>
      <p:sp>
        <p:nvSpPr>
          <p:cNvPr id="11" name="Text Box 4"/>
          <p:cNvSpPr txBox="1">
            <a:spLocks noChangeArrowheads="1"/>
          </p:cNvSpPr>
          <p:nvPr/>
        </p:nvSpPr>
        <p:spPr bwMode="auto">
          <a:xfrm>
            <a:off x="2483768" y="2565596"/>
            <a:ext cx="5904655"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א.	לחם בשיעור של עד כביצה.</a:t>
            </a:r>
          </a:p>
        </p:txBody>
      </p:sp>
      <p:sp>
        <p:nvSpPr>
          <p:cNvPr id="12" name="TextBox 11"/>
          <p:cNvSpPr txBox="1"/>
          <p:nvPr/>
        </p:nvSpPr>
        <p:spPr>
          <a:xfrm>
            <a:off x="513745" y="427311"/>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36. אכילת קבע בסוכה </a:t>
            </a:r>
          </a:p>
        </p:txBody>
      </p:sp>
      <p:sp>
        <p:nvSpPr>
          <p:cNvPr id="13" name="Text Box 4"/>
          <p:cNvSpPr txBox="1">
            <a:spLocks noChangeArrowheads="1"/>
          </p:cNvSpPr>
          <p:nvPr/>
        </p:nvSpPr>
        <p:spPr bwMode="auto">
          <a:xfrm>
            <a:off x="3059832" y="3357064"/>
            <a:ext cx="5314304"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עוגה בשיעור של יותר </a:t>
            </a:r>
            <a:r>
              <a:rPr lang="he-IL" sz="3200" b="1" spc="30" dirty="0" err="1">
                <a:ln>
                  <a:solidFill>
                    <a:srgbClr val="6A0236">
                      <a:alpha val="60000"/>
                    </a:srgbClr>
                  </a:solidFill>
                </a:ln>
                <a:solidFill>
                  <a:srgbClr val="BA3854"/>
                </a:solidFill>
                <a:latin typeface="David" pitchFamily="34" charset="-79"/>
                <a:cs typeface="David" pitchFamily="34" charset="-79"/>
              </a:rPr>
              <a:t>מכביצה</a:t>
            </a:r>
            <a:r>
              <a:rPr lang="he-IL" sz="3200" b="1" spc="30" dirty="0">
                <a:ln>
                  <a:solidFill>
                    <a:srgbClr val="6A0236">
                      <a:alpha val="60000"/>
                    </a:srgbClr>
                  </a:solidFill>
                </a:ln>
                <a:solidFill>
                  <a:srgbClr val="BA3854"/>
                </a:solidFill>
                <a:latin typeface="David" pitchFamily="34" charset="-79"/>
                <a:cs typeface="David" pitchFamily="34" charset="-79"/>
              </a:rPr>
              <a:t>.</a:t>
            </a:r>
          </a:p>
        </p:txBody>
      </p:sp>
      <p:sp>
        <p:nvSpPr>
          <p:cNvPr id="14" name="Text Box 4"/>
          <p:cNvSpPr txBox="1">
            <a:spLocks noChangeArrowheads="1"/>
          </p:cNvSpPr>
          <p:nvPr/>
        </p:nvSpPr>
        <p:spPr bwMode="auto">
          <a:xfrm>
            <a:off x="3419872" y="4149152"/>
            <a:ext cx="4954264"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בשר ודגים בשיעור שביעה.</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TextBox 14"/>
          <p:cNvSpPr txBox="1"/>
          <p:nvPr/>
        </p:nvSpPr>
        <p:spPr>
          <a:xfrm>
            <a:off x="2231740" y="4869160"/>
            <a:ext cx="5040560" cy="584775"/>
          </a:xfrm>
          <a:prstGeom prst="rect">
            <a:avLst/>
          </a:prstGeom>
          <a:noFill/>
        </p:spPr>
        <p:txBody>
          <a:bodyPr wrap="square" rtlCol="1">
            <a:spAutoFit/>
          </a:bodyPr>
          <a:lstStyle/>
          <a:p>
            <a:pPr algn="ctr" fontAlgn="base">
              <a:spcBef>
                <a:spcPct val="0"/>
              </a:spcBef>
              <a:spcAft>
                <a:spcPct val="0"/>
              </a:spcAft>
            </a:pPr>
            <a:r>
              <a:rPr lang="he-IL" sz="3200" b="1" spc="20" dirty="0">
                <a:ln>
                  <a:solidFill>
                    <a:srgbClr val="F79646">
                      <a:lumMod val="50000"/>
                      <a:alpha val="76000"/>
                    </a:srgbClr>
                  </a:solidFill>
                </a:ln>
                <a:solidFill>
                  <a:srgbClr val="F8A83E"/>
                </a:solidFill>
                <a:latin typeface="David" pitchFamily="34" charset="-79"/>
                <a:ea typeface="+mj-ea"/>
                <a:cs typeface="David" pitchFamily="34" charset="-79"/>
              </a:rPr>
              <a:t>תשובה נכונה! יישר כוחך!</a:t>
            </a:r>
          </a:p>
        </p:txBody>
      </p:sp>
      <p:grpSp>
        <p:nvGrpSpPr>
          <p:cNvPr id="16" name="קבוצה 15"/>
          <p:cNvGrpSpPr/>
          <p:nvPr/>
        </p:nvGrpSpPr>
        <p:grpSpPr>
          <a:xfrm>
            <a:off x="3325215" y="5515818"/>
            <a:ext cx="2481263" cy="1225550"/>
            <a:chOff x="3330575" y="2816225"/>
            <a:chExt cx="2481263" cy="1225550"/>
          </a:xfrm>
        </p:grpSpPr>
        <p:pic>
          <p:nvPicPr>
            <p:cNvPr id="17" name="Picture 2">
              <a:hlinkClick r:id="" action="ppaction://hlinkshowjump?jump=nextslid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30575" y="2816225"/>
              <a:ext cx="2481263"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a:hlinkClick r:id="" action="ppaction://hlinkshowjump?jump=nextslide"/>
            </p:cNvPr>
            <p:cNvSpPr txBox="1"/>
            <p:nvPr/>
          </p:nvSpPr>
          <p:spPr>
            <a:xfrm>
              <a:off x="3737755" y="3132257"/>
              <a:ext cx="1656184" cy="584775"/>
            </a:xfrm>
            <a:prstGeom prst="rect">
              <a:avLst/>
            </a:prstGeom>
            <a:noFill/>
          </p:spPr>
          <p:txBody>
            <a:bodyPr wrap="square" rtlCol="1">
              <a:spAutoFit/>
            </a:bodyPr>
            <a:lstStyle/>
            <a:p>
              <a:pPr algn="ctr" fontAlgn="base">
                <a:spcBef>
                  <a:spcPct val="0"/>
                </a:spcBef>
                <a:spcAft>
                  <a:spcPct val="0"/>
                </a:spcAft>
              </a:pPr>
              <a:r>
                <a:rPr lang="he-IL" sz="3200" b="1" spc="20" dirty="0">
                  <a:ln w="3175">
                    <a:solidFill>
                      <a:srgbClr val="7030A0">
                        <a:lumMod val="75000"/>
                      </a:srgbClr>
                    </a:solidFill>
                  </a:ln>
                  <a:solidFill>
                    <a:srgbClr val="000000"/>
                  </a:solidFill>
                  <a:latin typeface="David" pitchFamily="34" charset="-79"/>
                  <a:cs typeface="David" pitchFamily="34" charset="-79"/>
                </a:rPr>
                <a:t>המשך</a:t>
              </a:r>
              <a:endParaRPr lang="he-IL" sz="3200" dirty="0">
                <a:ln w="3175">
                  <a:solidFill>
                    <a:srgbClr val="7030A0">
                      <a:lumMod val="75000"/>
                    </a:srgbClr>
                  </a:solidFill>
                </a:ln>
                <a:solidFill>
                  <a:srgbClr val="000000"/>
                </a:solidFill>
                <a:latin typeface="Arial" charset="0"/>
              </a:endParaRPr>
            </a:p>
          </p:txBody>
        </p:sp>
      </p:grpSp>
    </p:spTree>
    <p:extLst>
      <p:ext uri="{BB962C8B-B14F-4D97-AF65-F5344CB8AC3E}">
        <p14:creationId xmlns:p14="http://schemas.microsoft.com/office/powerpoint/2010/main" val="3468700197"/>
      </p:ext>
    </p:extLst>
  </p:cSld>
  <p:clrMapOvr>
    <a:masterClrMapping/>
  </p:clrMapOvr>
  <p:transition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80" fill="hold">
                                          <p:stCondLst>
                                            <p:cond delay="0"/>
                                          </p:stCondLst>
                                        </p:cTn>
                                        <p:tgtEl>
                                          <p:spTgt spid="15"/>
                                        </p:tgtEl>
                                        <p:attrNameLst>
                                          <p:attrName>r</p:attrName>
                                        </p:attrNameLst>
                                      </p:cBhvr>
                                    </p:animRot>
                                    <p:animRot by="-240000">
                                      <p:cBhvr>
                                        <p:cTn id="7" dur="160" fill="hold">
                                          <p:stCondLst>
                                            <p:cond delay="160"/>
                                          </p:stCondLst>
                                        </p:cTn>
                                        <p:tgtEl>
                                          <p:spTgt spid="15"/>
                                        </p:tgtEl>
                                        <p:attrNameLst>
                                          <p:attrName>r</p:attrName>
                                        </p:attrNameLst>
                                      </p:cBhvr>
                                    </p:animRot>
                                    <p:animRot by="240000">
                                      <p:cBhvr>
                                        <p:cTn id="8" dur="160" fill="hold">
                                          <p:stCondLst>
                                            <p:cond delay="320"/>
                                          </p:stCondLst>
                                        </p:cTn>
                                        <p:tgtEl>
                                          <p:spTgt spid="15"/>
                                        </p:tgtEl>
                                        <p:attrNameLst>
                                          <p:attrName>r</p:attrName>
                                        </p:attrNameLst>
                                      </p:cBhvr>
                                    </p:animRot>
                                    <p:animRot by="-240000">
                                      <p:cBhvr>
                                        <p:cTn id="9" dur="160" fill="hold">
                                          <p:stCondLst>
                                            <p:cond delay="480"/>
                                          </p:stCondLst>
                                        </p:cTn>
                                        <p:tgtEl>
                                          <p:spTgt spid="15"/>
                                        </p:tgtEl>
                                        <p:attrNameLst>
                                          <p:attrName>r</p:attrName>
                                        </p:attrNameLst>
                                      </p:cBhvr>
                                    </p:animRot>
                                    <p:animRot by="120000">
                                      <p:cBhvr>
                                        <p:cTn id="10" dur="160" fill="hold">
                                          <p:stCondLst>
                                            <p:cond delay="640"/>
                                          </p:stCondLst>
                                        </p:cTn>
                                        <p:tgtEl>
                                          <p:spTgt spid="15"/>
                                        </p:tgtEl>
                                        <p:attrNameLst>
                                          <p:attrName>r</p:attrName>
                                        </p:attrNameLst>
                                      </p:cBhvr>
                                    </p:animRot>
                                  </p:childTnLst>
                                </p:cTn>
                              </p:par>
                              <p:par>
                                <p:cTn id="11" presetID="47" presetClass="entr" presetSubtype="0" fill="hold" nodeType="withEffect">
                                  <p:stCondLst>
                                    <p:cond delay="30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800"/>
                                        <p:tgtEl>
                                          <p:spTgt spid="16"/>
                                        </p:tgtEl>
                                      </p:cBhvr>
                                    </p:animEffect>
                                    <p:anim calcmode="lin" valueType="num">
                                      <p:cBhvr>
                                        <p:cTn id="14" dur="800" fill="hold"/>
                                        <p:tgtEl>
                                          <p:spTgt spid="16"/>
                                        </p:tgtEl>
                                        <p:attrNameLst>
                                          <p:attrName>ppt_x</p:attrName>
                                        </p:attrNameLst>
                                      </p:cBhvr>
                                      <p:tavLst>
                                        <p:tav tm="0">
                                          <p:val>
                                            <p:strVal val="#ppt_x"/>
                                          </p:val>
                                        </p:tav>
                                        <p:tav tm="100000">
                                          <p:val>
                                            <p:strVal val="#ppt_x"/>
                                          </p:val>
                                        </p:tav>
                                      </p:tavLst>
                                    </p:anim>
                                    <p:anim calcmode="lin" valueType="num">
                                      <p:cBhvr>
                                        <p:cTn id="15" dur="8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74.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1108208" y="1556793"/>
            <a:ext cx="7378031" cy="792087"/>
          </a:xfrm>
        </p:spPr>
        <p:txBody>
          <a:bodyPr rtlCol="1">
            <a:noAutofit/>
          </a:bodyPr>
          <a:lstStyle/>
          <a:p>
            <a:pPr algn="r" fontAlgn="auto">
              <a:lnSpc>
                <a:spcPts val="3440"/>
              </a:lnSpc>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היוצא באמצע הסעודה מהסוכה לבית - האם מותר לו לשתות בבית מעט מים, או לטעום דבר כלשהו בדרך ארעית?</a:t>
            </a:r>
          </a:p>
        </p:txBody>
      </p:sp>
      <p:sp>
        <p:nvSpPr>
          <p:cNvPr id="11" name="Text Box 4"/>
          <p:cNvSpPr txBox="1">
            <a:spLocks noChangeArrowheads="1"/>
          </p:cNvSpPr>
          <p:nvPr/>
        </p:nvSpPr>
        <p:spPr bwMode="auto">
          <a:xfrm>
            <a:off x="4211960" y="3069032"/>
            <a:ext cx="4249416"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מותר בלא שום פקפוק.</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37. שתיית מים באמצע הסעודה</a:t>
            </a:r>
          </a:p>
        </p:txBody>
      </p:sp>
      <p:sp>
        <p:nvSpPr>
          <p:cNvPr id="13" name="Text Box 4"/>
          <p:cNvSpPr txBox="1">
            <a:spLocks noChangeArrowheads="1"/>
          </p:cNvSpPr>
          <p:nvPr/>
        </p:nvSpPr>
        <p:spPr bwMode="auto">
          <a:xfrm>
            <a:off x="1475656" y="3717104"/>
            <a:ext cx="6971432"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מותר, והמחמיר בכך - תבוא עליו ברכה.</a:t>
            </a:r>
          </a:p>
        </p:txBody>
      </p:sp>
      <p:sp>
        <p:nvSpPr>
          <p:cNvPr id="14" name="Text Box 4">
            <a:hlinkClick r:id="" action="ppaction://hlinkshowjump?jump=nextslide"/>
          </p:cNvPr>
          <p:cNvSpPr txBox="1">
            <a:spLocks noChangeArrowheads="1"/>
          </p:cNvSpPr>
          <p:nvPr/>
        </p:nvSpPr>
        <p:spPr bwMode="auto">
          <a:xfrm>
            <a:off x="1043608" y="4365176"/>
            <a:ext cx="7403480"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אסור, מפני שזה חלק מאכילת הקבע שחובה 	לאכול בסוכה.</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TextBox 17"/>
          <p:cNvSpPr txBox="1"/>
          <p:nvPr/>
        </p:nvSpPr>
        <p:spPr>
          <a:xfrm>
            <a:off x="3131840" y="5229200"/>
            <a:ext cx="3024336" cy="584775"/>
          </a:xfrm>
          <a:prstGeom prst="rect">
            <a:avLst/>
          </a:prstGeom>
          <a:noFill/>
        </p:spPr>
        <p:txBody>
          <a:bodyPr rtlCol="1">
            <a:spAutoFit/>
          </a:bodyPr>
          <a:lstStyle/>
          <a:p>
            <a:pPr algn="ctr">
              <a:defRPr/>
            </a:pPr>
            <a:r>
              <a:rPr lang="he-IL" sz="3200" b="1" spc="30" dirty="0">
                <a:ln>
                  <a:solidFill>
                    <a:srgbClr val="7C3838"/>
                  </a:solidFill>
                </a:ln>
                <a:solidFill>
                  <a:srgbClr val="9D1E05"/>
                </a:solidFill>
                <a:effectLst>
                  <a:glow rad="38100">
                    <a:srgbClr val="FEE6F7">
                      <a:alpha val="18000"/>
                    </a:srgbClr>
                  </a:glow>
                </a:effectLst>
                <a:latin typeface="David" pitchFamily="34" charset="-79"/>
                <a:cs typeface="David" pitchFamily="34" charset="-79"/>
              </a:rPr>
              <a:t>טעות, נסה שנית.</a:t>
            </a:r>
          </a:p>
        </p:txBody>
      </p:sp>
    </p:spTree>
    <p:extLst>
      <p:ext uri="{BB962C8B-B14F-4D97-AF65-F5344CB8AC3E}">
        <p14:creationId xmlns:p14="http://schemas.microsoft.com/office/powerpoint/2010/main" val="1345935240"/>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6" presetClass="emph" presetSubtype="0" fill="hold" grpId="0" nodeType="withEffect">
                                  <p:stCondLst>
                                    <p:cond delay="0"/>
                                  </p:stCondLst>
                                  <p:iterate type="lt">
                                    <p:tmPct val="4000"/>
                                  </p:iterate>
                                  <p:childTnLst>
                                    <p:set>
                                      <p:cBhvr override="childStyle">
                                        <p:cTn id="6" dur="500" fill="hold"/>
                                        <p:tgtEl>
                                          <p:spTgt spid="11"/>
                                        </p:tgtEl>
                                        <p:attrNameLst>
                                          <p:attrName>style.color</p:attrName>
                                        </p:attrNameLst>
                                      </p:cBhvr>
                                      <p:to>
                                        <p:clrVal>
                                          <a:srgbClr val="938953"/>
                                        </p:clrVal>
                                      </p:to>
                                    </p:set>
                                    <p:set>
                                      <p:cBhvr>
                                        <p:cTn id="7" dur="500" fill="hold"/>
                                        <p:tgtEl>
                                          <p:spTgt spid="11"/>
                                        </p:tgtEl>
                                        <p:attrNameLst>
                                          <p:attrName>fillcolor</p:attrName>
                                        </p:attrNameLst>
                                      </p:cBhvr>
                                      <p:to>
                                        <p:clrVal>
                                          <a:srgbClr val="938953"/>
                                        </p:clrVal>
                                      </p:to>
                                    </p:set>
                                    <p:set>
                                      <p:cBhvr>
                                        <p:cTn id="8" dur="500" fill="hold"/>
                                        <p:tgtEl>
                                          <p:spTgt spid="11"/>
                                        </p:tgtEl>
                                        <p:attrNameLst>
                                          <p:attrName>fill.type</p:attrName>
                                        </p:attrNameLst>
                                      </p:cBhvr>
                                      <p:to>
                                        <p:strVal val="solid"/>
                                      </p:to>
                                    </p:set>
                                  </p:childTnLst>
                                </p:cTn>
                              </p:par>
                              <p:par>
                                <p:cTn id="9" presetID="47"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anim calcmode="lin" valueType="num">
                                      <p:cBhvr>
                                        <p:cTn id="12" dur="500" fill="hold"/>
                                        <p:tgtEl>
                                          <p:spTgt spid="18"/>
                                        </p:tgtEl>
                                        <p:attrNameLst>
                                          <p:attrName>ppt_x</p:attrName>
                                        </p:attrNameLst>
                                      </p:cBhvr>
                                      <p:tavLst>
                                        <p:tav tm="0">
                                          <p:val>
                                            <p:strVal val="#ppt_x"/>
                                          </p:val>
                                        </p:tav>
                                        <p:tav tm="100000">
                                          <p:val>
                                            <p:strVal val="#ppt_x"/>
                                          </p:val>
                                        </p:tav>
                                      </p:tavLst>
                                    </p:anim>
                                    <p:anim calcmode="lin" valueType="num">
                                      <p:cBhvr>
                                        <p:cTn id="13"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1"/>
                  </p:tgtEl>
                </p:cond>
              </p:nextCondLst>
            </p:seq>
            <p:seq concurrent="1" nextAc="seek">
              <p:cTn id="14" restart="whenNotActive" fill="hold" evtFilter="cancelBubble" nodeType="interactiveSeq">
                <p:stCondLst>
                  <p:cond evt="onClick" delay="0">
                    <p:tgtEl>
                      <p:spTgt spid="13"/>
                    </p:tgtEl>
                  </p:cond>
                </p:stCondLst>
                <p:endSync evt="end" delay="0">
                  <p:rtn val="all"/>
                </p:endSync>
                <p:childTnLst>
                  <p:par>
                    <p:cTn id="15" fill="hold">
                      <p:stCondLst>
                        <p:cond delay="0"/>
                      </p:stCondLst>
                      <p:childTnLst>
                        <p:par>
                          <p:cTn id="16" fill="hold">
                            <p:stCondLst>
                              <p:cond delay="0"/>
                            </p:stCondLst>
                            <p:childTnLst>
                              <p:par>
                                <p:cTn id="17" presetID="16" presetClass="emph" presetSubtype="0" fill="hold" grpId="0" nodeType="withEffect">
                                  <p:stCondLst>
                                    <p:cond delay="0"/>
                                  </p:stCondLst>
                                  <p:iterate type="lt">
                                    <p:tmPct val="4000"/>
                                  </p:iterate>
                                  <p:childTnLst>
                                    <p:set>
                                      <p:cBhvr override="childStyle">
                                        <p:cTn id="18" dur="500" fill="hold"/>
                                        <p:tgtEl>
                                          <p:spTgt spid="13"/>
                                        </p:tgtEl>
                                        <p:attrNameLst>
                                          <p:attrName>style.color</p:attrName>
                                        </p:attrNameLst>
                                      </p:cBhvr>
                                      <p:to>
                                        <p:clrVal>
                                          <a:srgbClr val="938953"/>
                                        </p:clrVal>
                                      </p:to>
                                    </p:set>
                                    <p:set>
                                      <p:cBhvr>
                                        <p:cTn id="19" dur="500" fill="hold"/>
                                        <p:tgtEl>
                                          <p:spTgt spid="13"/>
                                        </p:tgtEl>
                                        <p:attrNameLst>
                                          <p:attrName>fillcolor</p:attrName>
                                        </p:attrNameLst>
                                      </p:cBhvr>
                                      <p:to>
                                        <p:clrVal>
                                          <a:srgbClr val="938953"/>
                                        </p:clrVal>
                                      </p:to>
                                    </p:set>
                                    <p:set>
                                      <p:cBhvr>
                                        <p:cTn id="20" dur="500" fill="hold"/>
                                        <p:tgtEl>
                                          <p:spTgt spid="13"/>
                                        </p:tgtEl>
                                        <p:attrNameLst>
                                          <p:attrName>fill.type</p:attrName>
                                        </p:attrNameLst>
                                      </p:cBhvr>
                                      <p:to>
                                        <p:strVal val="solid"/>
                                      </p:to>
                                    </p:set>
                                  </p:childTnLst>
                                </p:cTn>
                              </p:par>
                              <p:par>
                                <p:cTn id="21" presetID="47" presetClass="entr" presetSubtype="0" fill="hold"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anim calcmode="lin" valueType="num">
                                      <p:cBhvr>
                                        <p:cTn id="24" dur="500" fill="hold"/>
                                        <p:tgtEl>
                                          <p:spTgt spid="18"/>
                                        </p:tgtEl>
                                        <p:attrNameLst>
                                          <p:attrName>ppt_x</p:attrName>
                                        </p:attrNameLst>
                                      </p:cBhvr>
                                      <p:tavLst>
                                        <p:tav tm="0">
                                          <p:val>
                                            <p:strVal val="#ppt_x"/>
                                          </p:val>
                                        </p:tav>
                                        <p:tav tm="100000">
                                          <p:val>
                                            <p:strVal val="#ppt_x"/>
                                          </p:val>
                                        </p:tav>
                                      </p:tavLst>
                                    </p:anim>
                                    <p:anim calcmode="lin" valueType="num">
                                      <p:cBhvr>
                                        <p:cTn id="25"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3"/>
                  </p:tgtEl>
                </p:cond>
              </p:nextCondLst>
            </p:seq>
          </p:childTnLst>
        </p:cTn>
      </p:par>
    </p:tnLst>
    <p:bldLst>
      <p:bldP spid="11" grpId="0"/>
      <p:bldP spid="13" grpId="0"/>
    </p:bldLst>
  </p:timing>
</p:sld>
</file>

<file path=ppt/slides/slide75.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1108208" y="1556793"/>
            <a:ext cx="7378031" cy="792087"/>
          </a:xfrm>
        </p:spPr>
        <p:txBody>
          <a:bodyPr rtlCol="1">
            <a:noAutofit/>
          </a:bodyPr>
          <a:lstStyle/>
          <a:p>
            <a:pPr algn="r" fontAlgn="auto">
              <a:lnSpc>
                <a:spcPts val="3440"/>
              </a:lnSpc>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היוצא באמצע הסעודה מהסוכה לבית - האם מותר לו לשתות בבית מעט מים, או לטעום דבר כלשהו בדרך ארעית?</a:t>
            </a:r>
          </a:p>
        </p:txBody>
      </p:sp>
      <p:sp>
        <p:nvSpPr>
          <p:cNvPr id="11" name="Text Box 4"/>
          <p:cNvSpPr txBox="1">
            <a:spLocks noChangeArrowheads="1"/>
          </p:cNvSpPr>
          <p:nvPr/>
        </p:nvSpPr>
        <p:spPr bwMode="auto">
          <a:xfrm>
            <a:off x="458788" y="3069032"/>
            <a:ext cx="8002588" cy="503984"/>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מותר בלא שום פקפוק.</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37. שתיית מים באמצע הסעודה</a:t>
            </a:r>
          </a:p>
        </p:txBody>
      </p:sp>
      <p:sp>
        <p:nvSpPr>
          <p:cNvPr id="13" name="Text Box 4"/>
          <p:cNvSpPr txBox="1">
            <a:spLocks noChangeArrowheads="1"/>
          </p:cNvSpPr>
          <p:nvPr/>
        </p:nvSpPr>
        <p:spPr bwMode="auto">
          <a:xfrm>
            <a:off x="251520" y="3717104"/>
            <a:ext cx="8195568" cy="50398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מותר, והמחמיר בכך - תבוא עליו ברכה.</a:t>
            </a:r>
          </a:p>
        </p:txBody>
      </p:sp>
      <p:sp>
        <p:nvSpPr>
          <p:cNvPr id="14" name="Text Box 4"/>
          <p:cNvSpPr txBox="1">
            <a:spLocks noChangeArrowheads="1"/>
          </p:cNvSpPr>
          <p:nvPr/>
        </p:nvSpPr>
        <p:spPr bwMode="auto">
          <a:xfrm>
            <a:off x="458788" y="4365176"/>
            <a:ext cx="7988300" cy="888705"/>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ג.	אסור, מפני שזה חלק מאכילת הקבע שחובה 	לאכול בסוכה.</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6" name="קבוצה 15"/>
          <p:cNvGrpSpPr/>
          <p:nvPr/>
        </p:nvGrpSpPr>
        <p:grpSpPr>
          <a:xfrm>
            <a:off x="3325215" y="5515818"/>
            <a:ext cx="2481263" cy="1225550"/>
            <a:chOff x="3330575" y="2816225"/>
            <a:chExt cx="2481263" cy="1225550"/>
          </a:xfrm>
        </p:grpSpPr>
        <p:pic>
          <p:nvPicPr>
            <p:cNvPr id="17" name="Picture 2">
              <a:hlinkClick r:id="" action="ppaction://hlinkshowjump?jump=nextslid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30575" y="2816225"/>
              <a:ext cx="2481263"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a:hlinkClick r:id="" action="ppaction://hlinkshowjump?jump=nextslide"/>
            </p:cNvPr>
            <p:cNvSpPr txBox="1"/>
            <p:nvPr/>
          </p:nvSpPr>
          <p:spPr>
            <a:xfrm>
              <a:off x="3737755" y="3132257"/>
              <a:ext cx="1656184" cy="584775"/>
            </a:xfrm>
            <a:prstGeom prst="rect">
              <a:avLst/>
            </a:prstGeom>
            <a:noFill/>
          </p:spPr>
          <p:txBody>
            <a:bodyPr wrap="square" rtlCol="1">
              <a:spAutoFit/>
            </a:bodyPr>
            <a:lstStyle/>
            <a:p>
              <a:pPr algn="ctr" fontAlgn="base">
                <a:spcBef>
                  <a:spcPct val="0"/>
                </a:spcBef>
                <a:spcAft>
                  <a:spcPct val="0"/>
                </a:spcAft>
              </a:pPr>
              <a:r>
                <a:rPr lang="he-IL" sz="3200" b="1" spc="20" dirty="0">
                  <a:ln w="3175">
                    <a:solidFill>
                      <a:srgbClr val="7030A0">
                        <a:lumMod val="75000"/>
                      </a:srgbClr>
                    </a:solidFill>
                  </a:ln>
                  <a:solidFill>
                    <a:srgbClr val="000000"/>
                  </a:solidFill>
                  <a:latin typeface="David" pitchFamily="34" charset="-79"/>
                  <a:cs typeface="David" pitchFamily="34" charset="-79"/>
                </a:rPr>
                <a:t>המשך</a:t>
              </a:r>
              <a:endParaRPr lang="he-IL" sz="3200" dirty="0">
                <a:ln w="3175">
                  <a:solidFill>
                    <a:srgbClr val="7030A0">
                      <a:lumMod val="75000"/>
                    </a:srgbClr>
                  </a:solidFill>
                </a:ln>
                <a:solidFill>
                  <a:srgbClr val="000000"/>
                </a:solidFill>
                <a:latin typeface="Arial" charset="0"/>
              </a:endParaRPr>
            </a:p>
          </p:txBody>
        </p:sp>
      </p:grpSp>
      <p:sp>
        <p:nvSpPr>
          <p:cNvPr id="20" name="TextBox 19"/>
          <p:cNvSpPr txBox="1"/>
          <p:nvPr/>
        </p:nvSpPr>
        <p:spPr>
          <a:xfrm>
            <a:off x="1691680" y="5229200"/>
            <a:ext cx="6092084" cy="584775"/>
          </a:xfrm>
          <a:prstGeom prst="rect">
            <a:avLst/>
          </a:prstGeom>
          <a:noFill/>
        </p:spPr>
        <p:txBody>
          <a:bodyPr wrap="square" rtlCol="1">
            <a:spAutoFit/>
          </a:bodyPr>
          <a:lstStyle/>
          <a:p>
            <a:pPr algn="ctr" fontAlgn="base">
              <a:spcBef>
                <a:spcPct val="0"/>
              </a:spcBef>
              <a:spcAft>
                <a:spcPct val="0"/>
              </a:spcAft>
            </a:pPr>
            <a:r>
              <a:rPr lang="he-IL" sz="3200" b="1" spc="20" dirty="0">
                <a:ln>
                  <a:solidFill>
                    <a:srgbClr val="F79646">
                      <a:lumMod val="50000"/>
                      <a:alpha val="76000"/>
                    </a:srgbClr>
                  </a:solidFill>
                </a:ln>
                <a:solidFill>
                  <a:srgbClr val="F8A83E"/>
                </a:solidFill>
                <a:latin typeface="David" pitchFamily="34" charset="-79"/>
                <a:ea typeface="+mj-ea"/>
                <a:cs typeface="David" pitchFamily="34" charset="-79"/>
              </a:rPr>
              <a:t>תשובה נכונה!               יישר כוחך!</a:t>
            </a:r>
          </a:p>
        </p:txBody>
      </p:sp>
    </p:spTree>
    <p:extLst>
      <p:ext uri="{BB962C8B-B14F-4D97-AF65-F5344CB8AC3E}">
        <p14:creationId xmlns:p14="http://schemas.microsoft.com/office/powerpoint/2010/main" val="2365709098"/>
      </p:ext>
    </p:extLst>
  </p:cSld>
  <p:clrMapOvr>
    <a:masterClrMapping/>
  </p:clrMapOvr>
  <p:transition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30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800"/>
                                        <p:tgtEl>
                                          <p:spTgt spid="16"/>
                                        </p:tgtEl>
                                      </p:cBhvr>
                                    </p:animEffect>
                                    <p:anim calcmode="lin" valueType="num">
                                      <p:cBhvr>
                                        <p:cTn id="8" dur="800" fill="hold"/>
                                        <p:tgtEl>
                                          <p:spTgt spid="16"/>
                                        </p:tgtEl>
                                        <p:attrNameLst>
                                          <p:attrName>ppt_x</p:attrName>
                                        </p:attrNameLst>
                                      </p:cBhvr>
                                      <p:tavLst>
                                        <p:tav tm="0">
                                          <p:val>
                                            <p:strVal val="#ppt_x"/>
                                          </p:val>
                                        </p:tav>
                                        <p:tav tm="100000">
                                          <p:val>
                                            <p:strVal val="#ppt_x"/>
                                          </p:val>
                                        </p:tav>
                                      </p:tavLst>
                                    </p:anim>
                                    <p:anim calcmode="lin" valueType="num">
                                      <p:cBhvr>
                                        <p:cTn id="9" dur="800" fill="hold"/>
                                        <p:tgtEl>
                                          <p:spTgt spid="16"/>
                                        </p:tgtEl>
                                        <p:attrNameLst>
                                          <p:attrName>ppt_y</p:attrName>
                                        </p:attrNameLst>
                                      </p:cBhvr>
                                      <p:tavLst>
                                        <p:tav tm="0">
                                          <p:val>
                                            <p:strVal val="#ppt_y-.1"/>
                                          </p:val>
                                        </p:tav>
                                        <p:tav tm="100000">
                                          <p:val>
                                            <p:strVal val="#ppt_y"/>
                                          </p:val>
                                        </p:tav>
                                      </p:tavLst>
                                    </p:anim>
                                  </p:childTnLst>
                                </p:cTn>
                              </p:par>
                              <p:par>
                                <p:cTn id="10" presetID="32" presetClass="emph" presetSubtype="0" fill="hold" grpId="0" nodeType="withEffect">
                                  <p:stCondLst>
                                    <p:cond delay="0"/>
                                  </p:stCondLst>
                                  <p:childTnLst>
                                    <p:animRot by="120000">
                                      <p:cBhvr>
                                        <p:cTn id="11" dur="80" fill="hold">
                                          <p:stCondLst>
                                            <p:cond delay="0"/>
                                          </p:stCondLst>
                                        </p:cTn>
                                        <p:tgtEl>
                                          <p:spTgt spid="20"/>
                                        </p:tgtEl>
                                        <p:attrNameLst>
                                          <p:attrName>r</p:attrName>
                                        </p:attrNameLst>
                                      </p:cBhvr>
                                    </p:animRot>
                                    <p:animRot by="-240000">
                                      <p:cBhvr>
                                        <p:cTn id="12" dur="160" fill="hold">
                                          <p:stCondLst>
                                            <p:cond delay="160"/>
                                          </p:stCondLst>
                                        </p:cTn>
                                        <p:tgtEl>
                                          <p:spTgt spid="20"/>
                                        </p:tgtEl>
                                        <p:attrNameLst>
                                          <p:attrName>r</p:attrName>
                                        </p:attrNameLst>
                                      </p:cBhvr>
                                    </p:animRot>
                                    <p:animRot by="240000">
                                      <p:cBhvr>
                                        <p:cTn id="13" dur="160" fill="hold">
                                          <p:stCondLst>
                                            <p:cond delay="320"/>
                                          </p:stCondLst>
                                        </p:cTn>
                                        <p:tgtEl>
                                          <p:spTgt spid="20"/>
                                        </p:tgtEl>
                                        <p:attrNameLst>
                                          <p:attrName>r</p:attrName>
                                        </p:attrNameLst>
                                      </p:cBhvr>
                                    </p:animRot>
                                    <p:animRot by="-240000">
                                      <p:cBhvr>
                                        <p:cTn id="14" dur="160" fill="hold">
                                          <p:stCondLst>
                                            <p:cond delay="480"/>
                                          </p:stCondLst>
                                        </p:cTn>
                                        <p:tgtEl>
                                          <p:spTgt spid="20"/>
                                        </p:tgtEl>
                                        <p:attrNameLst>
                                          <p:attrName>r</p:attrName>
                                        </p:attrNameLst>
                                      </p:cBhvr>
                                    </p:animRot>
                                    <p:animRot by="120000">
                                      <p:cBhvr>
                                        <p:cTn id="15" dur="160" fill="hold">
                                          <p:stCondLst>
                                            <p:cond delay="640"/>
                                          </p:stCondLst>
                                        </p:cTn>
                                        <p:tgtEl>
                                          <p:spTgt spid="2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76.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932150" y="1340769"/>
            <a:ext cx="7456274" cy="792087"/>
          </a:xfrm>
        </p:spPr>
        <p:txBody>
          <a:bodyPr rtlCol="1">
            <a:noAutofit/>
          </a:bodyPr>
          <a:lstStyle/>
          <a:p>
            <a:pPr algn="r" fontAlgn="auto">
              <a:lnSpc>
                <a:spcPts val="3440"/>
              </a:lnSpc>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איזו ברכה מקדימים - הברכה על האוכל, או ברכת "</a:t>
            </a:r>
            <a:r>
              <a:rPr lang="he-IL" sz="3200" b="1" spc="30" dirty="0" err="1">
                <a:ln w="12700">
                  <a:solidFill>
                    <a:srgbClr val="627A32"/>
                  </a:solidFill>
                </a:ln>
                <a:solidFill>
                  <a:srgbClr val="0070C0"/>
                </a:solidFill>
                <a:latin typeface="David" pitchFamily="34" charset="-79"/>
                <a:ea typeface="+mn-ea"/>
                <a:cs typeface="David" pitchFamily="34" charset="-79"/>
              </a:rPr>
              <a:t>לישב</a:t>
            </a:r>
            <a:r>
              <a:rPr lang="he-IL" sz="3200" b="1" spc="30" dirty="0">
                <a:ln w="12700">
                  <a:solidFill>
                    <a:srgbClr val="627A32"/>
                  </a:solidFill>
                </a:ln>
                <a:solidFill>
                  <a:srgbClr val="0070C0"/>
                </a:solidFill>
                <a:latin typeface="David" pitchFamily="34" charset="-79"/>
                <a:ea typeface="+mn-ea"/>
                <a:cs typeface="David" pitchFamily="34" charset="-79"/>
              </a:rPr>
              <a:t> בסוכה"?</a:t>
            </a:r>
          </a:p>
        </p:txBody>
      </p:sp>
      <p:sp>
        <p:nvSpPr>
          <p:cNvPr id="11" name="Text Box 4">
            <a:hlinkClick r:id="" action="ppaction://hlinkshowjump?jump=nextslide"/>
          </p:cNvPr>
          <p:cNvSpPr txBox="1">
            <a:spLocks noChangeArrowheads="1"/>
          </p:cNvSpPr>
          <p:nvPr/>
        </p:nvSpPr>
        <p:spPr bwMode="auto">
          <a:xfrm>
            <a:off x="458788" y="2349500"/>
            <a:ext cx="8296868"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האשכנזים וחלק מהספרדים מברכים תחילה </a:t>
            </a:r>
          </a:p>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	על האוכל, ואחר כך "</a:t>
            </a:r>
            <a:r>
              <a:rPr lang="he-IL" sz="3200" b="1" spc="30" dirty="0" err="1">
                <a:ln>
                  <a:solidFill>
                    <a:srgbClr val="6A0236">
                      <a:alpha val="60000"/>
                    </a:srgbClr>
                  </a:solidFill>
                </a:ln>
                <a:solidFill>
                  <a:srgbClr val="BA3854"/>
                </a:solidFill>
                <a:latin typeface="David" pitchFamily="34" charset="-79"/>
                <a:cs typeface="David" pitchFamily="34" charset="-79"/>
              </a:rPr>
              <a:t>לישב</a:t>
            </a:r>
            <a:r>
              <a:rPr lang="he-IL" sz="3200" b="1" spc="30" dirty="0">
                <a:ln>
                  <a:solidFill>
                    <a:srgbClr val="6A0236">
                      <a:alpha val="60000"/>
                    </a:srgbClr>
                  </a:solidFill>
                </a:ln>
                <a:solidFill>
                  <a:srgbClr val="BA3854"/>
                </a:solidFill>
                <a:latin typeface="David" pitchFamily="34" charset="-79"/>
                <a:cs typeface="David" pitchFamily="34" charset="-79"/>
              </a:rPr>
              <a:t> בסוכה".</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38. ברכת "</a:t>
            </a:r>
            <a:r>
              <a:rPr lang="he-IL" sz="4400" b="1" spc="20" dirty="0" err="1">
                <a:ln>
                  <a:solidFill>
                    <a:srgbClr val="9BBB59">
                      <a:lumMod val="50000"/>
                      <a:alpha val="80000"/>
                    </a:srgbClr>
                  </a:solidFill>
                </a:ln>
                <a:solidFill>
                  <a:srgbClr val="009231"/>
                </a:solidFill>
                <a:latin typeface="David" pitchFamily="34" charset="-79"/>
                <a:cs typeface="David" pitchFamily="34" charset="-79"/>
              </a:rPr>
              <a:t>לישב</a:t>
            </a:r>
            <a:r>
              <a:rPr lang="he-IL" sz="4400" b="1" spc="20" dirty="0">
                <a:ln>
                  <a:solidFill>
                    <a:srgbClr val="9BBB59">
                      <a:lumMod val="50000"/>
                      <a:alpha val="80000"/>
                    </a:srgbClr>
                  </a:solidFill>
                </a:ln>
                <a:solidFill>
                  <a:srgbClr val="009231"/>
                </a:solidFill>
                <a:latin typeface="David" pitchFamily="34" charset="-79"/>
                <a:cs typeface="David" pitchFamily="34" charset="-79"/>
              </a:rPr>
              <a:t> בסוכה"</a:t>
            </a:r>
          </a:p>
        </p:txBody>
      </p:sp>
      <p:sp>
        <p:nvSpPr>
          <p:cNvPr id="13" name="Text Box 4"/>
          <p:cNvSpPr txBox="1">
            <a:spLocks noChangeArrowheads="1"/>
          </p:cNvSpPr>
          <p:nvPr/>
        </p:nvSpPr>
        <p:spPr bwMode="auto">
          <a:xfrm>
            <a:off x="251520" y="3356992"/>
            <a:ext cx="8496944"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לכל המנהגים, מברכים תחילה על האוכל, מפני </a:t>
            </a:r>
          </a:p>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	שעל ידי האכילה מתחייבים לשבת בסוכה.</a:t>
            </a:r>
          </a:p>
        </p:txBody>
      </p:sp>
      <p:sp>
        <p:nvSpPr>
          <p:cNvPr id="14" name="Text Box 4"/>
          <p:cNvSpPr txBox="1">
            <a:spLocks noChangeArrowheads="1"/>
          </p:cNvSpPr>
          <p:nvPr/>
        </p:nvSpPr>
        <p:spPr bwMode="auto">
          <a:xfrm>
            <a:off x="458788" y="4365104"/>
            <a:ext cx="8282054"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לכל המנהגים, מברכים תחילה "</a:t>
            </a:r>
            <a:r>
              <a:rPr lang="he-IL" sz="3200" b="1" spc="30" dirty="0" err="1">
                <a:ln>
                  <a:solidFill>
                    <a:srgbClr val="6A0236">
                      <a:alpha val="60000"/>
                    </a:srgbClr>
                  </a:solidFill>
                </a:ln>
                <a:solidFill>
                  <a:srgbClr val="BA3854"/>
                </a:solidFill>
                <a:latin typeface="David" pitchFamily="34" charset="-79"/>
                <a:cs typeface="David" pitchFamily="34" charset="-79"/>
              </a:rPr>
              <a:t>לישב</a:t>
            </a:r>
            <a:r>
              <a:rPr lang="he-IL" sz="3200" b="1" spc="30" dirty="0">
                <a:ln>
                  <a:solidFill>
                    <a:srgbClr val="6A0236">
                      <a:alpha val="60000"/>
                    </a:srgbClr>
                  </a:solidFill>
                </a:ln>
                <a:solidFill>
                  <a:srgbClr val="BA3854"/>
                </a:solidFill>
                <a:latin typeface="David" pitchFamily="34" charset="-79"/>
                <a:cs typeface="David" pitchFamily="34" charset="-79"/>
              </a:rPr>
              <a:t> בסוכה",</a:t>
            </a:r>
          </a:p>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	מפני </a:t>
            </a:r>
            <a:r>
              <a:rPr lang="he-IL" sz="3200" b="1" spc="30" dirty="0" err="1">
                <a:ln>
                  <a:solidFill>
                    <a:srgbClr val="6A0236">
                      <a:alpha val="60000"/>
                    </a:srgbClr>
                  </a:solidFill>
                </a:ln>
                <a:solidFill>
                  <a:srgbClr val="BA3854"/>
                </a:solidFill>
                <a:latin typeface="David" pitchFamily="34" charset="-79"/>
                <a:cs typeface="David" pitchFamily="34" charset="-79"/>
              </a:rPr>
              <a:t>שמצוה</a:t>
            </a:r>
            <a:r>
              <a:rPr lang="he-IL" sz="3200" b="1" spc="30" dirty="0">
                <a:ln>
                  <a:solidFill>
                    <a:srgbClr val="6A0236">
                      <a:alpha val="60000"/>
                    </a:srgbClr>
                  </a:solidFill>
                </a:ln>
                <a:solidFill>
                  <a:srgbClr val="BA3854"/>
                </a:solidFill>
                <a:latin typeface="David" pitchFamily="34" charset="-79"/>
                <a:cs typeface="David" pitchFamily="34" charset="-79"/>
              </a:rPr>
              <a:t> בשעתה חביבה.</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TextBox 17"/>
          <p:cNvSpPr txBox="1"/>
          <p:nvPr/>
        </p:nvSpPr>
        <p:spPr>
          <a:xfrm>
            <a:off x="3131840" y="5292497"/>
            <a:ext cx="3024336" cy="584775"/>
          </a:xfrm>
          <a:prstGeom prst="rect">
            <a:avLst/>
          </a:prstGeom>
          <a:noFill/>
        </p:spPr>
        <p:txBody>
          <a:bodyPr rtlCol="1">
            <a:spAutoFit/>
          </a:bodyPr>
          <a:lstStyle/>
          <a:p>
            <a:pPr algn="ctr">
              <a:defRPr/>
            </a:pPr>
            <a:r>
              <a:rPr lang="he-IL" sz="3200" b="1" spc="30" dirty="0">
                <a:ln>
                  <a:solidFill>
                    <a:srgbClr val="7C3838"/>
                  </a:solidFill>
                </a:ln>
                <a:solidFill>
                  <a:srgbClr val="9D1E05"/>
                </a:solidFill>
                <a:effectLst>
                  <a:glow rad="38100">
                    <a:srgbClr val="FEE6F7">
                      <a:alpha val="18000"/>
                    </a:srgbClr>
                  </a:glow>
                </a:effectLst>
                <a:latin typeface="David" pitchFamily="34" charset="-79"/>
                <a:cs typeface="David" pitchFamily="34" charset="-79"/>
              </a:rPr>
              <a:t>טעות, נסה שנית.</a:t>
            </a:r>
          </a:p>
        </p:txBody>
      </p:sp>
    </p:spTree>
    <p:extLst>
      <p:ext uri="{BB962C8B-B14F-4D97-AF65-F5344CB8AC3E}">
        <p14:creationId xmlns:p14="http://schemas.microsoft.com/office/powerpoint/2010/main" val="3810908376"/>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16" presetClass="emph" presetSubtype="0" fill="hold" grpId="0" nodeType="withEffect">
                                  <p:stCondLst>
                                    <p:cond delay="0"/>
                                  </p:stCondLst>
                                  <p:iterate type="lt">
                                    <p:tmPct val="4000"/>
                                  </p:iterate>
                                  <p:childTnLst>
                                    <p:set>
                                      <p:cBhvr override="childStyle">
                                        <p:cTn id="6" dur="500" fill="hold"/>
                                        <p:tgtEl>
                                          <p:spTgt spid="13"/>
                                        </p:tgtEl>
                                        <p:attrNameLst>
                                          <p:attrName>style.color</p:attrName>
                                        </p:attrNameLst>
                                      </p:cBhvr>
                                      <p:to>
                                        <p:clrVal>
                                          <a:srgbClr val="938953"/>
                                        </p:clrVal>
                                      </p:to>
                                    </p:set>
                                    <p:set>
                                      <p:cBhvr>
                                        <p:cTn id="7" dur="500" fill="hold"/>
                                        <p:tgtEl>
                                          <p:spTgt spid="13"/>
                                        </p:tgtEl>
                                        <p:attrNameLst>
                                          <p:attrName>fillcolor</p:attrName>
                                        </p:attrNameLst>
                                      </p:cBhvr>
                                      <p:to>
                                        <p:clrVal>
                                          <a:srgbClr val="938953"/>
                                        </p:clrVal>
                                      </p:to>
                                    </p:set>
                                    <p:set>
                                      <p:cBhvr>
                                        <p:cTn id="8" dur="500" fill="hold"/>
                                        <p:tgtEl>
                                          <p:spTgt spid="13"/>
                                        </p:tgtEl>
                                        <p:attrNameLst>
                                          <p:attrName>fill.type</p:attrName>
                                        </p:attrNameLst>
                                      </p:cBhvr>
                                      <p:to>
                                        <p:strVal val="solid"/>
                                      </p:to>
                                    </p:set>
                                  </p:childTnLst>
                                </p:cTn>
                              </p:par>
                              <p:par>
                                <p:cTn id="9" presetID="47"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anim calcmode="lin" valueType="num">
                                      <p:cBhvr>
                                        <p:cTn id="12" dur="500" fill="hold"/>
                                        <p:tgtEl>
                                          <p:spTgt spid="18"/>
                                        </p:tgtEl>
                                        <p:attrNameLst>
                                          <p:attrName>ppt_x</p:attrName>
                                        </p:attrNameLst>
                                      </p:cBhvr>
                                      <p:tavLst>
                                        <p:tav tm="0">
                                          <p:val>
                                            <p:strVal val="#ppt_x"/>
                                          </p:val>
                                        </p:tav>
                                        <p:tav tm="100000">
                                          <p:val>
                                            <p:strVal val="#ppt_x"/>
                                          </p:val>
                                        </p:tav>
                                      </p:tavLst>
                                    </p:anim>
                                    <p:anim calcmode="lin" valueType="num">
                                      <p:cBhvr>
                                        <p:cTn id="13"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3"/>
                  </p:tgtEl>
                </p:cond>
              </p:nextCondLst>
            </p:seq>
            <p:seq concurrent="1" nextAc="seek">
              <p:cTn id="14" restart="whenNotActive" fill="hold" evtFilter="cancelBubble" nodeType="interactiveSeq">
                <p:stCondLst>
                  <p:cond evt="onClick" delay="0">
                    <p:tgtEl>
                      <p:spTgt spid="14"/>
                    </p:tgtEl>
                  </p:cond>
                </p:stCondLst>
                <p:endSync evt="end" delay="0">
                  <p:rtn val="all"/>
                </p:endSync>
                <p:childTnLst>
                  <p:par>
                    <p:cTn id="15" fill="hold">
                      <p:stCondLst>
                        <p:cond delay="0"/>
                      </p:stCondLst>
                      <p:childTnLst>
                        <p:par>
                          <p:cTn id="16" fill="hold">
                            <p:stCondLst>
                              <p:cond delay="0"/>
                            </p:stCondLst>
                            <p:childTnLst>
                              <p:par>
                                <p:cTn id="17" presetID="16" presetClass="emph" presetSubtype="0" fill="hold" grpId="0" nodeType="withEffect">
                                  <p:stCondLst>
                                    <p:cond delay="0"/>
                                  </p:stCondLst>
                                  <p:iterate type="lt">
                                    <p:tmPct val="4000"/>
                                  </p:iterate>
                                  <p:childTnLst>
                                    <p:set>
                                      <p:cBhvr override="childStyle">
                                        <p:cTn id="18" dur="500" fill="hold"/>
                                        <p:tgtEl>
                                          <p:spTgt spid="14"/>
                                        </p:tgtEl>
                                        <p:attrNameLst>
                                          <p:attrName>style.color</p:attrName>
                                        </p:attrNameLst>
                                      </p:cBhvr>
                                      <p:to>
                                        <p:clrVal>
                                          <a:srgbClr val="938953"/>
                                        </p:clrVal>
                                      </p:to>
                                    </p:set>
                                    <p:set>
                                      <p:cBhvr>
                                        <p:cTn id="19" dur="500" fill="hold"/>
                                        <p:tgtEl>
                                          <p:spTgt spid="14"/>
                                        </p:tgtEl>
                                        <p:attrNameLst>
                                          <p:attrName>fillcolor</p:attrName>
                                        </p:attrNameLst>
                                      </p:cBhvr>
                                      <p:to>
                                        <p:clrVal>
                                          <a:srgbClr val="938953"/>
                                        </p:clrVal>
                                      </p:to>
                                    </p:set>
                                    <p:set>
                                      <p:cBhvr>
                                        <p:cTn id="20" dur="500" fill="hold"/>
                                        <p:tgtEl>
                                          <p:spTgt spid="14"/>
                                        </p:tgtEl>
                                        <p:attrNameLst>
                                          <p:attrName>fill.type</p:attrName>
                                        </p:attrNameLst>
                                      </p:cBhvr>
                                      <p:to>
                                        <p:strVal val="solid"/>
                                      </p:to>
                                    </p:set>
                                  </p:childTnLst>
                                </p:cTn>
                              </p:par>
                              <p:par>
                                <p:cTn id="21" presetID="47" presetClass="entr" presetSubtype="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anim calcmode="lin" valueType="num">
                                      <p:cBhvr>
                                        <p:cTn id="24" dur="500" fill="hold"/>
                                        <p:tgtEl>
                                          <p:spTgt spid="18"/>
                                        </p:tgtEl>
                                        <p:attrNameLst>
                                          <p:attrName>ppt_x</p:attrName>
                                        </p:attrNameLst>
                                      </p:cBhvr>
                                      <p:tavLst>
                                        <p:tav tm="0">
                                          <p:val>
                                            <p:strVal val="#ppt_x"/>
                                          </p:val>
                                        </p:tav>
                                        <p:tav tm="100000">
                                          <p:val>
                                            <p:strVal val="#ppt_x"/>
                                          </p:val>
                                        </p:tav>
                                      </p:tavLst>
                                    </p:anim>
                                    <p:anim calcmode="lin" valueType="num">
                                      <p:cBhvr>
                                        <p:cTn id="25"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4"/>
                  </p:tgtEl>
                </p:cond>
              </p:nextCondLst>
            </p:seq>
          </p:childTnLst>
        </p:cTn>
      </p:par>
    </p:tnLst>
    <p:bldLst>
      <p:bldP spid="13" grpId="0"/>
      <p:bldP spid="14" grpId="0"/>
      <p:bldP spid="18" grpId="0"/>
    </p:bldLst>
  </p:timing>
</p:sld>
</file>

<file path=ppt/slides/slide77.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932150" y="1340769"/>
            <a:ext cx="7456274" cy="792087"/>
          </a:xfrm>
        </p:spPr>
        <p:txBody>
          <a:bodyPr rtlCol="1">
            <a:noAutofit/>
          </a:bodyPr>
          <a:lstStyle/>
          <a:p>
            <a:pPr algn="r" fontAlgn="auto">
              <a:lnSpc>
                <a:spcPts val="3440"/>
              </a:lnSpc>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איזו ברכה מקדימים - הברכה על האוכל, או ברכת "</a:t>
            </a:r>
            <a:r>
              <a:rPr lang="he-IL" sz="3200" b="1" spc="30" dirty="0" err="1">
                <a:ln w="12700">
                  <a:solidFill>
                    <a:srgbClr val="627A32"/>
                  </a:solidFill>
                </a:ln>
                <a:solidFill>
                  <a:srgbClr val="0070C0"/>
                </a:solidFill>
                <a:latin typeface="David" pitchFamily="34" charset="-79"/>
                <a:ea typeface="+mn-ea"/>
                <a:cs typeface="David" pitchFamily="34" charset="-79"/>
              </a:rPr>
              <a:t>לישב</a:t>
            </a:r>
            <a:r>
              <a:rPr lang="he-IL" sz="3200" b="1" spc="30" dirty="0">
                <a:ln w="12700">
                  <a:solidFill>
                    <a:srgbClr val="627A32"/>
                  </a:solidFill>
                </a:ln>
                <a:solidFill>
                  <a:srgbClr val="0070C0"/>
                </a:solidFill>
                <a:latin typeface="David" pitchFamily="34" charset="-79"/>
                <a:ea typeface="+mn-ea"/>
                <a:cs typeface="David" pitchFamily="34" charset="-79"/>
              </a:rPr>
              <a:t> בסוכה"?</a:t>
            </a:r>
          </a:p>
        </p:txBody>
      </p:sp>
      <p:sp>
        <p:nvSpPr>
          <p:cNvPr id="11" name="Text Box 4"/>
          <p:cNvSpPr txBox="1">
            <a:spLocks noChangeArrowheads="1"/>
          </p:cNvSpPr>
          <p:nvPr/>
        </p:nvSpPr>
        <p:spPr bwMode="auto">
          <a:xfrm>
            <a:off x="458788" y="2349500"/>
            <a:ext cx="8296868"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א.	האשכנזים וחלק מהספרדים מברכים תחילה </a:t>
            </a:r>
          </a:p>
          <a:p>
            <a:pPr eaLnBrk="1" hangingPunct="1">
              <a:lnSpc>
                <a:spcPts val="3000"/>
              </a:lnSpc>
              <a:tabLst>
                <a:tab pos="452438" algn="r"/>
              </a:tabLst>
              <a:defRPr/>
            </a:pP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	על האוכל, ואחר כך "</a:t>
            </a:r>
            <a:r>
              <a:rPr lang="he-IL" sz="3200" b="1" spc="30" dirty="0" err="1">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לישב</a:t>
            </a: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 בסוכה".</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38. ברכת "</a:t>
            </a:r>
            <a:r>
              <a:rPr lang="he-IL" sz="4400" b="1" spc="20" dirty="0" err="1">
                <a:ln>
                  <a:solidFill>
                    <a:srgbClr val="9BBB59">
                      <a:lumMod val="50000"/>
                      <a:alpha val="80000"/>
                    </a:srgbClr>
                  </a:solidFill>
                </a:ln>
                <a:solidFill>
                  <a:srgbClr val="009231"/>
                </a:solidFill>
                <a:latin typeface="David" pitchFamily="34" charset="-79"/>
                <a:cs typeface="David" pitchFamily="34" charset="-79"/>
              </a:rPr>
              <a:t>לישב</a:t>
            </a:r>
            <a:r>
              <a:rPr lang="he-IL" sz="4400" b="1" spc="20" dirty="0">
                <a:ln>
                  <a:solidFill>
                    <a:srgbClr val="9BBB59">
                      <a:lumMod val="50000"/>
                      <a:alpha val="80000"/>
                    </a:srgbClr>
                  </a:solidFill>
                </a:ln>
                <a:solidFill>
                  <a:srgbClr val="009231"/>
                </a:solidFill>
                <a:latin typeface="David" pitchFamily="34" charset="-79"/>
                <a:cs typeface="David" pitchFamily="34" charset="-79"/>
              </a:rPr>
              <a:t> בסוכה"</a:t>
            </a:r>
          </a:p>
        </p:txBody>
      </p:sp>
      <p:sp>
        <p:nvSpPr>
          <p:cNvPr id="13" name="Text Box 4"/>
          <p:cNvSpPr txBox="1">
            <a:spLocks noChangeArrowheads="1"/>
          </p:cNvSpPr>
          <p:nvPr/>
        </p:nvSpPr>
        <p:spPr bwMode="auto">
          <a:xfrm>
            <a:off x="251520" y="3356992"/>
            <a:ext cx="8496944"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לכל המנהגים, מברכים תחילה על האוכל, מפני </a:t>
            </a:r>
          </a:p>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	שעל ידי האכילה מתחייבים לשבת בסוכה.</a:t>
            </a:r>
          </a:p>
        </p:txBody>
      </p:sp>
      <p:sp>
        <p:nvSpPr>
          <p:cNvPr id="14" name="Text Box 4"/>
          <p:cNvSpPr txBox="1">
            <a:spLocks noChangeArrowheads="1"/>
          </p:cNvSpPr>
          <p:nvPr/>
        </p:nvSpPr>
        <p:spPr bwMode="auto">
          <a:xfrm>
            <a:off x="458788" y="4365104"/>
            <a:ext cx="8282054"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לכל המנהגים, מברכים תחילה "</a:t>
            </a:r>
            <a:r>
              <a:rPr lang="he-IL" sz="3200" b="1" spc="30" dirty="0" err="1">
                <a:ln>
                  <a:solidFill>
                    <a:srgbClr val="6A0236">
                      <a:alpha val="60000"/>
                    </a:srgbClr>
                  </a:solidFill>
                </a:ln>
                <a:solidFill>
                  <a:srgbClr val="BA3854"/>
                </a:solidFill>
                <a:latin typeface="David" pitchFamily="34" charset="-79"/>
                <a:cs typeface="David" pitchFamily="34" charset="-79"/>
              </a:rPr>
              <a:t>לישב</a:t>
            </a:r>
            <a:r>
              <a:rPr lang="he-IL" sz="3200" b="1" spc="30" dirty="0">
                <a:ln>
                  <a:solidFill>
                    <a:srgbClr val="6A0236">
                      <a:alpha val="60000"/>
                    </a:srgbClr>
                  </a:solidFill>
                </a:ln>
                <a:solidFill>
                  <a:srgbClr val="BA3854"/>
                </a:solidFill>
                <a:latin typeface="David" pitchFamily="34" charset="-79"/>
                <a:cs typeface="David" pitchFamily="34" charset="-79"/>
              </a:rPr>
              <a:t> בסוכה",</a:t>
            </a:r>
          </a:p>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	מפני </a:t>
            </a:r>
            <a:r>
              <a:rPr lang="he-IL" sz="3200" b="1" spc="30" dirty="0" err="1">
                <a:ln>
                  <a:solidFill>
                    <a:srgbClr val="6A0236">
                      <a:alpha val="60000"/>
                    </a:srgbClr>
                  </a:solidFill>
                </a:ln>
                <a:solidFill>
                  <a:srgbClr val="BA3854"/>
                </a:solidFill>
                <a:latin typeface="David" pitchFamily="34" charset="-79"/>
                <a:cs typeface="David" pitchFamily="34" charset="-79"/>
              </a:rPr>
              <a:t>שמצוה</a:t>
            </a:r>
            <a:r>
              <a:rPr lang="he-IL" sz="3200" b="1" spc="30" dirty="0">
                <a:ln>
                  <a:solidFill>
                    <a:srgbClr val="6A0236">
                      <a:alpha val="60000"/>
                    </a:srgbClr>
                  </a:solidFill>
                </a:ln>
                <a:solidFill>
                  <a:srgbClr val="BA3854"/>
                </a:solidFill>
                <a:latin typeface="David" pitchFamily="34" charset="-79"/>
                <a:cs typeface="David" pitchFamily="34" charset="-79"/>
              </a:rPr>
              <a:t> בשעתה חביבה.</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6" name="קבוצה 15"/>
          <p:cNvGrpSpPr/>
          <p:nvPr/>
        </p:nvGrpSpPr>
        <p:grpSpPr>
          <a:xfrm>
            <a:off x="3325215" y="5515818"/>
            <a:ext cx="2481263" cy="1225550"/>
            <a:chOff x="3330575" y="2816225"/>
            <a:chExt cx="2481263" cy="1225550"/>
          </a:xfrm>
        </p:grpSpPr>
        <p:pic>
          <p:nvPicPr>
            <p:cNvPr id="17" name="Picture 2">
              <a:hlinkClick r:id="" action="ppaction://hlinkshowjump?jump=nextslid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30575" y="2816225"/>
              <a:ext cx="2481263"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a:hlinkClick r:id="" action="ppaction://hlinkshowjump?jump=nextslide"/>
            </p:cNvPr>
            <p:cNvSpPr txBox="1"/>
            <p:nvPr/>
          </p:nvSpPr>
          <p:spPr>
            <a:xfrm>
              <a:off x="3737755" y="3132257"/>
              <a:ext cx="1656184" cy="584775"/>
            </a:xfrm>
            <a:prstGeom prst="rect">
              <a:avLst/>
            </a:prstGeom>
            <a:noFill/>
          </p:spPr>
          <p:txBody>
            <a:bodyPr wrap="square" rtlCol="1">
              <a:spAutoFit/>
            </a:bodyPr>
            <a:lstStyle/>
            <a:p>
              <a:pPr algn="ctr" fontAlgn="base">
                <a:spcBef>
                  <a:spcPct val="0"/>
                </a:spcBef>
                <a:spcAft>
                  <a:spcPct val="0"/>
                </a:spcAft>
              </a:pPr>
              <a:r>
                <a:rPr lang="he-IL" sz="3200" b="1" spc="20" dirty="0">
                  <a:ln w="3175">
                    <a:solidFill>
                      <a:srgbClr val="7030A0">
                        <a:lumMod val="75000"/>
                      </a:srgbClr>
                    </a:solidFill>
                  </a:ln>
                  <a:solidFill>
                    <a:srgbClr val="000000"/>
                  </a:solidFill>
                  <a:latin typeface="David" pitchFamily="34" charset="-79"/>
                  <a:cs typeface="David" pitchFamily="34" charset="-79"/>
                </a:rPr>
                <a:t>המשך</a:t>
              </a:r>
              <a:endParaRPr lang="he-IL" sz="3200" dirty="0">
                <a:ln w="3175">
                  <a:solidFill>
                    <a:srgbClr val="7030A0">
                      <a:lumMod val="75000"/>
                    </a:srgbClr>
                  </a:solidFill>
                </a:ln>
                <a:solidFill>
                  <a:srgbClr val="000000"/>
                </a:solidFill>
                <a:latin typeface="Arial" charset="0"/>
              </a:endParaRPr>
            </a:p>
          </p:txBody>
        </p:sp>
      </p:grpSp>
      <p:sp>
        <p:nvSpPr>
          <p:cNvPr id="20" name="TextBox 19"/>
          <p:cNvSpPr txBox="1"/>
          <p:nvPr/>
        </p:nvSpPr>
        <p:spPr>
          <a:xfrm>
            <a:off x="1691680" y="5229200"/>
            <a:ext cx="6092084" cy="584775"/>
          </a:xfrm>
          <a:prstGeom prst="rect">
            <a:avLst/>
          </a:prstGeom>
          <a:noFill/>
        </p:spPr>
        <p:txBody>
          <a:bodyPr wrap="square" rtlCol="1">
            <a:spAutoFit/>
          </a:bodyPr>
          <a:lstStyle/>
          <a:p>
            <a:pPr algn="ctr" fontAlgn="base">
              <a:spcBef>
                <a:spcPct val="0"/>
              </a:spcBef>
              <a:spcAft>
                <a:spcPct val="0"/>
              </a:spcAft>
            </a:pPr>
            <a:r>
              <a:rPr lang="he-IL" sz="3200" b="1" spc="20" dirty="0">
                <a:ln>
                  <a:solidFill>
                    <a:srgbClr val="F79646">
                      <a:lumMod val="50000"/>
                      <a:alpha val="76000"/>
                    </a:srgbClr>
                  </a:solidFill>
                </a:ln>
                <a:solidFill>
                  <a:srgbClr val="F8A83E"/>
                </a:solidFill>
                <a:latin typeface="David" pitchFamily="34" charset="-79"/>
                <a:ea typeface="+mj-ea"/>
                <a:cs typeface="David" pitchFamily="34" charset="-79"/>
              </a:rPr>
              <a:t>תשובה נכונה!               יישר כוחך!</a:t>
            </a:r>
          </a:p>
        </p:txBody>
      </p:sp>
    </p:spTree>
    <p:extLst>
      <p:ext uri="{BB962C8B-B14F-4D97-AF65-F5344CB8AC3E}">
        <p14:creationId xmlns:p14="http://schemas.microsoft.com/office/powerpoint/2010/main" val="2930766910"/>
      </p:ext>
    </p:extLst>
  </p:cSld>
  <p:clrMapOvr>
    <a:masterClrMapping/>
  </p:clrMapOvr>
  <p:transition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30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800"/>
                                        <p:tgtEl>
                                          <p:spTgt spid="16"/>
                                        </p:tgtEl>
                                      </p:cBhvr>
                                    </p:animEffect>
                                    <p:anim calcmode="lin" valueType="num">
                                      <p:cBhvr>
                                        <p:cTn id="8" dur="800" fill="hold"/>
                                        <p:tgtEl>
                                          <p:spTgt spid="16"/>
                                        </p:tgtEl>
                                        <p:attrNameLst>
                                          <p:attrName>ppt_x</p:attrName>
                                        </p:attrNameLst>
                                      </p:cBhvr>
                                      <p:tavLst>
                                        <p:tav tm="0">
                                          <p:val>
                                            <p:strVal val="#ppt_x"/>
                                          </p:val>
                                        </p:tav>
                                        <p:tav tm="100000">
                                          <p:val>
                                            <p:strVal val="#ppt_x"/>
                                          </p:val>
                                        </p:tav>
                                      </p:tavLst>
                                    </p:anim>
                                    <p:anim calcmode="lin" valueType="num">
                                      <p:cBhvr>
                                        <p:cTn id="9" dur="800" fill="hold"/>
                                        <p:tgtEl>
                                          <p:spTgt spid="16"/>
                                        </p:tgtEl>
                                        <p:attrNameLst>
                                          <p:attrName>ppt_y</p:attrName>
                                        </p:attrNameLst>
                                      </p:cBhvr>
                                      <p:tavLst>
                                        <p:tav tm="0">
                                          <p:val>
                                            <p:strVal val="#ppt_y-.1"/>
                                          </p:val>
                                        </p:tav>
                                        <p:tav tm="100000">
                                          <p:val>
                                            <p:strVal val="#ppt_y"/>
                                          </p:val>
                                        </p:tav>
                                      </p:tavLst>
                                    </p:anim>
                                  </p:childTnLst>
                                </p:cTn>
                              </p:par>
                              <p:par>
                                <p:cTn id="10" presetID="32" presetClass="emph" presetSubtype="0" fill="hold" grpId="0" nodeType="withEffect">
                                  <p:stCondLst>
                                    <p:cond delay="0"/>
                                  </p:stCondLst>
                                  <p:childTnLst>
                                    <p:animRot by="120000">
                                      <p:cBhvr>
                                        <p:cTn id="11" dur="80" fill="hold">
                                          <p:stCondLst>
                                            <p:cond delay="0"/>
                                          </p:stCondLst>
                                        </p:cTn>
                                        <p:tgtEl>
                                          <p:spTgt spid="20"/>
                                        </p:tgtEl>
                                        <p:attrNameLst>
                                          <p:attrName>r</p:attrName>
                                        </p:attrNameLst>
                                      </p:cBhvr>
                                    </p:animRot>
                                    <p:animRot by="-240000">
                                      <p:cBhvr>
                                        <p:cTn id="12" dur="160" fill="hold">
                                          <p:stCondLst>
                                            <p:cond delay="160"/>
                                          </p:stCondLst>
                                        </p:cTn>
                                        <p:tgtEl>
                                          <p:spTgt spid="20"/>
                                        </p:tgtEl>
                                        <p:attrNameLst>
                                          <p:attrName>r</p:attrName>
                                        </p:attrNameLst>
                                      </p:cBhvr>
                                    </p:animRot>
                                    <p:animRot by="240000">
                                      <p:cBhvr>
                                        <p:cTn id="13" dur="160" fill="hold">
                                          <p:stCondLst>
                                            <p:cond delay="320"/>
                                          </p:stCondLst>
                                        </p:cTn>
                                        <p:tgtEl>
                                          <p:spTgt spid="20"/>
                                        </p:tgtEl>
                                        <p:attrNameLst>
                                          <p:attrName>r</p:attrName>
                                        </p:attrNameLst>
                                      </p:cBhvr>
                                    </p:animRot>
                                    <p:animRot by="-240000">
                                      <p:cBhvr>
                                        <p:cTn id="14" dur="160" fill="hold">
                                          <p:stCondLst>
                                            <p:cond delay="480"/>
                                          </p:stCondLst>
                                        </p:cTn>
                                        <p:tgtEl>
                                          <p:spTgt spid="20"/>
                                        </p:tgtEl>
                                        <p:attrNameLst>
                                          <p:attrName>r</p:attrName>
                                        </p:attrNameLst>
                                      </p:cBhvr>
                                    </p:animRot>
                                    <p:animRot by="120000">
                                      <p:cBhvr>
                                        <p:cTn id="15" dur="160" fill="hold">
                                          <p:stCondLst>
                                            <p:cond delay="640"/>
                                          </p:stCondLst>
                                        </p:cTn>
                                        <p:tgtEl>
                                          <p:spTgt spid="2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78.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458788" y="1484785"/>
            <a:ext cx="8289676" cy="792087"/>
          </a:xfrm>
        </p:spPr>
        <p:txBody>
          <a:bodyPr rtlCol="1">
            <a:noAutofit/>
          </a:bodyPr>
          <a:lstStyle/>
          <a:p>
            <a:pPr algn="r" fontAlgn="auto">
              <a:lnSpc>
                <a:spcPts val="3440"/>
              </a:lnSpc>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כיצד ינהג אדם ששכח לברך "</a:t>
            </a:r>
            <a:r>
              <a:rPr lang="he-IL" sz="3200" b="1" spc="30" dirty="0" err="1">
                <a:ln w="12700">
                  <a:solidFill>
                    <a:srgbClr val="627A32"/>
                  </a:solidFill>
                </a:ln>
                <a:solidFill>
                  <a:srgbClr val="0070C0"/>
                </a:solidFill>
                <a:latin typeface="David" pitchFamily="34" charset="-79"/>
                <a:ea typeface="+mn-ea"/>
                <a:cs typeface="David" pitchFamily="34" charset="-79"/>
              </a:rPr>
              <a:t>לישב</a:t>
            </a:r>
            <a:r>
              <a:rPr lang="he-IL" sz="3200" b="1" spc="30" dirty="0">
                <a:ln w="12700">
                  <a:solidFill>
                    <a:srgbClr val="627A32"/>
                  </a:solidFill>
                </a:ln>
                <a:solidFill>
                  <a:srgbClr val="0070C0"/>
                </a:solidFill>
                <a:latin typeface="David" pitchFamily="34" charset="-79"/>
                <a:ea typeface="+mn-ea"/>
                <a:cs typeface="David" pitchFamily="34" charset="-79"/>
              </a:rPr>
              <a:t> בסוכה", ונזכר רק לאחר שכבר סיים את סעודתו?</a:t>
            </a:r>
          </a:p>
        </p:txBody>
      </p:sp>
      <p:sp>
        <p:nvSpPr>
          <p:cNvPr id="11" name="Text Box 4"/>
          <p:cNvSpPr txBox="1">
            <a:spLocks noChangeArrowheads="1"/>
          </p:cNvSpPr>
          <p:nvPr/>
        </p:nvSpPr>
        <p:spPr bwMode="auto">
          <a:xfrm>
            <a:off x="4283968" y="2564976"/>
            <a:ext cx="4320480"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את הנעשה אין להשיב.</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39. שכח לברך "</a:t>
            </a:r>
            <a:r>
              <a:rPr lang="he-IL" sz="4400" b="1" spc="20" dirty="0" err="1">
                <a:ln>
                  <a:solidFill>
                    <a:srgbClr val="9BBB59">
                      <a:lumMod val="50000"/>
                      <a:alpha val="80000"/>
                    </a:srgbClr>
                  </a:solidFill>
                </a:ln>
                <a:solidFill>
                  <a:srgbClr val="009231"/>
                </a:solidFill>
                <a:latin typeface="David" pitchFamily="34" charset="-79"/>
                <a:cs typeface="David" pitchFamily="34" charset="-79"/>
              </a:rPr>
              <a:t>לישב</a:t>
            </a:r>
            <a:r>
              <a:rPr lang="he-IL" sz="4400" b="1" spc="20" dirty="0">
                <a:ln>
                  <a:solidFill>
                    <a:srgbClr val="9BBB59">
                      <a:lumMod val="50000"/>
                      <a:alpha val="80000"/>
                    </a:srgbClr>
                  </a:solidFill>
                </a:ln>
                <a:solidFill>
                  <a:srgbClr val="009231"/>
                </a:solidFill>
                <a:latin typeface="David" pitchFamily="34" charset="-79"/>
                <a:cs typeface="David" pitchFamily="34" charset="-79"/>
              </a:rPr>
              <a:t> בסוכה"</a:t>
            </a:r>
          </a:p>
        </p:txBody>
      </p:sp>
      <p:sp>
        <p:nvSpPr>
          <p:cNvPr id="13" name="Text Box 4">
            <a:hlinkClick r:id="" action="ppaction://hlinkshowjump?jump=nextslide"/>
          </p:cNvPr>
          <p:cNvSpPr txBox="1">
            <a:spLocks noChangeArrowheads="1"/>
          </p:cNvSpPr>
          <p:nvPr/>
        </p:nvSpPr>
        <p:spPr bwMode="auto">
          <a:xfrm>
            <a:off x="394592" y="3357064"/>
            <a:ext cx="8195568"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מנהג בני אשכנז לברך ומנהג בני ספרד לא לברך.</a:t>
            </a:r>
          </a:p>
        </p:txBody>
      </p:sp>
      <p:sp>
        <p:nvSpPr>
          <p:cNvPr id="14" name="Text Box 4"/>
          <p:cNvSpPr txBox="1">
            <a:spLocks noChangeArrowheads="1"/>
          </p:cNvSpPr>
          <p:nvPr/>
        </p:nvSpPr>
        <p:spPr bwMode="auto">
          <a:xfrm>
            <a:off x="601860" y="4149152"/>
            <a:ext cx="7988300" cy="503984"/>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מנהג בני ספרד לברך ומנהג בני אשכנז לא לברך.</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TextBox 17"/>
          <p:cNvSpPr txBox="1"/>
          <p:nvPr/>
        </p:nvSpPr>
        <p:spPr>
          <a:xfrm>
            <a:off x="3131840" y="5229200"/>
            <a:ext cx="3024336" cy="584775"/>
          </a:xfrm>
          <a:prstGeom prst="rect">
            <a:avLst/>
          </a:prstGeom>
          <a:noFill/>
        </p:spPr>
        <p:txBody>
          <a:bodyPr rtlCol="1">
            <a:spAutoFit/>
          </a:bodyPr>
          <a:lstStyle/>
          <a:p>
            <a:pPr algn="ctr">
              <a:defRPr/>
            </a:pPr>
            <a:r>
              <a:rPr lang="he-IL" sz="3200" b="1" spc="30" dirty="0">
                <a:ln>
                  <a:solidFill>
                    <a:srgbClr val="7C3838"/>
                  </a:solidFill>
                </a:ln>
                <a:solidFill>
                  <a:srgbClr val="9D1E05"/>
                </a:solidFill>
                <a:effectLst>
                  <a:glow rad="38100">
                    <a:srgbClr val="FEE6F7">
                      <a:alpha val="18000"/>
                    </a:srgbClr>
                  </a:glow>
                </a:effectLst>
                <a:latin typeface="David" pitchFamily="34" charset="-79"/>
                <a:cs typeface="David" pitchFamily="34" charset="-79"/>
              </a:rPr>
              <a:t>טעות, נסה שנית.</a:t>
            </a:r>
          </a:p>
        </p:txBody>
      </p:sp>
    </p:spTree>
    <p:extLst>
      <p:ext uri="{BB962C8B-B14F-4D97-AF65-F5344CB8AC3E}">
        <p14:creationId xmlns:p14="http://schemas.microsoft.com/office/powerpoint/2010/main" val="342715950"/>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6" presetClass="emph" presetSubtype="0" fill="hold" grpId="0" nodeType="withEffect">
                                  <p:stCondLst>
                                    <p:cond delay="0"/>
                                  </p:stCondLst>
                                  <p:iterate type="lt">
                                    <p:tmPct val="4000"/>
                                  </p:iterate>
                                  <p:childTnLst>
                                    <p:set>
                                      <p:cBhvr override="childStyle">
                                        <p:cTn id="6" dur="500" fill="hold"/>
                                        <p:tgtEl>
                                          <p:spTgt spid="11"/>
                                        </p:tgtEl>
                                        <p:attrNameLst>
                                          <p:attrName>style.color</p:attrName>
                                        </p:attrNameLst>
                                      </p:cBhvr>
                                      <p:to>
                                        <p:clrVal>
                                          <a:srgbClr val="938953"/>
                                        </p:clrVal>
                                      </p:to>
                                    </p:set>
                                    <p:set>
                                      <p:cBhvr>
                                        <p:cTn id="7" dur="500" fill="hold"/>
                                        <p:tgtEl>
                                          <p:spTgt spid="11"/>
                                        </p:tgtEl>
                                        <p:attrNameLst>
                                          <p:attrName>fillcolor</p:attrName>
                                        </p:attrNameLst>
                                      </p:cBhvr>
                                      <p:to>
                                        <p:clrVal>
                                          <a:srgbClr val="938953"/>
                                        </p:clrVal>
                                      </p:to>
                                    </p:set>
                                    <p:set>
                                      <p:cBhvr>
                                        <p:cTn id="8" dur="500" fill="hold"/>
                                        <p:tgtEl>
                                          <p:spTgt spid="11"/>
                                        </p:tgtEl>
                                        <p:attrNameLst>
                                          <p:attrName>fill.type</p:attrName>
                                        </p:attrNameLst>
                                      </p:cBhvr>
                                      <p:to>
                                        <p:strVal val="solid"/>
                                      </p:to>
                                    </p:set>
                                  </p:childTnLst>
                                </p:cTn>
                              </p:par>
                              <p:par>
                                <p:cTn id="9" presetID="47"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anim calcmode="lin" valueType="num">
                                      <p:cBhvr>
                                        <p:cTn id="12" dur="500" fill="hold"/>
                                        <p:tgtEl>
                                          <p:spTgt spid="18"/>
                                        </p:tgtEl>
                                        <p:attrNameLst>
                                          <p:attrName>ppt_x</p:attrName>
                                        </p:attrNameLst>
                                      </p:cBhvr>
                                      <p:tavLst>
                                        <p:tav tm="0">
                                          <p:val>
                                            <p:strVal val="#ppt_x"/>
                                          </p:val>
                                        </p:tav>
                                        <p:tav tm="100000">
                                          <p:val>
                                            <p:strVal val="#ppt_x"/>
                                          </p:val>
                                        </p:tav>
                                      </p:tavLst>
                                    </p:anim>
                                    <p:anim calcmode="lin" valueType="num">
                                      <p:cBhvr>
                                        <p:cTn id="13"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1"/>
                  </p:tgtEl>
                </p:cond>
              </p:nextCondLst>
            </p:seq>
            <p:seq concurrent="1" nextAc="seek">
              <p:cTn id="14" restart="whenNotActive" fill="hold" evtFilter="cancelBubble" nodeType="interactiveSeq">
                <p:stCondLst>
                  <p:cond evt="onClick" delay="0">
                    <p:tgtEl>
                      <p:spTgt spid="14"/>
                    </p:tgtEl>
                  </p:cond>
                </p:stCondLst>
                <p:endSync evt="end" delay="0">
                  <p:rtn val="all"/>
                </p:endSync>
                <p:childTnLst>
                  <p:par>
                    <p:cTn id="15" fill="hold">
                      <p:stCondLst>
                        <p:cond delay="0"/>
                      </p:stCondLst>
                      <p:childTnLst>
                        <p:par>
                          <p:cTn id="16" fill="hold">
                            <p:stCondLst>
                              <p:cond delay="0"/>
                            </p:stCondLst>
                            <p:childTnLst>
                              <p:par>
                                <p:cTn id="17" presetID="16" presetClass="emph" presetSubtype="0" fill="hold" grpId="0" nodeType="withEffect">
                                  <p:stCondLst>
                                    <p:cond delay="0"/>
                                  </p:stCondLst>
                                  <p:iterate type="lt">
                                    <p:tmPct val="4000"/>
                                  </p:iterate>
                                  <p:childTnLst>
                                    <p:set>
                                      <p:cBhvr override="childStyle">
                                        <p:cTn id="18" dur="500" fill="hold"/>
                                        <p:tgtEl>
                                          <p:spTgt spid="14"/>
                                        </p:tgtEl>
                                        <p:attrNameLst>
                                          <p:attrName>style.color</p:attrName>
                                        </p:attrNameLst>
                                      </p:cBhvr>
                                      <p:to>
                                        <p:clrVal>
                                          <a:srgbClr val="938953"/>
                                        </p:clrVal>
                                      </p:to>
                                    </p:set>
                                    <p:set>
                                      <p:cBhvr>
                                        <p:cTn id="19" dur="500" fill="hold"/>
                                        <p:tgtEl>
                                          <p:spTgt spid="14"/>
                                        </p:tgtEl>
                                        <p:attrNameLst>
                                          <p:attrName>fillcolor</p:attrName>
                                        </p:attrNameLst>
                                      </p:cBhvr>
                                      <p:to>
                                        <p:clrVal>
                                          <a:srgbClr val="938953"/>
                                        </p:clrVal>
                                      </p:to>
                                    </p:set>
                                    <p:set>
                                      <p:cBhvr>
                                        <p:cTn id="20" dur="500" fill="hold"/>
                                        <p:tgtEl>
                                          <p:spTgt spid="14"/>
                                        </p:tgtEl>
                                        <p:attrNameLst>
                                          <p:attrName>fill.type</p:attrName>
                                        </p:attrNameLst>
                                      </p:cBhvr>
                                      <p:to>
                                        <p:strVal val="solid"/>
                                      </p:to>
                                    </p:set>
                                  </p:childTnLst>
                                </p:cTn>
                              </p:par>
                              <p:par>
                                <p:cTn id="21" presetID="47" presetClass="entr" presetSubtype="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anim calcmode="lin" valueType="num">
                                      <p:cBhvr>
                                        <p:cTn id="24" dur="500" fill="hold"/>
                                        <p:tgtEl>
                                          <p:spTgt spid="18"/>
                                        </p:tgtEl>
                                        <p:attrNameLst>
                                          <p:attrName>ppt_x</p:attrName>
                                        </p:attrNameLst>
                                      </p:cBhvr>
                                      <p:tavLst>
                                        <p:tav tm="0">
                                          <p:val>
                                            <p:strVal val="#ppt_x"/>
                                          </p:val>
                                        </p:tav>
                                        <p:tav tm="100000">
                                          <p:val>
                                            <p:strVal val="#ppt_x"/>
                                          </p:val>
                                        </p:tav>
                                      </p:tavLst>
                                    </p:anim>
                                    <p:anim calcmode="lin" valueType="num">
                                      <p:cBhvr>
                                        <p:cTn id="25"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4"/>
                  </p:tgtEl>
                </p:cond>
              </p:nextCondLst>
            </p:seq>
          </p:childTnLst>
        </p:cTn>
      </p:par>
    </p:tnLst>
    <p:bldLst>
      <p:bldP spid="11" grpId="0"/>
      <p:bldP spid="14" grpId="0"/>
      <p:bldP spid="18" grpId="0"/>
    </p:bldLst>
  </p:timing>
</p:sld>
</file>

<file path=ppt/slides/slide79.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458788" y="1484785"/>
            <a:ext cx="8289676" cy="792087"/>
          </a:xfrm>
        </p:spPr>
        <p:txBody>
          <a:bodyPr rtlCol="1">
            <a:noAutofit/>
          </a:bodyPr>
          <a:lstStyle/>
          <a:p>
            <a:pPr algn="r" fontAlgn="auto">
              <a:lnSpc>
                <a:spcPts val="3440"/>
              </a:lnSpc>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כיצד ינהג אדם ששכח לברך "</a:t>
            </a:r>
            <a:r>
              <a:rPr lang="he-IL" sz="3200" b="1" spc="30" dirty="0" err="1">
                <a:ln w="12700">
                  <a:solidFill>
                    <a:srgbClr val="627A32"/>
                  </a:solidFill>
                </a:ln>
                <a:solidFill>
                  <a:srgbClr val="0070C0"/>
                </a:solidFill>
                <a:latin typeface="David" pitchFamily="34" charset="-79"/>
                <a:ea typeface="+mn-ea"/>
                <a:cs typeface="David" pitchFamily="34" charset="-79"/>
              </a:rPr>
              <a:t>לישב</a:t>
            </a:r>
            <a:r>
              <a:rPr lang="he-IL" sz="3200" b="1" spc="30" dirty="0">
                <a:ln w="12700">
                  <a:solidFill>
                    <a:srgbClr val="627A32"/>
                  </a:solidFill>
                </a:ln>
                <a:solidFill>
                  <a:srgbClr val="0070C0"/>
                </a:solidFill>
                <a:latin typeface="David" pitchFamily="34" charset="-79"/>
                <a:ea typeface="+mn-ea"/>
                <a:cs typeface="David" pitchFamily="34" charset="-79"/>
              </a:rPr>
              <a:t> בסוכה", ונזכר רק לאחר שכבר סיים את סעודתו?</a:t>
            </a:r>
          </a:p>
        </p:txBody>
      </p:sp>
      <p:sp>
        <p:nvSpPr>
          <p:cNvPr id="11" name="Text Box 4"/>
          <p:cNvSpPr txBox="1">
            <a:spLocks noChangeArrowheads="1"/>
          </p:cNvSpPr>
          <p:nvPr/>
        </p:nvSpPr>
        <p:spPr bwMode="auto">
          <a:xfrm>
            <a:off x="601860" y="2564976"/>
            <a:ext cx="8002588" cy="503984"/>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את הנעשה אין להשיב.</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39. שכח לברך "</a:t>
            </a:r>
            <a:r>
              <a:rPr lang="he-IL" sz="4400" b="1" spc="20" dirty="0" err="1">
                <a:ln>
                  <a:solidFill>
                    <a:srgbClr val="9BBB59">
                      <a:lumMod val="50000"/>
                      <a:alpha val="80000"/>
                    </a:srgbClr>
                  </a:solidFill>
                </a:ln>
                <a:solidFill>
                  <a:srgbClr val="009231"/>
                </a:solidFill>
                <a:latin typeface="David" pitchFamily="34" charset="-79"/>
                <a:cs typeface="David" pitchFamily="34" charset="-79"/>
              </a:rPr>
              <a:t>לישב</a:t>
            </a:r>
            <a:r>
              <a:rPr lang="he-IL" sz="4400" b="1" spc="20" dirty="0">
                <a:ln>
                  <a:solidFill>
                    <a:srgbClr val="9BBB59">
                      <a:lumMod val="50000"/>
                      <a:alpha val="80000"/>
                    </a:srgbClr>
                  </a:solidFill>
                </a:ln>
                <a:solidFill>
                  <a:srgbClr val="009231"/>
                </a:solidFill>
                <a:latin typeface="David" pitchFamily="34" charset="-79"/>
                <a:cs typeface="David" pitchFamily="34" charset="-79"/>
              </a:rPr>
              <a:t> בסוכה"</a:t>
            </a:r>
          </a:p>
        </p:txBody>
      </p:sp>
      <p:sp>
        <p:nvSpPr>
          <p:cNvPr id="13" name="Text Box 4"/>
          <p:cNvSpPr txBox="1">
            <a:spLocks noChangeArrowheads="1"/>
          </p:cNvSpPr>
          <p:nvPr/>
        </p:nvSpPr>
        <p:spPr bwMode="auto">
          <a:xfrm>
            <a:off x="394592" y="3357064"/>
            <a:ext cx="8195568"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ב.	מנהג בני אשכנז לברך ומנהג בני ספרד לא לברך.</a:t>
            </a:r>
          </a:p>
        </p:txBody>
      </p:sp>
      <p:sp>
        <p:nvSpPr>
          <p:cNvPr id="14" name="Text Box 4"/>
          <p:cNvSpPr txBox="1">
            <a:spLocks noChangeArrowheads="1"/>
          </p:cNvSpPr>
          <p:nvPr/>
        </p:nvSpPr>
        <p:spPr bwMode="auto">
          <a:xfrm>
            <a:off x="601860" y="4149152"/>
            <a:ext cx="7988300" cy="503984"/>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מנהג בני ספרד לברך ומנהג בני אשכנז לא לברך.</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TextBox 14"/>
          <p:cNvSpPr txBox="1"/>
          <p:nvPr/>
        </p:nvSpPr>
        <p:spPr>
          <a:xfrm>
            <a:off x="2231740" y="4869160"/>
            <a:ext cx="5040560" cy="584775"/>
          </a:xfrm>
          <a:prstGeom prst="rect">
            <a:avLst/>
          </a:prstGeom>
          <a:noFill/>
        </p:spPr>
        <p:txBody>
          <a:bodyPr wrap="square" rtlCol="1">
            <a:spAutoFit/>
          </a:bodyPr>
          <a:lstStyle/>
          <a:p>
            <a:pPr algn="ctr" fontAlgn="base">
              <a:spcBef>
                <a:spcPct val="0"/>
              </a:spcBef>
              <a:spcAft>
                <a:spcPct val="0"/>
              </a:spcAft>
            </a:pPr>
            <a:r>
              <a:rPr lang="he-IL" sz="3200" b="1" spc="20" dirty="0">
                <a:ln>
                  <a:solidFill>
                    <a:srgbClr val="F79646">
                      <a:lumMod val="50000"/>
                      <a:alpha val="76000"/>
                    </a:srgbClr>
                  </a:solidFill>
                </a:ln>
                <a:solidFill>
                  <a:srgbClr val="F8A83E"/>
                </a:solidFill>
                <a:latin typeface="David" pitchFamily="34" charset="-79"/>
                <a:ea typeface="+mj-ea"/>
                <a:cs typeface="David" pitchFamily="34" charset="-79"/>
              </a:rPr>
              <a:t>תשובה נכונה! יישר כוחך!</a:t>
            </a:r>
          </a:p>
        </p:txBody>
      </p:sp>
      <p:grpSp>
        <p:nvGrpSpPr>
          <p:cNvPr id="16" name="קבוצה 15"/>
          <p:cNvGrpSpPr/>
          <p:nvPr/>
        </p:nvGrpSpPr>
        <p:grpSpPr>
          <a:xfrm>
            <a:off x="3325215" y="5515818"/>
            <a:ext cx="2481263" cy="1225550"/>
            <a:chOff x="3330575" y="2816225"/>
            <a:chExt cx="2481263" cy="1225550"/>
          </a:xfrm>
        </p:grpSpPr>
        <p:pic>
          <p:nvPicPr>
            <p:cNvPr id="17" name="Picture 2">
              <a:hlinkClick r:id="" action="ppaction://hlinkshowjump?jump=nextslid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30575" y="2816225"/>
              <a:ext cx="2481263"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a:hlinkClick r:id="" action="ppaction://hlinkshowjump?jump=nextslide"/>
            </p:cNvPr>
            <p:cNvSpPr txBox="1"/>
            <p:nvPr/>
          </p:nvSpPr>
          <p:spPr>
            <a:xfrm>
              <a:off x="3737755" y="3132257"/>
              <a:ext cx="1656184" cy="584775"/>
            </a:xfrm>
            <a:prstGeom prst="rect">
              <a:avLst/>
            </a:prstGeom>
            <a:noFill/>
          </p:spPr>
          <p:txBody>
            <a:bodyPr wrap="square" rtlCol="1">
              <a:spAutoFit/>
            </a:bodyPr>
            <a:lstStyle/>
            <a:p>
              <a:pPr algn="ctr" fontAlgn="base">
                <a:spcBef>
                  <a:spcPct val="0"/>
                </a:spcBef>
                <a:spcAft>
                  <a:spcPct val="0"/>
                </a:spcAft>
              </a:pPr>
              <a:r>
                <a:rPr lang="he-IL" sz="3200" b="1" spc="20" dirty="0">
                  <a:ln w="3175">
                    <a:solidFill>
                      <a:srgbClr val="7030A0">
                        <a:lumMod val="75000"/>
                      </a:srgbClr>
                    </a:solidFill>
                  </a:ln>
                  <a:solidFill>
                    <a:srgbClr val="000000"/>
                  </a:solidFill>
                  <a:latin typeface="David" pitchFamily="34" charset="-79"/>
                  <a:cs typeface="David" pitchFamily="34" charset="-79"/>
                </a:rPr>
                <a:t>המשך</a:t>
              </a:r>
              <a:endParaRPr lang="he-IL" sz="3200" dirty="0">
                <a:ln w="3175">
                  <a:solidFill>
                    <a:srgbClr val="7030A0">
                      <a:lumMod val="75000"/>
                    </a:srgbClr>
                  </a:solidFill>
                </a:ln>
                <a:solidFill>
                  <a:srgbClr val="000000"/>
                </a:solidFill>
                <a:latin typeface="Arial" charset="0"/>
              </a:endParaRPr>
            </a:p>
          </p:txBody>
        </p:sp>
      </p:grpSp>
    </p:spTree>
    <p:extLst>
      <p:ext uri="{BB962C8B-B14F-4D97-AF65-F5344CB8AC3E}">
        <p14:creationId xmlns:p14="http://schemas.microsoft.com/office/powerpoint/2010/main" val="910800749"/>
      </p:ext>
    </p:extLst>
  </p:cSld>
  <p:clrMapOvr>
    <a:masterClrMapping/>
  </p:clrMapOvr>
  <p:transition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80" fill="hold">
                                          <p:stCondLst>
                                            <p:cond delay="0"/>
                                          </p:stCondLst>
                                        </p:cTn>
                                        <p:tgtEl>
                                          <p:spTgt spid="15"/>
                                        </p:tgtEl>
                                        <p:attrNameLst>
                                          <p:attrName>r</p:attrName>
                                        </p:attrNameLst>
                                      </p:cBhvr>
                                    </p:animRot>
                                    <p:animRot by="-240000">
                                      <p:cBhvr>
                                        <p:cTn id="7" dur="160" fill="hold">
                                          <p:stCondLst>
                                            <p:cond delay="160"/>
                                          </p:stCondLst>
                                        </p:cTn>
                                        <p:tgtEl>
                                          <p:spTgt spid="15"/>
                                        </p:tgtEl>
                                        <p:attrNameLst>
                                          <p:attrName>r</p:attrName>
                                        </p:attrNameLst>
                                      </p:cBhvr>
                                    </p:animRot>
                                    <p:animRot by="240000">
                                      <p:cBhvr>
                                        <p:cTn id="8" dur="160" fill="hold">
                                          <p:stCondLst>
                                            <p:cond delay="320"/>
                                          </p:stCondLst>
                                        </p:cTn>
                                        <p:tgtEl>
                                          <p:spTgt spid="15"/>
                                        </p:tgtEl>
                                        <p:attrNameLst>
                                          <p:attrName>r</p:attrName>
                                        </p:attrNameLst>
                                      </p:cBhvr>
                                    </p:animRot>
                                    <p:animRot by="-240000">
                                      <p:cBhvr>
                                        <p:cTn id="9" dur="160" fill="hold">
                                          <p:stCondLst>
                                            <p:cond delay="480"/>
                                          </p:stCondLst>
                                        </p:cTn>
                                        <p:tgtEl>
                                          <p:spTgt spid="15"/>
                                        </p:tgtEl>
                                        <p:attrNameLst>
                                          <p:attrName>r</p:attrName>
                                        </p:attrNameLst>
                                      </p:cBhvr>
                                    </p:animRot>
                                    <p:animRot by="120000">
                                      <p:cBhvr>
                                        <p:cTn id="10" dur="160" fill="hold">
                                          <p:stCondLst>
                                            <p:cond delay="640"/>
                                          </p:stCondLst>
                                        </p:cTn>
                                        <p:tgtEl>
                                          <p:spTgt spid="15"/>
                                        </p:tgtEl>
                                        <p:attrNameLst>
                                          <p:attrName>r</p:attrName>
                                        </p:attrNameLst>
                                      </p:cBhvr>
                                    </p:animRot>
                                  </p:childTnLst>
                                </p:cTn>
                              </p:par>
                              <p:par>
                                <p:cTn id="11" presetID="47" presetClass="entr" presetSubtype="0" fill="hold" nodeType="withEffect">
                                  <p:stCondLst>
                                    <p:cond delay="30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800"/>
                                        <p:tgtEl>
                                          <p:spTgt spid="16"/>
                                        </p:tgtEl>
                                      </p:cBhvr>
                                    </p:animEffect>
                                    <p:anim calcmode="lin" valueType="num">
                                      <p:cBhvr>
                                        <p:cTn id="14" dur="800" fill="hold"/>
                                        <p:tgtEl>
                                          <p:spTgt spid="16"/>
                                        </p:tgtEl>
                                        <p:attrNameLst>
                                          <p:attrName>ppt_x</p:attrName>
                                        </p:attrNameLst>
                                      </p:cBhvr>
                                      <p:tavLst>
                                        <p:tav tm="0">
                                          <p:val>
                                            <p:strVal val="#ppt_x"/>
                                          </p:val>
                                        </p:tav>
                                        <p:tav tm="100000">
                                          <p:val>
                                            <p:strVal val="#ppt_x"/>
                                          </p:val>
                                        </p:tav>
                                      </p:tavLst>
                                    </p:anim>
                                    <p:anim calcmode="lin" valueType="num">
                                      <p:cBhvr>
                                        <p:cTn id="15" dur="8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80.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932150" y="1196753"/>
            <a:ext cx="7456274" cy="792087"/>
          </a:xfrm>
        </p:spPr>
        <p:txBody>
          <a:bodyPr rtlCol="1">
            <a:noAutofit/>
          </a:bodyPr>
          <a:lstStyle/>
          <a:p>
            <a:pPr algn="r" fontAlgn="auto">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האם חובה לישון בסוכה?</a:t>
            </a:r>
          </a:p>
        </p:txBody>
      </p:sp>
      <p:sp>
        <p:nvSpPr>
          <p:cNvPr id="11" name="Text Box 4"/>
          <p:cNvSpPr txBox="1">
            <a:spLocks noChangeArrowheads="1"/>
          </p:cNvSpPr>
          <p:nvPr/>
        </p:nvSpPr>
        <p:spPr bwMode="auto">
          <a:xfrm>
            <a:off x="458788" y="2276872"/>
            <a:ext cx="8002588" cy="888705"/>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a:t>
            </a:r>
            <a:r>
              <a:rPr lang="he-IL" sz="3200" b="1" spc="30" dirty="0" err="1">
                <a:ln>
                  <a:solidFill>
                    <a:srgbClr val="6A0236">
                      <a:alpha val="60000"/>
                    </a:srgbClr>
                  </a:solidFill>
                </a:ln>
                <a:solidFill>
                  <a:srgbClr val="BA3854"/>
                </a:solidFill>
                <a:latin typeface="David" pitchFamily="34" charset="-79"/>
                <a:cs typeface="David" pitchFamily="34" charset="-79"/>
              </a:rPr>
              <a:t>שינת</a:t>
            </a:r>
            <a:r>
              <a:rPr lang="he-IL" sz="3200" b="1" spc="30" dirty="0">
                <a:ln>
                  <a:solidFill>
                    <a:srgbClr val="6A0236">
                      <a:alpha val="60000"/>
                    </a:srgbClr>
                  </a:solidFill>
                </a:ln>
                <a:solidFill>
                  <a:srgbClr val="BA3854"/>
                </a:solidFill>
                <a:latin typeface="David" pitchFamily="34" charset="-79"/>
                <a:cs typeface="David" pitchFamily="34" charset="-79"/>
              </a:rPr>
              <a:t> ארעי מותרת מחוץ לסוכה, </a:t>
            </a:r>
            <a:r>
              <a:rPr lang="he-IL" sz="3200" b="1" spc="30" dirty="0" err="1">
                <a:ln>
                  <a:solidFill>
                    <a:srgbClr val="6A0236">
                      <a:alpha val="60000"/>
                    </a:srgbClr>
                  </a:solidFill>
                </a:ln>
                <a:solidFill>
                  <a:srgbClr val="BA3854"/>
                </a:solidFill>
                <a:latin typeface="David" pitchFamily="34" charset="-79"/>
                <a:cs typeface="David" pitchFamily="34" charset="-79"/>
              </a:rPr>
              <a:t>שינת</a:t>
            </a:r>
            <a:r>
              <a:rPr lang="he-IL" sz="3200" b="1" spc="30" dirty="0">
                <a:ln>
                  <a:solidFill>
                    <a:srgbClr val="6A0236">
                      <a:alpha val="60000"/>
                    </a:srgbClr>
                  </a:solidFill>
                </a:ln>
                <a:solidFill>
                  <a:srgbClr val="BA3854"/>
                </a:solidFill>
                <a:latin typeface="David" pitchFamily="34" charset="-79"/>
                <a:cs typeface="David" pitchFamily="34" charset="-79"/>
              </a:rPr>
              <a:t> קבע 	חייבת בסוכה.</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40. דין שינה בסוכה</a:t>
            </a:r>
          </a:p>
        </p:txBody>
      </p:sp>
      <p:sp>
        <p:nvSpPr>
          <p:cNvPr id="13" name="Text Box 4">
            <a:hlinkClick r:id="" action="ppaction://hlinkshowjump?jump=nextslide"/>
          </p:cNvPr>
          <p:cNvSpPr txBox="1">
            <a:spLocks noChangeArrowheads="1"/>
          </p:cNvSpPr>
          <p:nvPr/>
        </p:nvSpPr>
        <p:spPr bwMode="auto">
          <a:xfrm>
            <a:off x="4211960" y="3383994"/>
            <a:ext cx="4235128"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כל שינה חייבת בסוכה.</a:t>
            </a:r>
          </a:p>
        </p:txBody>
      </p:sp>
      <p:sp>
        <p:nvSpPr>
          <p:cNvPr id="14" name="Text Box 4"/>
          <p:cNvSpPr txBox="1">
            <a:spLocks noChangeArrowheads="1"/>
          </p:cNvSpPr>
          <p:nvPr/>
        </p:nvSpPr>
        <p:spPr bwMode="auto">
          <a:xfrm>
            <a:off x="458788" y="4077144"/>
            <a:ext cx="7988300" cy="503984"/>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שינה בסוכה אינה חיוב גמור אלא הידור מצוה.</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TextBox 17"/>
          <p:cNvSpPr txBox="1"/>
          <p:nvPr/>
        </p:nvSpPr>
        <p:spPr>
          <a:xfrm>
            <a:off x="3131840" y="4941168"/>
            <a:ext cx="3024336" cy="584775"/>
          </a:xfrm>
          <a:prstGeom prst="rect">
            <a:avLst/>
          </a:prstGeom>
          <a:noFill/>
        </p:spPr>
        <p:txBody>
          <a:bodyPr rtlCol="1">
            <a:spAutoFit/>
          </a:bodyPr>
          <a:lstStyle/>
          <a:p>
            <a:pPr algn="ctr">
              <a:defRPr/>
            </a:pPr>
            <a:r>
              <a:rPr lang="he-IL" sz="3200" b="1" spc="30" dirty="0">
                <a:ln>
                  <a:solidFill>
                    <a:srgbClr val="7C3838"/>
                  </a:solidFill>
                </a:ln>
                <a:solidFill>
                  <a:srgbClr val="9D1E05"/>
                </a:solidFill>
                <a:effectLst>
                  <a:glow rad="38100">
                    <a:srgbClr val="FEE6F7">
                      <a:alpha val="18000"/>
                    </a:srgbClr>
                  </a:glow>
                </a:effectLst>
                <a:latin typeface="David" pitchFamily="34" charset="-79"/>
                <a:cs typeface="David" pitchFamily="34" charset="-79"/>
              </a:rPr>
              <a:t>טעות, נסה שנית.</a:t>
            </a:r>
          </a:p>
        </p:txBody>
      </p:sp>
    </p:spTree>
    <p:extLst>
      <p:ext uri="{BB962C8B-B14F-4D97-AF65-F5344CB8AC3E}">
        <p14:creationId xmlns:p14="http://schemas.microsoft.com/office/powerpoint/2010/main" val="939315051"/>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6" presetClass="emph" presetSubtype="0" fill="hold" grpId="0" nodeType="withEffect">
                                  <p:stCondLst>
                                    <p:cond delay="0"/>
                                  </p:stCondLst>
                                  <p:iterate type="lt">
                                    <p:tmPct val="4000"/>
                                  </p:iterate>
                                  <p:childTnLst>
                                    <p:set>
                                      <p:cBhvr override="childStyle">
                                        <p:cTn id="6" dur="500" fill="hold"/>
                                        <p:tgtEl>
                                          <p:spTgt spid="11"/>
                                        </p:tgtEl>
                                        <p:attrNameLst>
                                          <p:attrName>style.color</p:attrName>
                                        </p:attrNameLst>
                                      </p:cBhvr>
                                      <p:to>
                                        <p:clrVal>
                                          <a:srgbClr val="938953"/>
                                        </p:clrVal>
                                      </p:to>
                                    </p:set>
                                    <p:set>
                                      <p:cBhvr>
                                        <p:cTn id="7" dur="500" fill="hold"/>
                                        <p:tgtEl>
                                          <p:spTgt spid="11"/>
                                        </p:tgtEl>
                                        <p:attrNameLst>
                                          <p:attrName>fillcolor</p:attrName>
                                        </p:attrNameLst>
                                      </p:cBhvr>
                                      <p:to>
                                        <p:clrVal>
                                          <a:srgbClr val="938953"/>
                                        </p:clrVal>
                                      </p:to>
                                    </p:set>
                                    <p:set>
                                      <p:cBhvr>
                                        <p:cTn id="8" dur="500" fill="hold"/>
                                        <p:tgtEl>
                                          <p:spTgt spid="11"/>
                                        </p:tgtEl>
                                        <p:attrNameLst>
                                          <p:attrName>fill.type</p:attrName>
                                        </p:attrNameLst>
                                      </p:cBhvr>
                                      <p:to>
                                        <p:strVal val="solid"/>
                                      </p:to>
                                    </p:set>
                                  </p:childTnLst>
                                </p:cTn>
                              </p:par>
                              <p:par>
                                <p:cTn id="9" presetID="47"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anim calcmode="lin" valueType="num">
                                      <p:cBhvr>
                                        <p:cTn id="12" dur="500" fill="hold"/>
                                        <p:tgtEl>
                                          <p:spTgt spid="18"/>
                                        </p:tgtEl>
                                        <p:attrNameLst>
                                          <p:attrName>ppt_x</p:attrName>
                                        </p:attrNameLst>
                                      </p:cBhvr>
                                      <p:tavLst>
                                        <p:tav tm="0">
                                          <p:val>
                                            <p:strVal val="#ppt_x"/>
                                          </p:val>
                                        </p:tav>
                                        <p:tav tm="100000">
                                          <p:val>
                                            <p:strVal val="#ppt_x"/>
                                          </p:val>
                                        </p:tav>
                                      </p:tavLst>
                                    </p:anim>
                                    <p:anim calcmode="lin" valueType="num">
                                      <p:cBhvr>
                                        <p:cTn id="13"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1"/>
                  </p:tgtEl>
                </p:cond>
              </p:nextCondLst>
            </p:seq>
            <p:seq concurrent="1" nextAc="seek">
              <p:cTn id="14" restart="whenNotActive" fill="hold" evtFilter="cancelBubble" nodeType="interactiveSeq">
                <p:stCondLst>
                  <p:cond evt="onClick" delay="0">
                    <p:tgtEl>
                      <p:spTgt spid="14"/>
                    </p:tgtEl>
                  </p:cond>
                </p:stCondLst>
                <p:endSync evt="end" delay="0">
                  <p:rtn val="all"/>
                </p:endSync>
                <p:childTnLst>
                  <p:par>
                    <p:cTn id="15" fill="hold">
                      <p:stCondLst>
                        <p:cond delay="0"/>
                      </p:stCondLst>
                      <p:childTnLst>
                        <p:par>
                          <p:cTn id="16" fill="hold">
                            <p:stCondLst>
                              <p:cond delay="0"/>
                            </p:stCondLst>
                            <p:childTnLst>
                              <p:par>
                                <p:cTn id="17" presetID="16" presetClass="emph" presetSubtype="0" fill="hold" grpId="0" nodeType="withEffect">
                                  <p:stCondLst>
                                    <p:cond delay="0"/>
                                  </p:stCondLst>
                                  <p:iterate type="lt">
                                    <p:tmPct val="4000"/>
                                  </p:iterate>
                                  <p:childTnLst>
                                    <p:set>
                                      <p:cBhvr override="childStyle">
                                        <p:cTn id="18" dur="500" fill="hold"/>
                                        <p:tgtEl>
                                          <p:spTgt spid="14"/>
                                        </p:tgtEl>
                                        <p:attrNameLst>
                                          <p:attrName>style.color</p:attrName>
                                        </p:attrNameLst>
                                      </p:cBhvr>
                                      <p:to>
                                        <p:clrVal>
                                          <a:srgbClr val="938953"/>
                                        </p:clrVal>
                                      </p:to>
                                    </p:set>
                                    <p:set>
                                      <p:cBhvr>
                                        <p:cTn id="19" dur="500" fill="hold"/>
                                        <p:tgtEl>
                                          <p:spTgt spid="14"/>
                                        </p:tgtEl>
                                        <p:attrNameLst>
                                          <p:attrName>fillcolor</p:attrName>
                                        </p:attrNameLst>
                                      </p:cBhvr>
                                      <p:to>
                                        <p:clrVal>
                                          <a:srgbClr val="938953"/>
                                        </p:clrVal>
                                      </p:to>
                                    </p:set>
                                    <p:set>
                                      <p:cBhvr>
                                        <p:cTn id="20" dur="500" fill="hold"/>
                                        <p:tgtEl>
                                          <p:spTgt spid="14"/>
                                        </p:tgtEl>
                                        <p:attrNameLst>
                                          <p:attrName>fill.type</p:attrName>
                                        </p:attrNameLst>
                                      </p:cBhvr>
                                      <p:to>
                                        <p:strVal val="solid"/>
                                      </p:to>
                                    </p:set>
                                  </p:childTnLst>
                                </p:cTn>
                              </p:par>
                              <p:par>
                                <p:cTn id="21" presetID="47" presetClass="entr" presetSubtype="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anim calcmode="lin" valueType="num">
                                      <p:cBhvr>
                                        <p:cTn id="24" dur="500" fill="hold"/>
                                        <p:tgtEl>
                                          <p:spTgt spid="18"/>
                                        </p:tgtEl>
                                        <p:attrNameLst>
                                          <p:attrName>ppt_x</p:attrName>
                                        </p:attrNameLst>
                                      </p:cBhvr>
                                      <p:tavLst>
                                        <p:tav tm="0">
                                          <p:val>
                                            <p:strVal val="#ppt_x"/>
                                          </p:val>
                                        </p:tav>
                                        <p:tav tm="100000">
                                          <p:val>
                                            <p:strVal val="#ppt_x"/>
                                          </p:val>
                                        </p:tav>
                                      </p:tavLst>
                                    </p:anim>
                                    <p:anim calcmode="lin" valueType="num">
                                      <p:cBhvr>
                                        <p:cTn id="25"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4"/>
                  </p:tgtEl>
                </p:cond>
              </p:nextCondLst>
            </p:seq>
          </p:childTnLst>
        </p:cTn>
      </p:par>
    </p:tnLst>
    <p:bldLst>
      <p:bldP spid="11" grpId="0"/>
      <p:bldP spid="14" grpId="0"/>
      <p:bldP spid="18" grpId="0"/>
    </p:bldLst>
  </p:timing>
</p:sld>
</file>

<file path=ppt/slides/slide81.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932150" y="1196753"/>
            <a:ext cx="7456274" cy="792087"/>
          </a:xfrm>
        </p:spPr>
        <p:txBody>
          <a:bodyPr rtlCol="1">
            <a:noAutofit/>
          </a:bodyPr>
          <a:lstStyle/>
          <a:p>
            <a:pPr algn="r" fontAlgn="auto">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האם חובה לישון בסוכה?</a:t>
            </a:r>
          </a:p>
        </p:txBody>
      </p:sp>
      <p:sp>
        <p:nvSpPr>
          <p:cNvPr id="11" name="Text Box 4"/>
          <p:cNvSpPr txBox="1">
            <a:spLocks noChangeArrowheads="1"/>
          </p:cNvSpPr>
          <p:nvPr/>
        </p:nvSpPr>
        <p:spPr bwMode="auto">
          <a:xfrm>
            <a:off x="458788" y="2276872"/>
            <a:ext cx="8002588" cy="888705"/>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a:t>
            </a:r>
            <a:r>
              <a:rPr lang="he-IL" sz="3200" b="1" spc="30" dirty="0" err="1">
                <a:ln>
                  <a:solidFill>
                    <a:srgbClr val="6A0236">
                      <a:alpha val="60000"/>
                    </a:srgbClr>
                  </a:solidFill>
                </a:ln>
                <a:solidFill>
                  <a:srgbClr val="BA3854"/>
                </a:solidFill>
                <a:latin typeface="David" pitchFamily="34" charset="-79"/>
                <a:cs typeface="David" pitchFamily="34" charset="-79"/>
              </a:rPr>
              <a:t>שינת</a:t>
            </a:r>
            <a:r>
              <a:rPr lang="he-IL" sz="3200" b="1" spc="30" dirty="0">
                <a:ln>
                  <a:solidFill>
                    <a:srgbClr val="6A0236">
                      <a:alpha val="60000"/>
                    </a:srgbClr>
                  </a:solidFill>
                </a:ln>
                <a:solidFill>
                  <a:srgbClr val="BA3854"/>
                </a:solidFill>
                <a:latin typeface="David" pitchFamily="34" charset="-79"/>
                <a:cs typeface="David" pitchFamily="34" charset="-79"/>
              </a:rPr>
              <a:t> ארעי מותרת מחוץ לסוכה, </a:t>
            </a:r>
            <a:r>
              <a:rPr lang="he-IL" sz="3200" b="1" spc="30" dirty="0" err="1">
                <a:ln>
                  <a:solidFill>
                    <a:srgbClr val="6A0236">
                      <a:alpha val="60000"/>
                    </a:srgbClr>
                  </a:solidFill>
                </a:ln>
                <a:solidFill>
                  <a:srgbClr val="BA3854"/>
                </a:solidFill>
                <a:latin typeface="David" pitchFamily="34" charset="-79"/>
                <a:cs typeface="David" pitchFamily="34" charset="-79"/>
              </a:rPr>
              <a:t>שינת</a:t>
            </a:r>
            <a:r>
              <a:rPr lang="he-IL" sz="3200" b="1" spc="30" dirty="0">
                <a:ln>
                  <a:solidFill>
                    <a:srgbClr val="6A0236">
                      <a:alpha val="60000"/>
                    </a:srgbClr>
                  </a:solidFill>
                </a:ln>
                <a:solidFill>
                  <a:srgbClr val="BA3854"/>
                </a:solidFill>
                <a:latin typeface="David" pitchFamily="34" charset="-79"/>
                <a:cs typeface="David" pitchFamily="34" charset="-79"/>
              </a:rPr>
              <a:t> קבע 	חייבת בסוכה.</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40. דין שינה בסוכה</a:t>
            </a:r>
          </a:p>
        </p:txBody>
      </p:sp>
      <p:sp>
        <p:nvSpPr>
          <p:cNvPr id="13" name="Text Box 4"/>
          <p:cNvSpPr txBox="1">
            <a:spLocks noChangeArrowheads="1"/>
          </p:cNvSpPr>
          <p:nvPr/>
        </p:nvSpPr>
        <p:spPr bwMode="auto">
          <a:xfrm>
            <a:off x="251520" y="3383994"/>
            <a:ext cx="8195568"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ב.	כל שינה חייבת בסוכה.</a:t>
            </a:r>
          </a:p>
        </p:txBody>
      </p:sp>
      <p:sp>
        <p:nvSpPr>
          <p:cNvPr id="14" name="Text Box 4"/>
          <p:cNvSpPr txBox="1">
            <a:spLocks noChangeArrowheads="1"/>
          </p:cNvSpPr>
          <p:nvPr/>
        </p:nvSpPr>
        <p:spPr bwMode="auto">
          <a:xfrm>
            <a:off x="458788" y="4077144"/>
            <a:ext cx="7988300" cy="503984"/>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שינה בסוכה אינה חיוב גמור אלא הידור מצוה.</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TextBox 14"/>
          <p:cNvSpPr txBox="1"/>
          <p:nvPr/>
        </p:nvSpPr>
        <p:spPr>
          <a:xfrm>
            <a:off x="2231740" y="4869160"/>
            <a:ext cx="5040560" cy="584775"/>
          </a:xfrm>
          <a:prstGeom prst="rect">
            <a:avLst/>
          </a:prstGeom>
          <a:noFill/>
        </p:spPr>
        <p:txBody>
          <a:bodyPr wrap="square" rtlCol="1">
            <a:spAutoFit/>
          </a:bodyPr>
          <a:lstStyle/>
          <a:p>
            <a:pPr algn="ctr" fontAlgn="base">
              <a:spcBef>
                <a:spcPct val="0"/>
              </a:spcBef>
              <a:spcAft>
                <a:spcPct val="0"/>
              </a:spcAft>
            </a:pPr>
            <a:r>
              <a:rPr lang="he-IL" sz="3200" b="1" spc="20" dirty="0">
                <a:ln>
                  <a:solidFill>
                    <a:srgbClr val="F79646">
                      <a:lumMod val="50000"/>
                      <a:alpha val="76000"/>
                    </a:srgbClr>
                  </a:solidFill>
                </a:ln>
                <a:solidFill>
                  <a:srgbClr val="F8A83E"/>
                </a:solidFill>
                <a:latin typeface="David" pitchFamily="34" charset="-79"/>
                <a:ea typeface="+mj-ea"/>
                <a:cs typeface="David" pitchFamily="34" charset="-79"/>
              </a:rPr>
              <a:t>תשובה נכונה! יישר כוחך!</a:t>
            </a:r>
          </a:p>
        </p:txBody>
      </p:sp>
      <p:grpSp>
        <p:nvGrpSpPr>
          <p:cNvPr id="16" name="קבוצה 15"/>
          <p:cNvGrpSpPr/>
          <p:nvPr/>
        </p:nvGrpSpPr>
        <p:grpSpPr>
          <a:xfrm>
            <a:off x="3325215" y="5515818"/>
            <a:ext cx="2481263" cy="1225550"/>
            <a:chOff x="3330575" y="2816225"/>
            <a:chExt cx="2481263" cy="1225550"/>
          </a:xfrm>
        </p:grpSpPr>
        <p:pic>
          <p:nvPicPr>
            <p:cNvPr id="17" name="Picture 2">
              <a:hlinkClick r:id="" action="ppaction://hlinkshowjump?jump=nextslid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30575" y="2816225"/>
              <a:ext cx="2481263"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a:hlinkClick r:id="" action="ppaction://hlinkshowjump?jump=nextslide"/>
            </p:cNvPr>
            <p:cNvSpPr txBox="1"/>
            <p:nvPr/>
          </p:nvSpPr>
          <p:spPr>
            <a:xfrm>
              <a:off x="3737755" y="3132257"/>
              <a:ext cx="1656184" cy="584775"/>
            </a:xfrm>
            <a:prstGeom prst="rect">
              <a:avLst/>
            </a:prstGeom>
            <a:noFill/>
          </p:spPr>
          <p:txBody>
            <a:bodyPr wrap="square" rtlCol="1">
              <a:spAutoFit/>
            </a:bodyPr>
            <a:lstStyle/>
            <a:p>
              <a:pPr algn="ctr" fontAlgn="base">
                <a:spcBef>
                  <a:spcPct val="0"/>
                </a:spcBef>
                <a:spcAft>
                  <a:spcPct val="0"/>
                </a:spcAft>
              </a:pPr>
              <a:r>
                <a:rPr lang="he-IL" sz="3200" b="1" spc="20" dirty="0">
                  <a:ln w="3175">
                    <a:solidFill>
                      <a:srgbClr val="7030A0">
                        <a:lumMod val="75000"/>
                      </a:srgbClr>
                    </a:solidFill>
                  </a:ln>
                  <a:solidFill>
                    <a:srgbClr val="000000"/>
                  </a:solidFill>
                  <a:latin typeface="David" pitchFamily="34" charset="-79"/>
                  <a:cs typeface="David" pitchFamily="34" charset="-79"/>
                </a:rPr>
                <a:t>המשך</a:t>
              </a:r>
              <a:endParaRPr lang="he-IL" sz="3200" dirty="0">
                <a:ln w="3175">
                  <a:solidFill>
                    <a:srgbClr val="7030A0">
                      <a:lumMod val="75000"/>
                    </a:srgbClr>
                  </a:solidFill>
                </a:ln>
                <a:solidFill>
                  <a:srgbClr val="000000"/>
                </a:solidFill>
                <a:latin typeface="Arial" charset="0"/>
              </a:endParaRPr>
            </a:p>
          </p:txBody>
        </p:sp>
      </p:grpSp>
    </p:spTree>
    <p:extLst>
      <p:ext uri="{BB962C8B-B14F-4D97-AF65-F5344CB8AC3E}">
        <p14:creationId xmlns:p14="http://schemas.microsoft.com/office/powerpoint/2010/main" val="1441720548"/>
      </p:ext>
    </p:extLst>
  </p:cSld>
  <p:clrMapOvr>
    <a:masterClrMapping/>
  </p:clrMapOvr>
  <p:transition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80" fill="hold">
                                          <p:stCondLst>
                                            <p:cond delay="0"/>
                                          </p:stCondLst>
                                        </p:cTn>
                                        <p:tgtEl>
                                          <p:spTgt spid="15"/>
                                        </p:tgtEl>
                                        <p:attrNameLst>
                                          <p:attrName>r</p:attrName>
                                        </p:attrNameLst>
                                      </p:cBhvr>
                                    </p:animRot>
                                    <p:animRot by="-240000">
                                      <p:cBhvr>
                                        <p:cTn id="7" dur="160" fill="hold">
                                          <p:stCondLst>
                                            <p:cond delay="160"/>
                                          </p:stCondLst>
                                        </p:cTn>
                                        <p:tgtEl>
                                          <p:spTgt spid="15"/>
                                        </p:tgtEl>
                                        <p:attrNameLst>
                                          <p:attrName>r</p:attrName>
                                        </p:attrNameLst>
                                      </p:cBhvr>
                                    </p:animRot>
                                    <p:animRot by="240000">
                                      <p:cBhvr>
                                        <p:cTn id="8" dur="160" fill="hold">
                                          <p:stCondLst>
                                            <p:cond delay="320"/>
                                          </p:stCondLst>
                                        </p:cTn>
                                        <p:tgtEl>
                                          <p:spTgt spid="15"/>
                                        </p:tgtEl>
                                        <p:attrNameLst>
                                          <p:attrName>r</p:attrName>
                                        </p:attrNameLst>
                                      </p:cBhvr>
                                    </p:animRot>
                                    <p:animRot by="-240000">
                                      <p:cBhvr>
                                        <p:cTn id="9" dur="160" fill="hold">
                                          <p:stCondLst>
                                            <p:cond delay="480"/>
                                          </p:stCondLst>
                                        </p:cTn>
                                        <p:tgtEl>
                                          <p:spTgt spid="15"/>
                                        </p:tgtEl>
                                        <p:attrNameLst>
                                          <p:attrName>r</p:attrName>
                                        </p:attrNameLst>
                                      </p:cBhvr>
                                    </p:animRot>
                                    <p:animRot by="120000">
                                      <p:cBhvr>
                                        <p:cTn id="10" dur="160" fill="hold">
                                          <p:stCondLst>
                                            <p:cond delay="640"/>
                                          </p:stCondLst>
                                        </p:cTn>
                                        <p:tgtEl>
                                          <p:spTgt spid="15"/>
                                        </p:tgtEl>
                                        <p:attrNameLst>
                                          <p:attrName>r</p:attrName>
                                        </p:attrNameLst>
                                      </p:cBhvr>
                                    </p:animRot>
                                  </p:childTnLst>
                                </p:cTn>
                              </p:par>
                              <p:par>
                                <p:cTn id="11" presetID="47" presetClass="entr" presetSubtype="0" fill="hold" nodeType="withEffect">
                                  <p:stCondLst>
                                    <p:cond delay="30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800"/>
                                        <p:tgtEl>
                                          <p:spTgt spid="16"/>
                                        </p:tgtEl>
                                      </p:cBhvr>
                                    </p:animEffect>
                                    <p:anim calcmode="lin" valueType="num">
                                      <p:cBhvr>
                                        <p:cTn id="14" dur="800" fill="hold"/>
                                        <p:tgtEl>
                                          <p:spTgt spid="16"/>
                                        </p:tgtEl>
                                        <p:attrNameLst>
                                          <p:attrName>ppt_x</p:attrName>
                                        </p:attrNameLst>
                                      </p:cBhvr>
                                      <p:tavLst>
                                        <p:tav tm="0">
                                          <p:val>
                                            <p:strVal val="#ppt_x"/>
                                          </p:val>
                                        </p:tav>
                                        <p:tav tm="100000">
                                          <p:val>
                                            <p:strVal val="#ppt_x"/>
                                          </p:val>
                                        </p:tav>
                                      </p:tavLst>
                                    </p:anim>
                                    <p:anim calcmode="lin" valueType="num">
                                      <p:cBhvr>
                                        <p:cTn id="15" dur="8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82.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107504" y="1340769"/>
            <a:ext cx="8289676" cy="792087"/>
          </a:xfrm>
        </p:spPr>
        <p:txBody>
          <a:bodyPr rtlCol="1">
            <a:noAutofit/>
          </a:bodyPr>
          <a:lstStyle/>
          <a:p>
            <a:pPr algn="r" fontAlgn="auto">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האם נשים חייבות במצות סוכה?</a:t>
            </a:r>
          </a:p>
        </p:txBody>
      </p:sp>
      <p:sp>
        <p:nvSpPr>
          <p:cNvPr id="11" name="Text Box 4"/>
          <p:cNvSpPr txBox="1">
            <a:spLocks noChangeArrowheads="1"/>
          </p:cNvSpPr>
          <p:nvPr/>
        </p:nvSpPr>
        <p:spPr bwMode="auto">
          <a:xfrm>
            <a:off x="3131840" y="2493588"/>
            <a:ext cx="5472608"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חייבות, ומברכות </a:t>
            </a:r>
            <a:r>
              <a:rPr lang="he-IL" sz="3200" b="1" spc="30" dirty="0" err="1">
                <a:ln>
                  <a:solidFill>
                    <a:srgbClr val="6A0236">
                      <a:alpha val="60000"/>
                    </a:srgbClr>
                  </a:solidFill>
                </a:ln>
                <a:solidFill>
                  <a:srgbClr val="BA3854"/>
                </a:solidFill>
                <a:latin typeface="David" pitchFamily="34" charset="-79"/>
                <a:cs typeface="David" pitchFamily="34" charset="-79"/>
              </a:rPr>
              <a:t>לישב</a:t>
            </a:r>
            <a:r>
              <a:rPr lang="he-IL" sz="3200" b="1" spc="30" dirty="0">
                <a:ln>
                  <a:solidFill>
                    <a:srgbClr val="6A0236">
                      <a:alpha val="60000"/>
                    </a:srgbClr>
                  </a:solidFill>
                </a:ln>
                <a:solidFill>
                  <a:srgbClr val="BA3854"/>
                </a:solidFill>
                <a:latin typeface="David" pitchFamily="34" charset="-79"/>
                <a:cs typeface="David" pitchFamily="34" charset="-79"/>
              </a:rPr>
              <a:t> בסוכה.</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41. חיוב נשים במצות סוכה</a:t>
            </a:r>
          </a:p>
        </p:txBody>
      </p:sp>
      <p:sp>
        <p:nvSpPr>
          <p:cNvPr id="13" name="Text Box 4"/>
          <p:cNvSpPr txBox="1">
            <a:spLocks noChangeArrowheads="1"/>
          </p:cNvSpPr>
          <p:nvPr/>
        </p:nvSpPr>
        <p:spPr bwMode="auto">
          <a:xfrm>
            <a:off x="2843808" y="3285056"/>
            <a:ext cx="5746352"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אינן חייבות ואינן מברכות על כך.</a:t>
            </a:r>
          </a:p>
        </p:txBody>
      </p:sp>
      <p:sp>
        <p:nvSpPr>
          <p:cNvPr id="14" name="Text Box 4">
            <a:hlinkClick r:id="" action="ppaction://hlinkshowjump?jump=nextslide"/>
          </p:cNvPr>
          <p:cNvSpPr txBox="1">
            <a:spLocks noChangeArrowheads="1"/>
          </p:cNvSpPr>
          <p:nvPr/>
        </p:nvSpPr>
        <p:spPr bwMode="auto">
          <a:xfrm>
            <a:off x="601860" y="4149152"/>
            <a:ext cx="7988300" cy="888705"/>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אינן חייבות, ונחלקו המנהגים האם מברכות על 	כך.</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TextBox 17"/>
          <p:cNvSpPr txBox="1"/>
          <p:nvPr/>
        </p:nvSpPr>
        <p:spPr>
          <a:xfrm>
            <a:off x="3131840" y="5229200"/>
            <a:ext cx="3024336" cy="584775"/>
          </a:xfrm>
          <a:prstGeom prst="rect">
            <a:avLst/>
          </a:prstGeom>
          <a:noFill/>
        </p:spPr>
        <p:txBody>
          <a:bodyPr rtlCol="1">
            <a:spAutoFit/>
          </a:bodyPr>
          <a:lstStyle/>
          <a:p>
            <a:pPr algn="ctr">
              <a:defRPr/>
            </a:pPr>
            <a:r>
              <a:rPr lang="he-IL" sz="3200" b="1" spc="30" dirty="0">
                <a:ln>
                  <a:solidFill>
                    <a:srgbClr val="7C3838"/>
                  </a:solidFill>
                </a:ln>
                <a:solidFill>
                  <a:srgbClr val="9D1E05"/>
                </a:solidFill>
                <a:effectLst>
                  <a:glow rad="38100">
                    <a:srgbClr val="FEE6F7">
                      <a:alpha val="18000"/>
                    </a:srgbClr>
                  </a:glow>
                </a:effectLst>
                <a:latin typeface="David" pitchFamily="34" charset="-79"/>
                <a:cs typeface="David" pitchFamily="34" charset="-79"/>
              </a:rPr>
              <a:t>טעות, נסה שנית.</a:t>
            </a:r>
          </a:p>
        </p:txBody>
      </p:sp>
    </p:spTree>
    <p:extLst>
      <p:ext uri="{BB962C8B-B14F-4D97-AF65-F5344CB8AC3E}">
        <p14:creationId xmlns:p14="http://schemas.microsoft.com/office/powerpoint/2010/main" val="4062007196"/>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6" presetClass="emph" presetSubtype="0" fill="hold" grpId="0" nodeType="withEffect">
                                  <p:stCondLst>
                                    <p:cond delay="0"/>
                                  </p:stCondLst>
                                  <p:iterate type="lt">
                                    <p:tmPct val="4000"/>
                                  </p:iterate>
                                  <p:childTnLst>
                                    <p:set>
                                      <p:cBhvr override="childStyle">
                                        <p:cTn id="6" dur="500" fill="hold"/>
                                        <p:tgtEl>
                                          <p:spTgt spid="11"/>
                                        </p:tgtEl>
                                        <p:attrNameLst>
                                          <p:attrName>style.color</p:attrName>
                                        </p:attrNameLst>
                                      </p:cBhvr>
                                      <p:to>
                                        <p:clrVal>
                                          <a:srgbClr val="938953"/>
                                        </p:clrVal>
                                      </p:to>
                                    </p:set>
                                    <p:set>
                                      <p:cBhvr>
                                        <p:cTn id="7" dur="500" fill="hold"/>
                                        <p:tgtEl>
                                          <p:spTgt spid="11"/>
                                        </p:tgtEl>
                                        <p:attrNameLst>
                                          <p:attrName>fillcolor</p:attrName>
                                        </p:attrNameLst>
                                      </p:cBhvr>
                                      <p:to>
                                        <p:clrVal>
                                          <a:srgbClr val="938953"/>
                                        </p:clrVal>
                                      </p:to>
                                    </p:set>
                                    <p:set>
                                      <p:cBhvr>
                                        <p:cTn id="8" dur="500" fill="hold"/>
                                        <p:tgtEl>
                                          <p:spTgt spid="11"/>
                                        </p:tgtEl>
                                        <p:attrNameLst>
                                          <p:attrName>fill.type</p:attrName>
                                        </p:attrNameLst>
                                      </p:cBhvr>
                                      <p:to>
                                        <p:strVal val="solid"/>
                                      </p:to>
                                    </p:set>
                                  </p:childTnLst>
                                </p:cTn>
                              </p:par>
                              <p:par>
                                <p:cTn id="9" presetID="47"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anim calcmode="lin" valueType="num">
                                      <p:cBhvr>
                                        <p:cTn id="12" dur="500" fill="hold"/>
                                        <p:tgtEl>
                                          <p:spTgt spid="18"/>
                                        </p:tgtEl>
                                        <p:attrNameLst>
                                          <p:attrName>ppt_x</p:attrName>
                                        </p:attrNameLst>
                                      </p:cBhvr>
                                      <p:tavLst>
                                        <p:tav tm="0">
                                          <p:val>
                                            <p:strVal val="#ppt_x"/>
                                          </p:val>
                                        </p:tav>
                                        <p:tav tm="100000">
                                          <p:val>
                                            <p:strVal val="#ppt_x"/>
                                          </p:val>
                                        </p:tav>
                                      </p:tavLst>
                                    </p:anim>
                                    <p:anim calcmode="lin" valueType="num">
                                      <p:cBhvr>
                                        <p:cTn id="13"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1"/>
                  </p:tgtEl>
                </p:cond>
              </p:nextCondLst>
            </p:seq>
            <p:seq concurrent="1" nextAc="seek">
              <p:cTn id="14" restart="whenNotActive" fill="hold" evtFilter="cancelBubble" nodeType="interactiveSeq">
                <p:stCondLst>
                  <p:cond evt="onClick" delay="0">
                    <p:tgtEl>
                      <p:spTgt spid="13"/>
                    </p:tgtEl>
                  </p:cond>
                </p:stCondLst>
                <p:endSync evt="end" delay="0">
                  <p:rtn val="all"/>
                </p:endSync>
                <p:childTnLst>
                  <p:par>
                    <p:cTn id="15" fill="hold">
                      <p:stCondLst>
                        <p:cond delay="0"/>
                      </p:stCondLst>
                      <p:childTnLst>
                        <p:par>
                          <p:cTn id="16" fill="hold">
                            <p:stCondLst>
                              <p:cond delay="0"/>
                            </p:stCondLst>
                            <p:childTnLst>
                              <p:par>
                                <p:cTn id="17" presetID="16" presetClass="emph" presetSubtype="0" fill="hold" grpId="0" nodeType="withEffect">
                                  <p:stCondLst>
                                    <p:cond delay="0"/>
                                  </p:stCondLst>
                                  <p:iterate type="lt">
                                    <p:tmPct val="4000"/>
                                  </p:iterate>
                                  <p:childTnLst>
                                    <p:set>
                                      <p:cBhvr override="childStyle">
                                        <p:cTn id="18" dur="500" fill="hold"/>
                                        <p:tgtEl>
                                          <p:spTgt spid="13"/>
                                        </p:tgtEl>
                                        <p:attrNameLst>
                                          <p:attrName>style.color</p:attrName>
                                        </p:attrNameLst>
                                      </p:cBhvr>
                                      <p:to>
                                        <p:clrVal>
                                          <a:srgbClr val="938953"/>
                                        </p:clrVal>
                                      </p:to>
                                    </p:set>
                                    <p:set>
                                      <p:cBhvr>
                                        <p:cTn id="19" dur="500" fill="hold"/>
                                        <p:tgtEl>
                                          <p:spTgt spid="13"/>
                                        </p:tgtEl>
                                        <p:attrNameLst>
                                          <p:attrName>fillcolor</p:attrName>
                                        </p:attrNameLst>
                                      </p:cBhvr>
                                      <p:to>
                                        <p:clrVal>
                                          <a:srgbClr val="938953"/>
                                        </p:clrVal>
                                      </p:to>
                                    </p:set>
                                    <p:set>
                                      <p:cBhvr>
                                        <p:cTn id="20" dur="500" fill="hold"/>
                                        <p:tgtEl>
                                          <p:spTgt spid="13"/>
                                        </p:tgtEl>
                                        <p:attrNameLst>
                                          <p:attrName>fill.type</p:attrName>
                                        </p:attrNameLst>
                                      </p:cBhvr>
                                      <p:to>
                                        <p:strVal val="solid"/>
                                      </p:to>
                                    </p:set>
                                  </p:childTnLst>
                                </p:cTn>
                              </p:par>
                              <p:par>
                                <p:cTn id="21" presetID="47" presetClass="entr" presetSubtype="0" fill="hold"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anim calcmode="lin" valueType="num">
                                      <p:cBhvr>
                                        <p:cTn id="24" dur="500" fill="hold"/>
                                        <p:tgtEl>
                                          <p:spTgt spid="18"/>
                                        </p:tgtEl>
                                        <p:attrNameLst>
                                          <p:attrName>ppt_x</p:attrName>
                                        </p:attrNameLst>
                                      </p:cBhvr>
                                      <p:tavLst>
                                        <p:tav tm="0">
                                          <p:val>
                                            <p:strVal val="#ppt_x"/>
                                          </p:val>
                                        </p:tav>
                                        <p:tav tm="100000">
                                          <p:val>
                                            <p:strVal val="#ppt_x"/>
                                          </p:val>
                                        </p:tav>
                                      </p:tavLst>
                                    </p:anim>
                                    <p:anim calcmode="lin" valueType="num">
                                      <p:cBhvr>
                                        <p:cTn id="25"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3"/>
                  </p:tgtEl>
                </p:cond>
              </p:nextCondLst>
            </p:seq>
          </p:childTnLst>
        </p:cTn>
      </p:par>
    </p:tnLst>
    <p:bldLst>
      <p:bldP spid="11" grpId="0"/>
      <p:bldP spid="13" grpId="0"/>
    </p:bldLst>
  </p:timing>
</p:sld>
</file>

<file path=ppt/slides/slide83.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107504" y="1340769"/>
            <a:ext cx="8289676" cy="792087"/>
          </a:xfrm>
        </p:spPr>
        <p:txBody>
          <a:bodyPr rtlCol="1">
            <a:noAutofit/>
          </a:bodyPr>
          <a:lstStyle/>
          <a:p>
            <a:pPr algn="r" fontAlgn="auto">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האם נשים חייבות במצות סוכה?</a:t>
            </a:r>
          </a:p>
        </p:txBody>
      </p:sp>
      <p:sp>
        <p:nvSpPr>
          <p:cNvPr id="11" name="Text Box 4"/>
          <p:cNvSpPr txBox="1">
            <a:spLocks noChangeArrowheads="1"/>
          </p:cNvSpPr>
          <p:nvPr/>
        </p:nvSpPr>
        <p:spPr bwMode="auto">
          <a:xfrm>
            <a:off x="601860" y="2493588"/>
            <a:ext cx="8002588" cy="503984"/>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חייבות, ומברכות </a:t>
            </a:r>
            <a:r>
              <a:rPr lang="he-IL" sz="3200" b="1" spc="30" dirty="0" err="1">
                <a:ln>
                  <a:solidFill>
                    <a:srgbClr val="6A0236">
                      <a:alpha val="60000"/>
                    </a:srgbClr>
                  </a:solidFill>
                </a:ln>
                <a:solidFill>
                  <a:srgbClr val="BA3854"/>
                </a:solidFill>
                <a:latin typeface="David" pitchFamily="34" charset="-79"/>
                <a:cs typeface="David" pitchFamily="34" charset="-79"/>
              </a:rPr>
              <a:t>לישב</a:t>
            </a:r>
            <a:r>
              <a:rPr lang="he-IL" sz="3200" b="1" spc="30" dirty="0">
                <a:ln>
                  <a:solidFill>
                    <a:srgbClr val="6A0236">
                      <a:alpha val="60000"/>
                    </a:srgbClr>
                  </a:solidFill>
                </a:ln>
                <a:solidFill>
                  <a:srgbClr val="BA3854"/>
                </a:solidFill>
                <a:latin typeface="David" pitchFamily="34" charset="-79"/>
                <a:cs typeface="David" pitchFamily="34" charset="-79"/>
              </a:rPr>
              <a:t> בסוכה.</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41. חיוב נשים במצות סוכה</a:t>
            </a:r>
          </a:p>
        </p:txBody>
      </p:sp>
      <p:sp>
        <p:nvSpPr>
          <p:cNvPr id="13" name="Text Box 4"/>
          <p:cNvSpPr txBox="1">
            <a:spLocks noChangeArrowheads="1"/>
          </p:cNvSpPr>
          <p:nvPr/>
        </p:nvSpPr>
        <p:spPr bwMode="auto">
          <a:xfrm>
            <a:off x="394592" y="3285056"/>
            <a:ext cx="8195568" cy="50398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אינן חייבות ואינן מברכות על כך.</a:t>
            </a:r>
          </a:p>
        </p:txBody>
      </p:sp>
      <p:sp>
        <p:nvSpPr>
          <p:cNvPr id="14" name="Text Box 4"/>
          <p:cNvSpPr txBox="1">
            <a:spLocks noChangeArrowheads="1"/>
          </p:cNvSpPr>
          <p:nvPr/>
        </p:nvSpPr>
        <p:spPr bwMode="auto">
          <a:xfrm>
            <a:off x="601860" y="4149152"/>
            <a:ext cx="7988300" cy="888705"/>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ג.	אינן חייבות, ונחלקו המנהגים האם מברכות על 	כך.</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TextBox 14"/>
          <p:cNvSpPr txBox="1"/>
          <p:nvPr/>
        </p:nvSpPr>
        <p:spPr>
          <a:xfrm>
            <a:off x="2231740" y="4941168"/>
            <a:ext cx="5040560" cy="584775"/>
          </a:xfrm>
          <a:prstGeom prst="rect">
            <a:avLst/>
          </a:prstGeom>
          <a:noFill/>
        </p:spPr>
        <p:txBody>
          <a:bodyPr wrap="square" rtlCol="1">
            <a:spAutoFit/>
          </a:bodyPr>
          <a:lstStyle/>
          <a:p>
            <a:pPr algn="ctr" fontAlgn="base">
              <a:spcBef>
                <a:spcPct val="0"/>
              </a:spcBef>
              <a:spcAft>
                <a:spcPct val="0"/>
              </a:spcAft>
            </a:pPr>
            <a:r>
              <a:rPr lang="he-IL" sz="3200" b="1" spc="20" dirty="0">
                <a:ln>
                  <a:solidFill>
                    <a:srgbClr val="F79646">
                      <a:lumMod val="50000"/>
                      <a:alpha val="76000"/>
                    </a:srgbClr>
                  </a:solidFill>
                </a:ln>
                <a:solidFill>
                  <a:srgbClr val="F8A83E"/>
                </a:solidFill>
                <a:latin typeface="David" pitchFamily="34" charset="-79"/>
                <a:ea typeface="+mj-ea"/>
                <a:cs typeface="David" pitchFamily="34" charset="-79"/>
              </a:rPr>
              <a:t>תשובה נכונה! יישר כוחך!</a:t>
            </a:r>
          </a:p>
        </p:txBody>
      </p:sp>
      <p:grpSp>
        <p:nvGrpSpPr>
          <p:cNvPr id="16" name="קבוצה 15"/>
          <p:cNvGrpSpPr/>
          <p:nvPr/>
        </p:nvGrpSpPr>
        <p:grpSpPr>
          <a:xfrm>
            <a:off x="3325215" y="5515818"/>
            <a:ext cx="2481263" cy="1225550"/>
            <a:chOff x="3330575" y="2816225"/>
            <a:chExt cx="2481263" cy="1225550"/>
          </a:xfrm>
        </p:grpSpPr>
        <p:pic>
          <p:nvPicPr>
            <p:cNvPr id="17" name="Picture 2">
              <a:hlinkClick r:id="" action="ppaction://hlinkshowjump?jump=nextslid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30575" y="2816225"/>
              <a:ext cx="2481263"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a:hlinkClick r:id="" action="ppaction://hlinkshowjump?jump=nextslide"/>
            </p:cNvPr>
            <p:cNvSpPr txBox="1"/>
            <p:nvPr/>
          </p:nvSpPr>
          <p:spPr>
            <a:xfrm>
              <a:off x="3737755" y="3132257"/>
              <a:ext cx="1656184" cy="584775"/>
            </a:xfrm>
            <a:prstGeom prst="rect">
              <a:avLst/>
            </a:prstGeom>
            <a:noFill/>
          </p:spPr>
          <p:txBody>
            <a:bodyPr wrap="square" rtlCol="1">
              <a:spAutoFit/>
            </a:bodyPr>
            <a:lstStyle/>
            <a:p>
              <a:pPr algn="ctr" fontAlgn="base">
                <a:spcBef>
                  <a:spcPct val="0"/>
                </a:spcBef>
                <a:spcAft>
                  <a:spcPct val="0"/>
                </a:spcAft>
              </a:pPr>
              <a:r>
                <a:rPr lang="he-IL" sz="3200" b="1" spc="20" dirty="0">
                  <a:ln w="3175">
                    <a:solidFill>
                      <a:srgbClr val="7030A0">
                        <a:lumMod val="75000"/>
                      </a:srgbClr>
                    </a:solidFill>
                  </a:ln>
                  <a:solidFill>
                    <a:srgbClr val="000000"/>
                  </a:solidFill>
                  <a:latin typeface="David" pitchFamily="34" charset="-79"/>
                  <a:cs typeface="David" pitchFamily="34" charset="-79"/>
                </a:rPr>
                <a:t>המשך</a:t>
              </a:r>
              <a:endParaRPr lang="he-IL" sz="3200" dirty="0">
                <a:ln w="3175">
                  <a:solidFill>
                    <a:srgbClr val="7030A0">
                      <a:lumMod val="75000"/>
                    </a:srgbClr>
                  </a:solidFill>
                </a:ln>
                <a:solidFill>
                  <a:srgbClr val="000000"/>
                </a:solidFill>
                <a:latin typeface="Arial" charset="0"/>
              </a:endParaRPr>
            </a:p>
          </p:txBody>
        </p:sp>
      </p:grpSp>
    </p:spTree>
    <p:extLst>
      <p:ext uri="{BB962C8B-B14F-4D97-AF65-F5344CB8AC3E}">
        <p14:creationId xmlns:p14="http://schemas.microsoft.com/office/powerpoint/2010/main" val="384025266"/>
      </p:ext>
    </p:extLst>
  </p:cSld>
  <p:clrMapOvr>
    <a:masterClrMapping/>
  </p:clrMapOvr>
  <p:transition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80" fill="hold">
                                          <p:stCondLst>
                                            <p:cond delay="0"/>
                                          </p:stCondLst>
                                        </p:cTn>
                                        <p:tgtEl>
                                          <p:spTgt spid="15"/>
                                        </p:tgtEl>
                                        <p:attrNameLst>
                                          <p:attrName>r</p:attrName>
                                        </p:attrNameLst>
                                      </p:cBhvr>
                                    </p:animRot>
                                    <p:animRot by="-240000">
                                      <p:cBhvr>
                                        <p:cTn id="7" dur="160" fill="hold">
                                          <p:stCondLst>
                                            <p:cond delay="160"/>
                                          </p:stCondLst>
                                        </p:cTn>
                                        <p:tgtEl>
                                          <p:spTgt spid="15"/>
                                        </p:tgtEl>
                                        <p:attrNameLst>
                                          <p:attrName>r</p:attrName>
                                        </p:attrNameLst>
                                      </p:cBhvr>
                                    </p:animRot>
                                    <p:animRot by="240000">
                                      <p:cBhvr>
                                        <p:cTn id="8" dur="160" fill="hold">
                                          <p:stCondLst>
                                            <p:cond delay="320"/>
                                          </p:stCondLst>
                                        </p:cTn>
                                        <p:tgtEl>
                                          <p:spTgt spid="15"/>
                                        </p:tgtEl>
                                        <p:attrNameLst>
                                          <p:attrName>r</p:attrName>
                                        </p:attrNameLst>
                                      </p:cBhvr>
                                    </p:animRot>
                                    <p:animRot by="-240000">
                                      <p:cBhvr>
                                        <p:cTn id="9" dur="160" fill="hold">
                                          <p:stCondLst>
                                            <p:cond delay="480"/>
                                          </p:stCondLst>
                                        </p:cTn>
                                        <p:tgtEl>
                                          <p:spTgt spid="15"/>
                                        </p:tgtEl>
                                        <p:attrNameLst>
                                          <p:attrName>r</p:attrName>
                                        </p:attrNameLst>
                                      </p:cBhvr>
                                    </p:animRot>
                                    <p:animRot by="120000">
                                      <p:cBhvr>
                                        <p:cTn id="10" dur="160" fill="hold">
                                          <p:stCondLst>
                                            <p:cond delay="640"/>
                                          </p:stCondLst>
                                        </p:cTn>
                                        <p:tgtEl>
                                          <p:spTgt spid="15"/>
                                        </p:tgtEl>
                                        <p:attrNameLst>
                                          <p:attrName>r</p:attrName>
                                        </p:attrNameLst>
                                      </p:cBhvr>
                                    </p:animRot>
                                  </p:childTnLst>
                                </p:cTn>
                              </p:par>
                              <p:par>
                                <p:cTn id="11" presetID="47" presetClass="entr" presetSubtype="0" fill="hold" nodeType="withEffect">
                                  <p:stCondLst>
                                    <p:cond delay="30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800"/>
                                        <p:tgtEl>
                                          <p:spTgt spid="16"/>
                                        </p:tgtEl>
                                      </p:cBhvr>
                                    </p:animEffect>
                                    <p:anim calcmode="lin" valueType="num">
                                      <p:cBhvr>
                                        <p:cTn id="14" dur="800" fill="hold"/>
                                        <p:tgtEl>
                                          <p:spTgt spid="16"/>
                                        </p:tgtEl>
                                        <p:attrNameLst>
                                          <p:attrName>ppt_x</p:attrName>
                                        </p:attrNameLst>
                                      </p:cBhvr>
                                      <p:tavLst>
                                        <p:tav tm="0">
                                          <p:val>
                                            <p:strVal val="#ppt_x"/>
                                          </p:val>
                                        </p:tav>
                                        <p:tav tm="100000">
                                          <p:val>
                                            <p:strVal val="#ppt_x"/>
                                          </p:val>
                                        </p:tav>
                                      </p:tavLst>
                                    </p:anim>
                                    <p:anim calcmode="lin" valueType="num">
                                      <p:cBhvr>
                                        <p:cTn id="15" dur="8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84.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323528" y="1268761"/>
            <a:ext cx="8289676" cy="792087"/>
          </a:xfrm>
        </p:spPr>
        <p:txBody>
          <a:bodyPr rtlCol="1">
            <a:noAutofit/>
          </a:bodyPr>
          <a:lstStyle/>
          <a:p>
            <a:pPr algn="r" fontAlgn="auto">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היכן עדיף ללמוד תורה - בבית המדרש או בסוכה?</a:t>
            </a:r>
          </a:p>
        </p:txBody>
      </p:sp>
      <p:sp>
        <p:nvSpPr>
          <p:cNvPr id="11" name="Text Box 4"/>
          <p:cNvSpPr txBox="1">
            <a:spLocks noChangeArrowheads="1"/>
          </p:cNvSpPr>
          <p:nvPr/>
        </p:nvSpPr>
        <p:spPr bwMode="auto">
          <a:xfrm>
            <a:off x="251520" y="2348880"/>
            <a:ext cx="8577817"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במשך כל ימי החג חובה ללמוד תורה דווקא בסוכה.</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42. לימוד תורה בסוכה</a:t>
            </a:r>
          </a:p>
        </p:txBody>
      </p:sp>
      <p:sp>
        <p:nvSpPr>
          <p:cNvPr id="13" name="Text Box 4">
            <a:hlinkClick r:id="" action="ppaction://hlinkshowjump?jump=nextslide"/>
          </p:cNvPr>
          <p:cNvSpPr txBox="1">
            <a:spLocks noChangeArrowheads="1"/>
          </p:cNvSpPr>
          <p:nvPr/>
        </p:nvSpPr>
        <p:spPr bwMode="auto">
          <a:xfrm>
            <a:off x="251520" y="3042030"/>
            <a:ext cx="8568952"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עדיף ללמוד בסוכה, אלא אם כן מצליחים להתרכז</a:t>
            </a:r>
          </a:p>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	טוב יותר בבית המדרש.</a:t>
            </a:r>
          </a:p>
        </p:txBody>
      </p:sp>
      <p:sp>
        <p:nvSpPr>
          <p:cNvPr id="14" name="Text Box 4"/>
          <p:cNvSpPr txBox="1">
            <a:spLocks noChangeArrowheads="1"/>
          </p:cNvSpPr>
          <p:nvPr/>
        </p:nvSpPr>
        <p:spPr bwMode="auto">
          <a:xfrm>
            <a:off x="467544" y="4124471"/>
            <a:ext cx="8352241"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עדיף ללמוד בבית המדרש, משום שקדושתו גדולה 	יותר.</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TextBox 17"/>
          <p:cNvSpPr txBox="1"/>
          <p:nvPr/>
        </p:nvSpPr>
        <p:spPr>
          <a:xfrm>
            <a:off x="3131840" y="5229200"/>
            <a:ext cx="3024336" cy="584775"/>
          </a:xfrm>
          <a:prstGeom prst="rect">
            <a:avLst/>
          </a:prstGeom>
          <a:noFill/>
        </p:spPr>
        <p:txBody>
          <a:bodyPr rtlCol="1">
            <a:spAutoFit/>
          </a:bodyPr>
          <a:lstStyle/>
          <a:p>
            <a:pPr algn="ctr">
              <a:defRPr/>
            </a:pPr>
            <a:r>
              <a:rPr lang="he-IL" sz="3200" b="1" spc="30" dirty="0">
                <a:ln>
                  <a:solidFill>
                    <a:srgbClr val="7C3838"/>
                  </a:solidFill>
                </a:ln>
                <a:solidFill>
                  <a:srgbClr val="9D1E05"/>
                </a:solidFill>
                <a:effectLst>
                  <a:glow rad="38100">
                    <a:srgbClr val="FEE6F7">
                      <a:alpha val="18000"/>
                    </a:srgbClr>
                  </a:glow>
                </a:effectLst>
                <a:latin typeface="David" pitchFamily="34" charset="-79"/>
                <a:cs typeface="David" pitchFamily="34" charset="-79"/>
              </a:rPr>
              <a:t>טעות, נסה שנית.</a:t>
            </a:r>
          </a:p>
        </p:txBody>
      </p:sp>
    </p:spTree>
    <p:extLst>
      <p:ext uri="{BB962C8B-B14F-4D97-AF65-F5344CB8AC3E}">
        <p14:creationId xmlns:p14="http://schemas.microsoft.com/office/powerpoint/2010/main" val="508678280"/>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6" presetClass="emph" presetSubtype="0" fill="hold" grpId="0" nodeType="withEffect">
                                  <p:stCondLst>
                                    <p:cond delay="0"/>
                                  </p:stCondLst>
                                  <p:iterate type="lt">
                                    <p:tmPct val="4000"/>
                                  </p:iterate>
                                  <p:childTnLst>
                                    <p:set>
                                      <p:cBhvr override="childStyle">
                                        <p:cTn id="6" dur="500" fill="hold"/>
                                        <p:tgtEl>
                                          <p:spTgt spid="11"/>
                                        </p:tgtEl>
                                        <p:attrNameLst>
                                          <p:attrName>style.color</p:attrName>
                                        </p:attrNameLst>
                                      </p:cBhvr>
                                      <p:to>
                                        <p:clrVal>
                                          <a:srgbClr val="938953"/>
                                        </p:clrVal>
                                      </p:to>
                                    </p:set>
                                    <p:set>
                                      <p:cBhvr>
                                        <p:cTn id="7" dur="500" fill="hold"/>
                                        <p:tgtEl>
                                          <p:spTgt spid="11"/>
                                        </p:tgtEl>
                                        <p:attrNameLst>
                                          <p:attrName>fillcolor</p:attrName>
                                        </p:attrNameLst>
                                      </p:cBhvr>
                                      <p:to>
                                        <p:clrVal>
                                          <a:srgbClr val="938953"/>
                                        </p:clrVal>
                                      </p:to>
                                    </p:set>
                                    <p:set>
                                      <p:cBhvr>
                                        <p:cTn id="8" dur="500" fill="hold"/>
                                        <p:tgtEl>
                                          <p:spTgt spid="11"/>
                                        </p:tgtEl>
                                        <p:attrNameLst>
                                          <p:attrName>fill.type</p:attrName>
                                        </p:attrNameLst>
                                      </p:cBhvr>
                                      <p:to>
                                        <p:strVal val="solid"/>
                                      </p:to>
                                    </p:set>
                                  </p:childTnLst>
                                </p:cTn>
                              </p:par>
                              <p:par>
                                <p:cTn id="9" presetID="47"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anim calcmode="lin" valueType="num">
                                      <p:cBhvr>
                                        <p:cTn id="12" dur="500" fill="hold"/>
                                        <p:tgtEl>
                                          <p:spTgt spid="18"/>
                                        </p:tgtEl>
                                        <p:attrNameLst>
                                          <p:attrName>ppt_x</p:attrName>
                                        </p:attrNameLst>
                                      </p:cBhvr>
                                      <p:tavLst>
                                        <p:tav tm="0">
                                          <p:val>
                                            <p:strVal val="#ppt_x"/>
                                          </p:val>
                                        </p:tav>
                                        <p:tav tm="100000">
                                          <p:val>
                                            <p:strVal val="#ppt_x"/>
                                          </p:val>
                                        </p:tav>
                                      </p:tavLst>
                                    </p:anim>
                                    <p:anim calcmode="lin" valueType="num">
                                      <p:cBhvr>
                                        <p:cTn id="13"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1"/>
                  </p:tgtEl>
                </p:cond>
              </p:nextCondLst>
            </p:seq>
            <p:seq concurrent="1" nextAc="seek">
              <p:cTn id="14" restart="whenNotActive" fill="hold" evtFilter="cancelBubble" nodeType="interactiveSeq">
                <p:stCondLst>
                  <p:cond evt="onClick" delay="0">
                    <p:tgtEl>
                      <p:spTgt spid="14"/>
                    </p:tgtEl>
                  </p:cond>
                </p:stCondLst>
                <p:endSync evt="end" delay="0">
                  <p:rtn val="all"/>
                </p:endSync>
                <p:childTnLst>
                  <p:par>
                    <p:cTn id="15" fill="hold">
                      <p:stCondLst>
                        <p:cond delay="0"/>
                      </p:stCondLst>
                      <p:childTnLst>
                        <p:par>
                          <p:cTn id="16" fill="hold">
                            <p:stCondLst>
                              <p:cond delay="0"/>
                            </p:stCondLst>
                            <p:childTnLst>
                              <p:par>
                                <p:cTn id="17" presetID="16" presetClass="emph" presetSubtype="0" fill="hold" grpId="0" nodeType="withEffect">
                                  <p:stCondLst>
                                    <p:cond delay="0"/>
                                  </p:stCondLst>
                                  <p:iterate type="lt">
                                    <p:tmPct val="4000"/>
                                  </p:iterate>
                                  <p:childTnLst>
                                    <p:set>
                                      <p:cBhvr override="childStyle">
                                        <p:cTn id="18" dur="500" fill="hold"/>
                                        <p:tgtEl>
                                          <p:spTgt spid="14"/>
                                        </p:tgtEl>
                                        <p:attrNameLst>
                                          <p:attrName>style.color</p:attrName>
                                        </p:attrNameLst>
                                      </p:cBhvr>
                                      <p:to>
                                        <p:clrVal>
                                          <a:srgbClr val="938953"/>
                                        </p:clrVal>
                                      </p:to>
                                    </p:set>
                                    <p:set>
                                      <p:cBhvr>
                                        <p:cTn id="19" dur="500" fill="hold"/>
                                        <p:tgtEl>
                                          <p:spTgt spid="14"/>
                                        </p:tgtEl>
                                        <p:attrNameLst>
                                          <p:attrName>fillcolor</p:attrName>
                                        </p:attrNameLst>
                                      </p:cBhvr>
                                      <p:to>
                                        <p:clrVal>
                                          <a:srgbClr val="938953"/>
                                        </p:clrVal>
                                      </p:to>
                                    </p:set>
                                    <p:set>
                                      <p:cBhvr>
                                        <p:cTn id="20" dur="500" fill="hold"/>
                                        <p:tgtEl>
                                          <p:spTgt spid="14"/>
                                        </p:tgtEl>
                                        <p:attrNameLst>
                                          <p:attrName>fill.type</p:attrName>
                                        </p:attrNameLst>
                                      </p:cBhvr>
                                      <p:to>
                                        <p:strVal val="solid"/>
                                      </p:to>
                                    </p:set>
                                  </p:childTnLst>
                                </p:cTn>
                              </p:par>
                              <p:par>
                                <p:cTn id="21" presetID="47" presetClass="entr" presetSubtype="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anim calcmode="lin" valueType="num">
                                      <p:cBhvr>
                                        <p:cTn id="24" dur="500" fill="hold"/>
                                        <p:tgtEl>
                                          <p:spTgt spid="18"/>
                                        </p:tgtEl>
                                        <p:attrNameLst>
                                          <p:attrName>ppt_x</p:attrName>
                                        </p:attrNameLst>
                                      </p:cBhvr>
                                      <p:tavLst>
                                        <p:tav tm="0">
                                          <p:val>
                                            <p:strVal val="#ppt_x"/>
                                          </p:val>
                                        </p:tav>
                                        <p:tav tm="100000">
                                          <p:val>
                                            <p:strVal val="#ppt_x"/>
                                          </p:val>
                                        </p:tav>
                                      </p:tavLst>
                                    </p:anim>
                                    <p:anim calcmode="lin" valueType="num">
                                      <p:cBhvr>
                                        <p:cTn id="25"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4"/>
                  </p:tgtEl>
                </p:cond>
              </p:nextCondLst>
            </p:seq>
          </p:childTnLst>
        </p:cTn>
      </p:par>
    </p:tnLst>
    <p:bldLst>
      <p:bldP spid="11" grpId="0"/>
      <p:bldP spid="14" grpId="0"/>
      <p:bldP spid="18" grpId="0"/>
    </p:bldLst>
  </p:timing>
</p:sld>
</file>

<file path=ppt/slides/slide85.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323528" y="1268761"/>
            <a:ext cx="8289676" cy="792087"/>
          </a:xfrm>
        </p:spPr>
        <p:txBody>
          <a:bodyPr rtlCol="1">
            <a:noAutofit/>
          </a:bodyPr>
          <a:lstStyle/>
          <a:p>
            <a:pPr algn="r" fontAlgn="auto">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היכן עדיף ללמוד תורה - בבית המדרש או בסוכה?</a:t>
            </a:r>
          </a:p>
        </p:txBody>
      </p:sp>
      <p:sp>
        <p:nvSpPr>
          <p:cNvPr id="11" name="Text Box 4"/>
          <p:cNvSpPr txBox="1">
            <a:spLocks noChangeArrowheads="1"/>
          </p:cNvSpPr>
          <p:nvPr/>
        </p:nvSpPr>
        <p:spPr bwMode="auto">
          <a:xfrm>
            <a:off x="251520" y="2348880"/>
            <a:ext cx="8577817"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במשך כל ימי החג חובה ללמוד תורה דווקא בסוכה.</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42. לימוד תורה בסוכה</a:t>
            </a:r>
          </a:p>
        </p:txBody>
      </p:sp>
      <p:sp>
        <p:nvSpPr>
          <p:cNvPr id="13" name="Text Box 4"/>
          <p:cNvSpPr txBox="1">
            <a:spLocks noChangeArrowheads="1"/>
          </p:cNvSpPr>
          <p:nvPr/>
        </p:nvSpPr>
        <p:spPr bwMode="auto">
          <a:xfrm>
            <a:off x="251520" y="3042030"/>
            <a:ext cx="8568952"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ב.	עדיף ללמוד בסוכה, אלא אם כן מצליחים להתרכז</a:t>
            </a:r>
          </a:p>
          <a:p>
            <a:pPr eaLnBrk="1" hangingPunct="1">
              <a:lnSpc>
                <a:spcPts val="3000"/>
              </a:lnSpc>
              <a:tabLst>
                <a:tab pos="452438" algn="r"/>
              </a:tabLst>
              <a:defRPr/>
            </a:pP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	טוב יותר בבית המדרש.</a:t>
            </a:r>
          </a:p>
        </p:txBody>
      </p:sp>
      <p:sp>
        <p:nvSpPr>
          <p:cNvPr id="14" name="Text Box 4"/>
          <p:cNvSpPr txBox="1">
            <a:spLocks noChangeArrowheads="1"/>
          </p:cNvSpPr>
          <p:nvPr/>
        </p:nvSpPr>
        <p:spPr bwMode="auto">
          <a:xfrm>
            <a:off x="467544" y="4124471"/>
            <a:ext cx="8352241"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עדיף ללמוד בבית המדרש, משום שקדושתו גדולה 	יותר.</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TextBox 14"/>
          <p:cNvSpPr txBox="1"/>
          <p:nvPr/>
        </p:nvSpPr>
        <p:spPr>
          <a:xfrm>
            <a:off x="2231740" y="4941168"/>
            <a:ext cx="5040560" cy="584775"/>
          </a:xfrm>
          <a:prstGeom prst="rect">
            <a:avLst/>
          </a:prstGeom>
          <a:noFill/>
        </p:spPr>
        <p:txBody>
          <a:bodyPr wrap="square" rtlCol="1">
            <a:spAutoFit/>
          </a:bodyPr>
          <a:lstStyle/>
          <a:p>
            <a:pPr algn="ctr" fontAlgn="base">
              <a:spcBef>
                <a:spcPct val="0"/>
              </a:spcBef>
              <a:spcAft>
                <a:spcPct val="0"/>
              </a:spcAft>
            </a:pPr>
            <a:r>
              <a:rPr lang="he-IL" sz="3200" b="1" spc="20" dirty="0">
                <a:ln>
                  <a:solidFill>
                    <a:srgbClr val="F79646">
                      <a:lumMod val="50000"/>
                      <a:alpha val="76000"/>
                    </a:srgbClr>
                  </a:solidFill>
                </a:ln>
                <a:solidFill>
                  <a:srgbClr val="F8A83E"/>
                </a:solidFill>
                <a:latin typeface="David" pitchFamily="34" charset="-79"/>
                <a:ea typeface="+mj-ea"/>
                <a:cs typeface="David" pitchFamily="34" charset="-79"/>
              </a:rPr>
              <a:t>תשובה נכונה! יישר כוחך!</a:t>
            </a:r>
          </a:p>
        </p:txBody>
      </p:sp>
      <p:grpSp>
        <p:nvGrpSpPr>
          <p:cNvPr id="16" name="קבוצה 15"/>
          <p:cNvGrpSpPr/>
          <p:nvPr/>
        </p:nvGrpSpPr>
        <p:grpSpPr>
          <a:xfrm>
            <a:off x="3325215" y="5515818"/>
            <a:ext cx="2481263" cy="1225550"/>
            <a:chOff x="3330575" y="2816225"/>
            <a:chExt cx="2481263" cy="1225550"/>
          </a:xfrm>
        </p:grpSpPr>
        <p:pic>
          <p:nvPicPr>
            <p:cNvPr id="17" name="Picture 2">
              <a:hlinkClick r:id="" action="ppaction://hlinkshowjump?jump=nextslid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30575" y="2816225"/>
              <a:ext cx="2481263"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a:hlinkClick r:id="" action="ppaction://hlinkshowjump?jump=nextslide"/>
            </p:cNvPr>
            <p:cNvSpPr txBox="1"/>
            <p:nvPr/>
          </p:nvSpPr>
          <p:spPr>
            <a:xfrm>
              <a:off x="3737755" y="3132257"/>
              <a:ext cx="1656184" cy="584775"/>
            </a:xfrm>
            <a:prstGeom prst="rect">
              <a:avLst/>
            </a:prstGeom>
            <a:noFill/>
          </p:spPr>
          <p:txBody>
            <a:bodyPr wrap="square" rtlCol="1">
              <a:spAutoFit/>
            </a:bodyPr>
            <a:lstStyle/>
            <a:p>
              <a:pPr algn="ctr" fontAlgn="base">
                <a:spcBef>
                  <a:spcPct val="0"/>
                </a:spcBef>
                <a:spcAft>
                  <a:spcPct val="0"/>
                </a:spcAft>
              </a:pPr>
              <a:r>
                <a:rPr lang="he-IL" sz="3200" b="1" spc="20" dirty="0">
                  <a:ln w="3175">
                    <a:solidFill>
                      <a:srgbClr val="7030A0">
                        <a:lumMod val="75000"/>
                      </a:srgbClr>
                    </a:solidFill>
                  </a:ln>
                  <a:solidFill>
                    <a:srgbClr val="000000"/>
                  </a:solidFill>
                  <a:latin typeface="David" pitchFamily="34" charset="-79"/>
                  <a:cs typeface="David" pitchFamily="34" charset="-79"/>
                </a:rPr>
                <a:t>המשך</a:t>
              </a:r>
              <a:endParaRPr lang="he-IL" sz="3200" dirty="0">
                <a:ln w="3175">
                  <a:solidFill>
                    <a:srgbClr val="7030A0">
                      <a:lumMod val="75000"/>
                    </a:srgbClr>
                  </a:solidFill>
                </a:ln>
                <a:solidFill>
                  <a:srgbClr val="000000"/>
                </a:solidFill>
                <a:latin typeface="Arial" charset="0"/>
              </a:endParaRPr>
            </a:p>
          </p:txBody>
        </p:sp>
      </p:grpSp>
    </p:spTree>
    <p:extLst>
      <p:ext uri="{BB962C8B-B14F-4D97-AF65-F5344CB8AC3E}">
        <p14:creationId xmlns:p14="http://schemas.microsoft.com/office/powerpoint/2010/main" val="3916961345"/>
      </p:ext>
    </p:extLst>
  </p:cSld>
  <p:clrMapOvr>
    <a:masterClrMapping/>
  </p:clrMapOvr>
  <p:transition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80" fill="hold">
                                          <p:stCondLst>
                                            <p:cond delay="0"/>
                                          </p:stCondLst>
                                        </p:cTn>
                                        <p:tgtEl>
                                          <p:spTgt spid="15"/>
                                        </p:tgtEl>
                                        <p:attrNameLst>
                                          <p:attrName>r</p:attrName>
                                        </p:attrNameLst>
                                      </p:cBhvr>
                                    </p:animRot>
                                    <p:animRot by="-240000">
                                      <p:cBhvr>
                                        <p:cTn id="7" dur="160" fill="hold">
                                          <p:stCondLst>
                                            <p:cond delay="160"/>
                                          </p:stCondLst>
                                        </p:cTn>
                                        <p:tgtEl>
                                          <p:spTgt spid="15"/>
                                        </p:tgtEl>
                                        <p:attrNameLst>
                                          <p:attrName>r</p:attrName>
                                        </p:attrNameLst>
                                      </p:cBhvr>
                                    </p:animRot>
                                    <p:animRot by="240000">
                                      <p:cBhvr>
                                        <p:cTn id="8" dur="160" fill="hold">
                                          <p:stCondLst>
                                            <p:cond delay="320"/>
                                          </p:stCondLst>
                                        </p:cTn>
                                        <p:tgtEl>
                                          <p:spTgt spid="15"/>
                                        </p:tgtEl>
                                        <p:attrNameLst>
                                          <p:attrName>r</p:attrName>
                                        </p:attrNameLst>
                                      </p:cBhvr>
                                    </p:animRot>
                                    <p:animRot by="-240000">
                                      <p:cBhvr>
                                        <p:cTn id="9" dur="160" fill="hold">
                                          <p:stCondLst>
                                            <p:cond delay="480"/>
                                          </p:stCondLst>
                                        </p:cTn>
                                        <p:tgtEl>
                                          <p:spTgt spid="15"/>
                                        </p:tgtEl>
                                        <p:attrNameLst>
                                          <p:attrName>r</p:attrName>
                                        </p:attrNameLst>
                                      </p:cBhvr>
                                    </p:animRot>
                                    <p:animRot by="120000">
                                      <p:cBhvr>
                                        <p:cTn id="10" dur="160" fill="hold">
                                          <p:stCondLst>
                                            <p:cond delay="640"/>
                                          </p:stCondLst>
                                        </p:cTn>
                                        <p:tgtEl>
                                          <p:spTgt spid="15"/>
                                        </p:tgtEl>
                                        <p:attrNameLst>
                                          <p:attrName>r</p:attrName>
                                        </p:attrNameLst>
                                      </p:cBhvr>
                                    </p:animRot>
                                  </p:childTnLst>
                                </p:cTn>
                              </p:par>
                              <p:par>
                                <p:cTn id="11" presetID="47" presetClass="entr" presetSubtype="0" fill="hold" nodeType="withEffect">
                                  <p:stCondLst>
                                    <p:cond delay="30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800"/>
                                        <p:tgtEl>
                                          <p:spTgt spid="16"/>
                                        </p:tgtEl>
                                      </p:cBhvr>
                                    </p:animEffect>
                                    <p:anim calcmode="lin" valueType="num">
                                      <p:cBhvr>
                                        <p:cTn id="14" dur="800" fill="hold"/>
                                        <p:tgtEl>
                                          <p:spTgt spid="16"/>
                                        </p:tgtEl>
                                        <p:attrNameLst>
                                          <p:attrName>ppt_x</p:attrName>
                                        </p:attrNameLst>
                                      </p:cBhvr>
                                      <p:tavLst>
                                        <p:tav tm="0">
                                          <p:val>
                                            <p:strVal val="#ppt_x"/>
                                          </p:val>
                                        </p:tav>
                                        <p:tav tm="100000">
                                          <p:val>
                                            <p:strVal val="#ppt_x"/>
                                          </p:val>
                                        </p:tav>
                                      </p:tavLst>
                                    </p:anim>
                                    <p:anim calcmode="lin" valueType="num">
                                      <p:cBhvr>
                                        <p:cTn id="15" dur="8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86.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323528" y="1340769"/>
            <a:ext cx="8289676" cy="792087"/>
          </a:xfrm>
        </p:spPr>
        <p:txBody>
          <a:bodyPr rtlCol="1">
            <a:noAutofit/>
          </a:bodyPr>
          <a:lstStyle/>
          <a:p>
            <a:pPr algn="r" fontAlgn="auto">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האם מותר לדבר דברי חול בסוכה?</a:t>
            </a:r>
          </a:p>
        </p:txBody>
      </p:sp>
      <p:sp>
        <p:nvSpPr>
          <p:cNvPr id="11" name="Text Box 4"/>
          <p:cNvSpPr txBox="1">
            <a:spLocks noChangeArrowheads="1"/>
          </p:cNvSpPr>
          <p:nvPr/>
        </p:nvSpPr>
        <p:spPr bwMode="auto">
          <a:xfrm>
            <a:off x="5868144" y="2493588"/>
            <a:ext cx="2664296"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אסור לגמרי.</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43. דיבורי חול בסוכה</a:t>
            </a:r>
          </a:p>
        </p:txBody>
      </p:sp>
      <p:sp>
        <p:nvSpPr>
          <p:cNvPr id="13" name="Text Box 4"/>
          <p:cNvSpPr txBox="1">
            <a:spLocks noChangeArrowheads="1"/>
          </p:cNvSpPr>
          <p:nvPr/>
        </p:nvSpPr>
        <p:spPr bwMode="auto">
          <a:xfrm>
            <a:off x="322584" y="3285056"/>
            <a:ext cx="8195568" cy="50398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מותר, אבל עדיף לצאת ולדבר מחוץ לסוכה.</a:t>
            </a:r>
          </a:p>
        </p:txBody>
      </p:sp>
      <p:sp>
        <p:nvSpPr>
          <p:cNvPr id="14" name="Text Box 4">
            <a:hlinkClick r:id="" action="ppaction://hlinkshowjump?jump=nextslide"/>
          </p:cNvPr>
          <p:cNvSpPr txBox="1">
            <a:spLocks noChangeArrowheads="1"/>
          </p:cNvSpPr>
          <p:nvPr/>
        </p:nvSpPr>
        <p:spPr bwMode="auto">
          <a:xfrm>
            <a:off x="1331640" y="4077072"/>
            <a:ext cx="7186512"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מותר, כשם שרצוי לעשות בסוכה את שאר 	הפעילות היום-יומית.</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TextBox 17"/>
          <p:cNvSpPr txBox="1"/>
          <p:nvPr/>
        </p:nvSpPr>
        <p:spPr>
          <a:xfrm>
            <a:off x="3131840" y="5229200"/>
            <a:ext cx="3024336" cy="584775"/>
          </a:xfrm>
          <a:prstGeom prst="rect">
            <a:avLst/>
          </a:prstGeom>
          <a:noFill/>
        </p:spPr>
        <p:txBody>
          <a:bodyPr rtlCol="1">
            <a:spAutoFit/>
          </a:bodyPr>
          <a:lstStyle/>
          <a:p>
            <a:pPr algn="ctr">
              <a:defRPr/>
            </a:pPr>
            <a:r>
              <a:rPr lang="he-IL" sz="3200" b="1" spc="30" dirty="0">
                <a:ln>
                  <a:solidFill>
                    <a:srgbClr val="7C3838"/>
                  </a:solidFill>
                </a:ln>
                <a:solidFill>
                  <a:srgbClr val="9D1E05"/>
                </a:solidFill>
                <a:effectLst>
                  <a:glow rad="38100">
                    <a:srgbClr val="FEE6F7">
                      <a:alpha val="18000"/>
                    </a:srgbClr>
                  </a:glow>
                </a:effectLst>
                <a:latin typeface="David" pitchFamily="34" charset="-79"/>
                <a:cs typeface="David" pitchFamily="34" charset="-79"/>
              </a:rPr>
              <a:t>טעות, נסה שנית.</a:t>
            </a:r>
          </a:p>
        </p:txBody>
      </p:sp>
    </p:spTree>
    <p:extLst>
      <p:ext uri="{BB962C8B-B14F-4D97-AF65-F5344CB8AC3E}">
        <p14:creationId xmlns:p14="http://schemas.microsoft.com/office/powerpoint/2010/main" val="1848158130"/>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6" presetClass="emph" presetSubtype="0" fill="hold" grpId="0" nodeType="withEffect">
                                  <p:stCondLst>
                                    <p:cond delay="0"/>
                                  </p:stCondLst>
                                  <p:iterate type="lt">
                                    <p:tmPct val="4000"/>
                                  </p:iterate>
                                  <p:childTnLst>
                                    <p:set>
                                      <p:cBhvr override="childStyle">
                                        <p:cTn id="6" dur="500" fill="hold"/>
                                        <p:tgtEl>
                                          <p:spTgt spid="11"/>
                                        </p:tgtEl>
                                        <p:attrNameLst>
                                          <p:attrName>style.color</p:attrName>
                                        </p:attrNameLst>
                                      </p:cBhvr>
                                      <p:to>
                                        <p:clrVal>
                                          <a:srgbClr val="938953"/>
                                        </p:clrVal>
                                      </p:to>
                                    </p:set>
                                    <p:set>
                                      <p:cBhvr>
                                        <p:cTn id="7" dur="500" fill="hold"/>
                                        <p:tgtEl>
                                          <p:spTgt spid="11"/>
                                        </p:tgtEl>
                                        <p:attrNameLst>
                                          <p:attrName>fillcolor</p:attrName>
                                        </p:attrNameLst>
                                      </p:cBhvr>
                                      <p:to>
                                        <p:clrVal>
                                          <a:srgbClr val="938953"/>
                                        </p:clrVal>
                                      </p:to>
                                    </p:set>
                                    <p:set>
                                      <p:cBhvr>
                                        <p:cTn id="8" dur="500" fill="hold"/>
                                        <p:tgtEl>
                                          <p:spTgt spid="11"/>
                                        </p:tgtEl>
                                        <p:attrNameLst>
                                          <p:attrName>fill.type</p:attrName>
                                        </p:attrNameLst>
                                      </p:cBhvr>
                                      <p:to>
                                        <p:strVal val="solid"/>
                                      </p:to>
                                    </p:set>
                                  </p:childTnLst>
                                </p:cTn>
                              </p:par>
                              <p:par>
                                <p:cTn id="9" presetID="47"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anim calcmode="lin" valueType="num">
                                      <p:cBhvr>
                                        <p:cTn id="12" dur="500" fill="hold"/>
                                        <p:tgtEl>
                                          <p:spTgt spid="18"/>
                                        </p:tgtEl>
                                        <p:attrNameLst>
                                          <p:attrName>ppt_x</p:attrName>
                                        </p:attrNameLst>
                                      </p:cBhvr>
                                      <p:tavLst>
                                        <p:tav tm="0">
                                          <p:val>
                                            <p:strVal val="#ppt_x"/>
                                          </p:val>
                                        </p:tav>
                                        <p:tav tm="100000">
                                          <p:val>
                                            <p:strVal val="#ppt_x"/>
                                          </p:val>
                                        </p:tav>
                                      </p:tavLst>
                                    </p:anim>
                                    <p:anim calcmode="lin" valueType="num">
                                      <p:cBhvr>
                                        <p:cTn id="13"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1"/>
                  </p:tgtEl>
                </p:cond>
              </p:nextCondLst>
            </p:seq>
            <p:seq concurrent="1" nextAc="seek">
              <p:cTn id="14" restart="whenNotActive" fill="hold" evtFilter="cancelBubble" nodeType="interactiveSeq">
                <p:stCondLst>
                  <p:cond evt="onClick" delay="0">
                    <p:tgtEl>
                      <p:spTgt spid="13"/>
                    </p:tgtEl>
                  </p:cond>
                </p:stCondLst>
                <p:endSync evt="end" delay="0">
                  <p:rtn val="all"/>
                </p:endSync>
                <p:childTnLst>
                  <p:par>
                    <p:cTn id="15" fill="hold">
                      <p:stCondLst>
                        <p:cond delay="0"/>
                      </p:stCondLst>
                      <p:childTnLst>
                        <p:par>
                          <p:cTn id="16" fill="hold">
                            <p:stCondLst>
                              <p:cond delay="0"/>
                            </p:stCondLst>
                            <p:childTnLst>
                              <p:par>
                                <p:cTn id="17" presetID="16" presetClass="emph" presetSubtype="0" fill="hold" grpId="0" nodeType="withEffect">
                                  <p:stCondLst>
                                    <p:cond delay="0"/>
                                  </p:stCondLst>
                                  <p:iterate type="lt">
                                    <p:tmPct val="4000"/>
                                  </p:iterate>
                                  <p:childTnLst>
                                    <p:set>
                                      <p:cBhvr override="childStyle">
                                        <p:cTn id="18" dur="500" fill="hold"/>
                                        <p:tgtEl>
                                          <p:spTgt spid="13"/>
                                        </p:tgtEl>
                                        <p:attrNameLst>
                                          <p:attrName>style.color</p:attrName>
                                        </p:attrNameLst>
                                      </p:cBhvr>
                                      <p:to>
                                        <p:clrVal>
                                          <a:srgbClr val="938953"/>
                                        </p:clrVal>
                                      </p:to>
                                    </p:set>
                                    <p:set>
                                      <p:cBhvr>
                                        <p:cTn id="19" dur="500" fill="hold"/>
                                        <p:tgtEl>
                                          <p:spTgt spid="13"/>
                                        </p:tgtEl>
                                        <p:attrNameLst>
                                          <p:attrName>fillcolor</p:attrName>
                                        </p:attrNameLst>
                                      </p:cBhvr>
                                      <p:to>
                                        <p:clrVal>
                                          <a:srgbClr val="938953"/>
                                        </p:clrVal>
                                      </p:to>
                                    </p:set>
                                    <p:set>
                                      <p:cBhvr>
                                        <p:cTn id="20" dur="500" fill="hold"/>
                                        <p:tgtEl>
                                          <p:spTgt spid="13"/>
                                        </p:tgtEl>
                                        <p:attrNameLst>
                                          <p:attrName>fill.type</p:attrName>
                                        </p:attrNameLst>
                                      </p:cBhvr>
                                      <p:to>
                                        <p:strVal val="solid"/>
                                      </p:to>
                                    </p:set>
                                  </p:childTnLst>
                                </p:cTn>
                              </p:par>
                              <p:par>
                                <p:cTn id="21" presetID="47" presetClass="entr" presetSubtype="0" fill="hold"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anim calcmode="lin" valueType="num">
                                      <p:cBhvr>
                                        <p:cTn id="24" dur="500" fill="hold"/>
                                        <p:tgtEl>
                                          <p:spTgt spid="18"/>
                                        </p:tgtEl>
                                        <p:attrNameLst>
                                          <p:attrName>ppt_x</p:attrName>
                                        </p:attrNameLst>
                                      </p:cBhvr>
                                      <p:tavLst>
                                        <p:tav tm="0">
                                          <p:val>
                                            <p:strVal val="#ppt_x"/>
                                          </p:val>
                                        </p:tav>
                                        <p:tav tm="100000">
                                          <p:val>
                                            <p:strVal val="#ppt_x"/>
                                          </p:val>
                                        </p:tav>
                                      </p:tavLst>
                                    </p:anim>
                                    <p:anim calcmode="lin" valueType="num">
                                      <p:cBhvr>
                                        <p:cTn id="25"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3"/>
                  </p:tgtEl>
                </p:cond>
              </p:nextCondLst>
            </p:seq>
          </p:childTnLst>
        </p:cTn>
      </p:par>
    </p:tnLst>
    <p:bldLst>
      <p:bldP spid="11" grpId="0"/>
      <p:bldP spid="13" grpId="0"/>
    </p:bldLst>
  </p:timing>
</p:sld>
</file>

<file path=ppt/slides/slide87.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323528" y="1340769"/>
            <a:ext cx="8289676" cy="792087"/>
          </a:xfrm>
        </p:spPr>
        <p:txBody>
          <a:bodyPr rtlCol="1">
            <a:noAutofit/>
          </a:bodyPr>
          <a:lstStyle/>
          <a:p>
            <a:pPr algn="r" fontAlgn="auto">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האם מותר לדבר דברי חול בסוכה?</a:t>
            </a:r>
          </a:p>
        </p:txBody>
      </p:sp>
      <p:sp>
        <p:nvSpPr>
          <p:cNvPr id="11" name="Text Box 4"/>
          <p:cNvSpPr txBox="1">
            <a:spLocks noChangeArrowheads="1"/>
          </p:cNvSpPr>
          <p:nvPr/>
        </p:nvSpPr>
        <p:spPr bwMode="auto">
          <a:xfrm>
            <a:off x="529852" y="2493588"/>
            <a:ext cx="8002588" cy="503984"/>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אסור לגמרי.</a:t>
            </a:r>
          </a:p>
        </p:txBody>
      </p:sp>
      <p:sp>
        <p:nvSpPr>
          <p:cNvPr id="12" name="TextBox 11"/>
          <p:cNvSpPr txBox="1"/>
          <p:nvPr/>
        </p:nvSpPr>
        <p:spPr>
          <a:xfrm>
            <a:off x="513745" y="355303"/>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43. דיבורי חול בסוכה</a:t>
            </a:r>
          </a:p>
        </p:txBody>
      </p:sp>
      <p:sp>
        <p:nvSpPr>
          <p:cNvPr id="13" name="Text Box 4"/>
          <p:cNvSpPr txBox="1">
            <a:spLocks noChangeArrowheads="1"/>
          </p:cNvSpPr>
          <p:nvPr/>
        </p:nvSpPr>
        <p:spPr bwMode="auto">
          <a:xfrm>
            <a:off x="322584" y="3285056"/>
            <a:ext cx="8195568" cy="50398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מותר, אבל עדיף לצאת ולדבר מחוץ לסוכה.</a:t>
            </a:r>
          </a:p>
        </p:txBody>
      </p:sp>
      <p:sp>
        <p:nvSpPr>
          <p:cNvPr id="14" name="Text Box 4"/>
          <p:cNvSpPr txBox="1">
            <a:spLocks noChangeArrowheads="1"/>
          </p:cNvSpPr>
          <p:nvPr/>
        </p:nvSpPr>
        <p:spPr bwMode="auto">
          <a:xfrm>
            <a:off x="529852" y="4077072"/>
            <a:ext cx="7988300" cy="888705"/>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ג.	מותר, כשם שרצוי לעשות בסוכה את שאר 	הפעילות היום-יומית.</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TextBox 14"/>
          <p:cNvSpPr txBox="1"/>
          <p:nvPr/>
        </p:nvSpPr>
        <p:spPr>
          <a:xfrm>
            <a:off x="2231740" y="4941168"/>
            <a:ext cx="5040560" cy="584775"/>
          </a:xfrm>
          <a:prstGeom prst="rect">
            <a:avLst/>
          </a:prstGeom>
          <a:noFill/>
        </p:spPr>
        <p:txBody>
          <a:bodyPr wrap="square" rtlCol="1">
            <a:spAutoFit/>
          </a:bodyPr>
          <a:lstStyle/>
          <a:p>
            <a:pPr algn="ctr" fontAlgn="base">
              <a:spcBef>
                <a:spcPct val="0"/>
              </a:spcBef>
              <a:spcAft>
                <a:spcPct val="0"/>
              </a:spcAft>
            </a:pPr>
            <a:r>
              <a:rPr lang="he-IL" sz="3200" b="1" spc="20" dirty="0">
                <a:ln>
                  <a:solidFill>
                    <a:srgbClr val="F79646">
                      <a:lumMod val="50000"/>
                      <a:alpha val="76000"/>
                    </a:srgbClr>
                  </a:solidFill>
                </a:ln>
                <a:solidFill>
                  <a:srgbClr val="F8A83E"/>
                </a:solidFill>
                <a:latin typeface="David" pitchFamily="34" charset="-79"/>
                <a:ea typeface="+mj-ea"/>
                <a:cs typeface="David" pitchFamily="34" charset="-79"/>
              </a:rPr>
              <a:t>תשובה נכונה! יישר כוחך!</a:t>
            </a:r>
          </a:p>
        </p:txBody>
      </p:sp>
      <p:grpSp>
        <p:nvGrpSpPr>
          <p:cNvPr id="16" name="קבוצה 15"/>
          <p:cNvGrpSpPr/>
          <p:nvPr/>
        </p:nvGrpSpPr>
        <p:grpSpPr>
          <a:xfrm>
            <a:off x="3325215" y="5515818"/>
            <a:ext cx="2481263" cy="1225550"/>
            <a:chOff x="3330575" y="2816225"/>
            <a:chExt cx="2481263" cy="1225550"/>
          </a:xfrm>
        </p:grpSpPr>
        <p:pic>
          <p:nvPicPr>
            <p:cNvPr id="17" name="Picture 2">
              <a:hlinkClick r:id="" action="ppaction://hlinkshowjump?jump=nextslid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30575" y="2816225"/>
              <a:ext cx="2481263"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a:hlinkClick r:id="" action="ppaction://hlinkshowjump?jump=nextslide"/>
            </p:cNvPr>
            <p:cNvSpPr txBox="1"/>
            <p:nvPr/>
          </p:nvSpPr>
          <p:spPr>
            <a:xfrm>
              <a:off x="3737755" y="3132257"/>
              <a:ext cx="1656184" cy="584775"/>
            </a:xfrm>
            <a:prstGeom prst="rect">
              <a:avLst/>
            </a:prstGeom>
            <a:noFill/>
          </p:spPr>
          <p:txBody>
            <a:bodyPr wrap="square" rtlCol="1">
              <a:spAutoFit/>
            </a:bodyPr>
            <a:lstStyle/>
            <a:p>
              <a:pPr algn="ctr" fontAlgn="base">
                <a:spcBef>
                  <a:spcPct val="0"/>
                </a:spcBef>
                <a:spcAft>
                  <a:spcPct val="0"/>
                </a:spcAft>
              </a:pPr>
              <a:r>
                <a:rPr lang="he-IL" sz="3200" b="1" spc="20" dirty="0">
                  <a:ln w="3175">
                    <a:solidFill>
                      <a:srgbClr val="7030A0">
                        <a:lumMod val="75000"/>
                      </a:srgbClr>
                    </a:solidFill>
                  </a:ln>
                  <a:solidFill>
                    <a:srgbClr val="000000"/>
                  </a:solidFill>
                  <a:latin typeface="David" pitchFamily="34" charset="-79"/>
                  <a:cs typeface="David" pitchFamily="34" charset="-79"/>
                </a:rPr>
                <a:t>המשך</a:t>
              </a:r>
              <a:endParaRPr lang="he-IL" sz="3200" dirty="0">
                <a:ln w="3175">
                  <a:solidFill>
                    <a:srgbClr val="7030A0">
                      <a:lumMod val="75000"/>
                    </a:srgbClr>
                  </a:solidFill>
                </a:ln>
                <a:solidFill>
                  <a:srgbClr val="000000"/>
                </a:solidFill>
                <a:latin typeface="Arial" charset="0"/>
              </a:endParaRPr>
            </a:p>
          </p:txBody>
        </p:sp>
      </p:grpSp>
    </p:spTree>
    <p:extLst>
      <p:ext uri="{BB962C8B-B14F-4D97-AF65-F5344CB8AC3E}">
        <p14:creationId xmlns:p14="http://schemas.microsoft.com/office/powerpoint/2010/main" val="767736618"/>
      </p:ext>
    </p:extLst>
  </p:cSld>
  <p:clrMapOvr>
    <a:masterClrMapping/>
  </p:clrMapOvr>
  <p:transition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80" fill="hold">
                                          <p:stCondLst>
                                            <p:cond delay="0"/>
                                          </p:stCondLst>
                                        </p:cTn>
                                        <p:tgtEl>
                                          <p:spTgt spid="15"/>
                                        </p:tgtEl>
                                        <p:attrNameLst>
                                          <p:attrName>r</p:attrName>
                                        </p:attrNameLst>
                                      </p:cBhvr>
                                    </p:animRot>
                                    <p:animRot by="-240000">
                                      <p:cBhvr>
                                        <p:cTn id="7" dur="160" fill="hold">
                                          <p:stCondLst>
                                            <p:cond delay="160"/>
                                          </p:stCondLst>
                                        </p:cTn>
                                        <p:tgtEl>
                                          <p:spTgt spid="15"/>
                                        </p:tgtEl>
                                        <p:attrNameLst>
                                          <p:attrName>r</p:attrName>
                                        </p:attrNameLst>
                                      </p:cBhvr>
                                    </p:animRot>
                                    <p:animRot by="240000">
                                      <p:cBhvr>
                                        <p:cTn id="8" dur="160" fill="hold">
                                          <p:stCondLst>
                                            <p:cond delay="320"/>
                                          </p:stCondLst>
                                        </p:cTn>
                                        <p:tgtEl>
                                          <p:spTgt spid="15"/>
                                        </p:tgtEl>
                                        <p:attrNameLst>
                                          <p:attrName>r</p:attrName>
                                        </p:attrNameLst>
                                      </p:cBhvr>
                                    </p:animRot>
                                    <p:animRot by="-240000">
                                      <p:cBhvr>
                                        <p:cTn id="9" dur="160" fill="hold">
                                          <p:stCondLst>
                                            <p:cond delay="480"/>
                                          </p:stCondLst>
                                        </p:cTn>
                                        <p:tgtEl>
                                          <p:spTgt spid="15"/>
                                        </p:tgtEl>
                                        <p:attrNameLst>
                                          <p:attrName>r</p:attrName>
                                        </p:attrNameLst>
                                      </p:cBhvr>
                                    </p:animRot>
                                    <p:animRot by="120000">
                                      <p:cBhvr>
                                        <p:cTn id="10" dur="160" fill="hold">
                                          <p:stCondLst>
                                            <p:cond delay="640"/>
                                          </p:stCondLst>
                                        </p:cTn>
                                        <p:tgtEl>
                                          <p:spTgt spid="15"/>
                                        </p:tgtEl>
                                        <p:attrNameLst>
                                          <p:attrName>r</p:attrName>
                                        </p:attrNameLst>
                                      </p:cBhvr>
                                    </p:animRot>
                                  </p:childTnLst>
                                </p:cTn>
                              </p:par>
                              <p:par>
                                <p:cTn id="11" presetID="47" presetClass="entr" presetSubtype="0" fill="hold" nodeType="withEffect">
                                  <p:stCondLst>
                                    <p:cond delay="30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800"/>
                                        <p:tgtEl>
                                          <p:spTgt spid="16"/>
                                        </p:tgtEl>
                                      </p:cBhvr>
                                    </p:animEffect>
                                    <p:anim calcmode="lin" valueType="num">
                                      <p:cBhvr>
                                        <p:cTn id="14" dur="800" fill="hold"/>
                                        <p:tgtEl>
                                          <p:spTgt spid="16"/>
                                        </p:tgtEl>
                                        <p:attrNameLst>
                                          <p:attrName>ppt_x</p:attrName>
                                        </p:attrNameLst>
                                      </p:cBhvr>
                                      <p:tavLst>
                                        <p:tav tm="0">
                                          <p:val>
                                            <p:strVal val="#ppt_x"/>
                                          </p:val>
                                        </p:tav>
                                        <p:tav tm="100000">
                                          <p:val>
                                            <p:strVal val="#ppt_x"/>
                                          </p:val>
                                        </p:tav>
                                      </p:tavLst>
                                    </p:anim>
                                    <p:anim calcmode="lin" valueType="num">
                                      <p:cBhvr>
                                        <p:cTn id="15" dur="8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88.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395536" y="1340769"/>
            <a:ext cx="8289676" cy="792087"/>
          </a:xfrm>
        </p:spPr>
        <p:txBody>
          <a:bodyPr rtlCol="1">
            <a:noAutofit/>
          </a:bodyPr>
          <a:lstStyle/>
          <a:p>
            <a:pPr algn="r" fontAlgn="auto">
              <a:lnSpc>
                <a:spcPts val="3480"/>
              </a:lnSpc>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מי שהתרשל והקים סוכה רעועה מהמקובל, האם יכול לטעון אחר כך שהוא מצטער ופטור מן הסוכה?</a:t>
            </a:r>
          </a:p>
        </p:txBody>
      </p:sp>
      <p:sp>
        <p:nvSpPr>
          <p:cNvPr id="11" name="Text Box 4"/>
          <p:cNvSpPr txBox="1">
            <a:spLocks noChangeArrowheads="1"/>
          </p:cNvSpPr>
          <p:nvPr/>
        </p:nvSpPr>
        <p:spPr bwMode="auto">
          <a:xfrm>
            <a:off x="601860" y="2348880"/>
            <a:ext cx="8002588" cy="888705"/>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אמנם טעה בכך שהקים סוכה כזו, אך כרגע</a:t>
            </a:r>
          </a:p>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	אם הוא מצטער הרי הוא פטור מהסוכה.</a:t>
            </a:r>
          </a:p>
        </p:txBody>
      </p:sp>
      <p:sp>
        <p:nvSpPr>
          <p:cNvPr id="12" name="TextBox 11"/>
          <p:cNvSpPr txBox="1"/>
          <p:nvPr/>
        </p:nvSpPr>
        <p:spPr>
          <a:xfrm>
            <a:off x="251521" y="355303"/>
            <a:ext cx="8640960" cy="707886"/>
          </a:xfrm>
          <a:prstGeom prst="rect">
            <a:avLst/>
          </a:prstGeom>
          <a:noFill/>
        </p:spPr>
        <p:txBody>
          <a:bodyPr wrap="square" rtlCol="1">
            <a:spAutoFit/>
          </a:bodyPr>
          <a:lstStyle/>
          <a:p>
            <a:pPr algn="ctr">
              <a:defRPr/>
            </a:pPr>
            <a:r>
              <a:rPr lang="he-IL" sz="4000" b="1" spc="20" dirty="0">
                <a:ln>
                  <a:solidFill>
                    <a:srgbClr val="9BBB59">
                      <a:lumMod val="50000"/>
                      <a:alpha val="80000"/>
                    </a:srgbClr>
                  </a:solidFill>
                </a:ln>
                <a:solidFill>
                  <a:srgbClr val="009231"/>
                </a:solidFill>
                <a:latin typeface="David" pitchFamily="34" charset="-79"/>
                <a:cs typeface="David" pitchFamily="34" charset="-79"/>
              </a:rPr>
              <a:t>44. דין "מצטער" למי שהקים סוכה רעועה</a:t>
            </a:r>
          </a:p>
        </p:txBody>
      </p:sp>
      <p:sp>
        <p:nvSpPr>
          <p:cNvPr id="13" name="Text Box 4">
            <a:hlinkClick r:id="" action="ppaction://hlinkshowjump?jump=nextslide"/>
          </p:cNvPr>
          <p:cNvSpPr txBox="1">
            <a:spLocks noChangeArrowheads="1"/>
          </p:cNvSpPr>
          <p:nvPr/>
        </p:nvSpPr>
        <p:spPr bwMode="auto">
          <a:xfrm>
            <a:off x="394592" y="3404391"/>
            <a:ext cx="8195568"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אין לו אפשרות להיפטר מחיוב הסוכה. מאחר 	שהקים סוכה כזו הוא חייב לדור בה.</a:t>
            </a:r>
          </a:p>
        </p:txBody>
      </p:sp>
      <p:sp>
        <p:nvSpPr>
          <p:cNvPr id="14" name="Text Box 4"/>
          <p:cNvSpPr txBox="1">
            <a:spLocks noChangeArrowheads="1"/>
          </p:cNvSpPr>
          <p:nvPr/>
        </p:nvSpPr>
        <p:spPr bwMode="auto">
          <a:xfrm>
            <a:off x="1619672" y="4484511"/>
            <a:ext cx="6970488"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חייב לאכול בה את סעודות השבת והחג,</a:t>
            </a:r>
          </a:p>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	ובחול המועד פטור. </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TextBox 17"/>
          <p:cNvSpPr txBox="1"/>
          <p:nvPr/>
        </p:nvSpPr>
        <p:spPr>
          <a:xfrm>
            <a:off x="3131840" y="5436513"/>
            <a:ext cx="3024336" cy="584775"/>
          </a:xfrm>
          <a:prstGeom prst="rect">
            <a:avLst/>
          </a:prstGeom>
          <a:noFill/>
        </p:spPr>
        <p:txBody>
          <a:bodyPr rtlCol="1">
            <a:spAutoFit/>
          </a:bodyPr>
          <a:lstStyle/>
          <a:p>
            <a:pPr algn="ctr">
              <a:defRPr/>
            </a:pPr>
            <a:r>
              <a:rPr lang="he-IL" sz="3200" b="1" spc="30" dirty="0">
                <a:ln>
                  <a:solidFill>
                    <a:srgbClr val="7C3838"/>
                  </a:solidFill>
                </a:ln>
                <a:solidFill>
                  <a:srgbClr val="9D1E05"/>
                </a:solidFill>
                <a:effectLst>
                  <a:glow rad="38100">
                    <a:srgbClr val="FEE6F7">
                      <a:alpha val="18000"/>
                    </a:srgbClr>
                  </a:glow>
                </a:effectLst>
                <a:latin typeface="David" pitchFamily="34" charset="-79"/>
                <a:cs typeface="David" pitchFamily="34" charset="-79"/>
              </a:rPr>
              <a:t>טעות, נסה שנית.</a:t>
            </a:r>
          </a:p>
        </p:txBody>
      </p:sp>
    </p:spTree>
    <p:extLst>
      <p:ext uri="{BB962C8B-B14F-4D97-AF65-F5344CB8AC3E}">
        <p14:creationId xmlns:p14="http://schemas.microsoft.com/office/powerpoint/2010/main" val="1043191340"/>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6" presetClass="emph" presetSubtype="0" fill="hold" grpId="0" nodeType="withEffect">
                                  <p:stCondLst>
                                    <p:cond delay="0"/>
                                  </p:stCondLst>
                                  <p:iterate type="lt">
                                    <p:tmPct val="4000"/>
                                  </p:iterate>
                                  <p:childTnLst>
                                    <p:set>
                                      <p:cBhvr override="childStyle">
                                        <p:cTn id="6" dur="500" fill="hold"/>
                                        <p:tgtEl>
                                          <p:spTgt spid="11"/>
                                        </p:tgtEl>
                                        <p:attrNameLst>
                                          <p:attrName>style.color</p:attrName>
                                        </p:attrNameLst>
                                      </p:cBhvr>
                                      <p:to>
                                        <p:clrVal>
                                          <a:srgbClr val="938953"/>
                                        </p:clrVal>
                                      </p:to>
                                    </p:set>
                                    <p:set>
                                      <p:cBhvr>
                                        <p:cTn id="7" dur="500" fill="hold"/>
                                        <p:tgtEl>
                                          <p:spTgt spid="11"/>
                                        </p:tgtEl>
                                        <p:attrNameLst>
                                          <p:attrName>fillcolor</p:attrName>
                                        </p:attrNameLst>
                                      </p:cBhvr>
                                      <p:to>
                                        <p:clrVal>
                                          <a:srgbClr val="938953"/>
                                        </p:clrVal>
                                      </p:to>
                                    </p:set>
                                    <p:set>
                                      <p:cBhvr>
                                        <p:cTn id="8" dur="500" fill="hold"/>
                                        <p:tgtEl>
                                          <p:spTgt spid="11"/>
                                        </p:tgtEl>
                                        <p:attrNameLst>
                                          <p:attrName>fill.type</p:attrName>
                                        </p:attrNameLst>
                                      </p:cBhvr>
                                      <p:to>
                                        <p:strVal val="solid"/>
                                      </p:to>
                                    </p:set>
                                  </p:childTnLst>
                                </p:cTn>
                              </p:par>
                              <p:par>
                                <p:cTn id="9" presetID="47"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anim calcmode="lin" valueType="num">
                                      <p:cBhvr>
                                        <p:cTn id="12" dur="500" fill="hold"/>
                                        <p:tgtEl>
                                          <p:spTgt spid="18"/>
                                        </p:tgtEl>
                                        <p:attrNameLst>
                                          <p:attrName>ppt_x</p:attrName>
                                        </p:attrNameLst>
                                      </p:cBhvr>
                                      <p:tavLst>
                                        <p:tav tm="0">
                                          <p:val>
                                            <p:strVal val="#ppt_x"/>
                                          </p:val>
                                        </p:tav>
                                        <p:tav tm="100000">
                                          <p:val>
                                            <p:strVal val="#ppt_x"/>
                                          </p:val>
                                        </p:tav>
                                      </p:tavLst>
                                    </p:anim>
                                    <p:anim calcmode="lin" valueType="num">
                                      <p:cBhvr>
                                        <p:cTn id="13"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1"/>
                  </p:tgtEl>
                </p:cond>
              </p:nextCondLst>
            </p:seq>
            <p:seq concurrent="1" nextAc="seek">
              <p:cTn id="14" restart="whenNotActive" fill="hold" evtFilter="cancelBubble" nodeType="interactiveSeq">
                <p:stCondLst>
                  <p:cond evt="onClick" delay="0">
                    <p:tgtEl>
                      <p:spTgt spid="14"/>
                    </p:tgtEl>
                  </p:cond>
                </p:stCondLst>
                <p:endSync evt="end" delay="0">
                  <p:rtn val="all"/>
                </p:endSync>
                <p:childTnLst>
                  <p:par>
                    <p:cTn id="15" fill="hold">
                      <p:stCondLst>
                        <p:cond delay="0"/>
                      </p:stCondLst>
                      <p:childTnLst>
                        <p:par>
                          <p:cTn id="16" fill="hold">
                            <p:stCondLst>
                              <p:cond delay="0"/>
                            </p:stCondLst>
                            <p:childTnLst>
                              <p:par>
                                <p:cTn id="17" presetID="16" presetClass="emph" presetSubtype="0" fill="hold" grpId="0" nodeType="withEffect">
                                  <p:stCondLst>
                                    <p:cond delay="0"/>
                                  </p:stCondLst>
                                  <p:iterate type="lt">
                                    <p:tmPct val="4000"/>
                                  </p:iterate>
                                  <p:childTnLst>
                                    <p:set>
                                      <p:cBhvr override="childStyle">
                                        <p:cTn id="18" dur="500" fill="hold"/>
                                        <p:tgtEl>
                                          <p:spTgt spid="14"/>
                                        </p:tgtEl>
                                        <p:attrNameLst>
                                          <p:attrName>style.color</p:attrName>
                                        </p:attrNameLst>
                                      </p:cBhvr>
                                      <p:to>
                                        <p:clrVal>
                                          <a:srgbClr val="938953"/>
                                        </p:clrVal>
                                      </p:to>
                                    </p:set>
                                    <p:set>
                                      <p:cBhvr>
                                        <p:cTn id="19" dur="500" fill="hold"/>
                                        <p:tgtEl>
                                          <p:spTgt spid="14"/>
                                        </p:tgtEl>
                                        <p:attrNameLst>
                                          <p:attrName>fillcolor</p:attrName>
                                        </p:attrNameLst>
                                      </p:cBhvr>
                                      <p:to>
                                        <p:clrVal>
                                          <a:srgbClr val="938953"/>
                                        </p:clrVal>
                                      </p:to>
                                    </p:set>
                                    <p:set>
                                      <p:cBhvr>
                                        <p:cTn id="20" dur="500" fill="hold"/>
                                        <p:tgtEl>
                                          <p:spTgt spid="14"/>
                                        </p:tgtEl>
                                        <p:attrNameLst>
                                          <p:attrName>fill.type</p:attrName>
                                        </p:attrNameLst>
                                      </p:cBhvr>
                                      <p:to>
                                        <p:strVal val="solid"/>
                                      </p:to>
                                    </p:set>
                                  </p:childTnLst>
                                </p:cTn>
                              </p:par>
                              <p:par>
                                <p:cTn id="21" presetID="47" presetClass="entr" presetSubtype="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anim calcmode="lin" valueType="num">
                                      <p:cBhvr>
                                        <p:cTn id="24" dur="500" fill="hold"/>
                                        <p:tgtEl>
                                          <p:spTgt spid="18"/>
                                        </p:tgtEl>
                                        <p:attrNameLst>
                                          <p:attrName>ppt_x</p:attrName>
                                        </p:attrNameLst>
                                      </p:cBhvr>
                                      <p:tavLst>
                                        <p:tav tm="0">
                                          <p:val>
                                            <p:strVal val="#ppt_x"/>
                                          </p:val>
                                        </p:tav>
                                        <p:tav tm="100000">
                                          <p:val>
                                            <p:strVal val="#ppt_x"/>
                                          </p:val>
                                        </p:tav>
                                      </p:tavLst>
                                    </p:anim>
                                    <p:anim calcmode="lin" valueType="num">
                                      <p:cBhvr>
                                        <p:cTn id="25"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4"/>
                  </p:tgtEl>
                </p:cond>
              </p:nextCondLst>
            </p:seq>
          </p:childTnLst>
        </p:cTn>
      </p:par>
    </p:tnLst>
    <p:bldLst>
      <p:bldP spid="11" grpId="0"/>
      <p:bldP spid="14" grpId="0"/>
      <p:bldP spid="18" grpId="0"/>
    </p:bldLst>
  </p:timing>
</p:sld>
</file>

<file path=ppt/slides/slide89.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395536" y="1340769"/>
            <a:ext cx="8289676" cy="792087"/>
          </a:xfrm>
        </p:spPr>
        <p:txBody>
          <a:bodyPr rtlCol="1">
            <a:noAutofit/>
          </a:bodyPr>
          <a:lstStyle/>
          <a:p>
            <a:pPr algn="r" fontAlgn="auto">
              <a:lnSpc>
                <a:spcPts val="3480"/>
              </a:lnSpc>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מי שהתרשל והקים סוכה רעועה מהמקובל, האם יכול לטעון אחר כך שהוא מצטער ופטור מן הסוכה?</a:t>
            </a:r>
          </a:p>
        </p:txBody>
      </p:sp>
      <p:sp>
        <p:nvSpPr>
          <p:cNvPr id="11" name="Text Box 4"/>
          <p:cNvSpPr txBox="1">
            <a:spLocks noChangeArrowheads="1"/>
          </p:cNvSpPr>
          <p:nvPr/>
        </p:nvSpPr>
        <p:spPr bwMode="auto">
          <a:xfrm>
            <a:off x="601860" y="2348880"/>
            <a:ext cx="8002588" cy="888705"/>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אמנם טעה בכך שהקים סוכה כזו, אך כרגע</a:t>
            </a:r>
          </a:p>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	אם הוא מצטער הרי הוא פטור מהסוכה.</a:t>
            </a:r>
          </a:p>
        </p:txBody>
      </p:sp>
      <p:sp>
        <p:nvSpPr>
          <p:cNvPr id="12" name="TextBox 11"/>
          <p:cNvSpPr txBox="1"/>
          <p:nvPr/>
        </p:nvSpPr>
        <p:spPr>
          <a:xfrm>
            <a:off x="251521" y="355303"/>
            <a:ext cx="8640960" cy="707886"/>
          </a:xfrm>
          <a:prstGeom prst="rect">
            <a:avLst/>
          </a:prstGeom>
          <a:noFill/>
        </p:spPr>
        <p:txBody>
          <a:bodyPr wrap="square" rtlCol="1">
            <a:spAutoFit/>
          </a:bodyPr>
          <a:lstStyle/>
          <a:p>
            <a:pPr algn="ctr">
              <a:defRPr/>
            </a:pPr>
            <a:r>
              <a:rPr lang="he-IL" sz="4000" b="1" spc="20" dirty="0">
                <a:ln>
                  <a:solidFill>
                    <a:srgbClr val="9BBB59">
                      <a:lumMod val="50000"/>
                      <a:alpha val="80000"/>
                    </a:srgbClr>
                  </a:solidFill>
                </a:ln>
                <a:solidFill>
                  <a:srgbClr val="009231"/>
                </a:solidFill>
                <a:latin typeface="David" pitchFamily="34" charset="-79"/>
                <a:cs typeface="David" pitchFamily="34" charset="-79"/>
              </a:rPr>
              <a:t>44. דין "מצטער" למי שהקים סוכה רעועה</a:t>
            </a:r>
          </a:p>
        </p:txBody>
      </p:sp>
      <p:sp>
        <p:nvSpPr>
          <p:cNvPr id="13" name="Text Box 4"/>
          <p:cNvSpPr txBox="1">
            <a:spLocks noChangeArrowheads="1"/>
          </p:cNvSpPr>
          <p:nvPr/>
        </p:nvSpPr>
        <p:spPr bwMode="auto">
          <a:xfrm>
            <a:off x="394592" y="3404391"/>
            <a:ext cx="8195568" cy="888705"/>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ב.	אין לו אפשרות להיפטר מחיוב הסוכה. מאחר 	שהקים סוכה כזו הוא חייב לדור בה.</a:t>
            </a:r>
          </a:p>
        </p:txBody>
      </p:sp>
      <p:sp>
        <p:nvSpPr>
          <p:cNvPr id="14" name="Text Box 4"/>
          <p:cNvSpPr txBox="1">
            <a:spLocks noChangeArrowheads="1"/>
          </p:cNvSpPr>
          <p:nvPr/>
        </p:nvSpPr>
        <p:spPr bwMode="auto">
          <a:xfrm>
            <a:off x="601860" y="4484511"/>
            <a:ext cx="7988300" cy="888705"/>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חייב לאכול בה את סעודות השבת והחג,</a:t>
            </a:r>
          </a:p>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	ובחול המועד פטור. </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132" y="5110291"/>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0" name="TextBox 19"/>
          <p:cNvSpPr txBox="1"/>
          <p:nvPr/>
        </p:nvSpPr>
        <p:spPr>
          <a:xfrm>
            <a:off x="1691680" y="5301208"/>
            <a:ext cx="6092084" cy="584775"/>
          </a:xfrm>
          <a:prstGeom prst="rect">
            <a:avLst/>
          </a:prstGeom>
          <a:noFill/>
        </p:spPr>
        <p:txBody>
          <a:bodyPr wrap="square" rtlCol="1">
            <a:spAutoFit/>
          </a:bodyPr>
          <a:lstStyle/>
          <a:p>
            <a:pPr algn="ctr" fontAlgn="base">
              <a:spcBef>
                <a:spcPct val="0"/>
              </a:spcBef>
              <a:spcAft>
                <a:spcPct val="0"/>
              </a:spcAft>
            </a:pPr>
            <a:r>
              <a:rPr lang="he-IL" sz="3200" b="1" spc="20" dirty="0">
                <a:ln>
                  <a:solidFill>
                    <a:srgbClr val="F79646">
                      <a:lumMod val="50000"/>
                      <a:alpha val="76000"/>
                    </a:srgbClr>
                  </a:solidFill>
                </a:ln>
                <a:solidFill>
                  <a:srgbClr val="F8A83E"/>
                </a:solidFill>
                <a:latin typeface="David" pitchFamily="34" charset="-79"/>
                <a:ea typeface="+mj-ea"/>
                <a:cs typeface="David" pitchFamily="34" charset="-79"/>
              </a:rPr>
              <a:t>תשובה נכונה!               יישר כוחך!</a:t>
            </a:r>
          </a:p>
        </p:txBody>
      </p:sp>
      <p:grpSp>
        <p:nvGrpSpPr>
          <p:cNvPr id="16" name="קבוצה 15"/>
          <p:cNvGrpSpPr/>
          <p:nvPr/>
        </p:nvGrpSpPr>
        <p:grpSpPr>
          <a:xfrm>
            <a:off x="3325215" y="5515818"/>
            <a:ext cx="2481263" cy="1225550"/>
            <a:chOff x="3330575" y="2816225"/>
            <a:chExt cx="2481263" cy="1225550"/>
          </a:xfrm>
        </p:grpSpPr>
        <p:pic>
          <p:nvPicPr>
            <p:cNvPr id="17" name="Picture 2">
              <a:hlinkClick r:id="" action="ppaction://hlinkshowjump?jump=nextslid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30575" y="2816225"/>
              <a:ext cx="2481263"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a:hlinkClick r:id="" action="ppaction://hlinkshowjump?jump=nextslide"/>
            </p:cNvPr>
            <p:cNvSpPr txBox="1"/>
            <p:nvPr/>
          </p:nvSpPr>
          <p:spPr>
            <a:xfrm>
              <a:off x="3737755" y="3132257"/>
              <a:ext cx="1656184" cy="584775"/>
            </a:xfrm>
            <a:prstGeom prst="rect">
              <a:avLst/>
            </a:prstGeom>
            <a:noFill/>
          </p:spPr>
          <p:txBody>
            <a:bodyPr wrap="square" rtlCol="1">
              <a:spAutoFit/>
            </a:bodyPr>
            <a:lstStyle/>
            <a:p>
              <a:pPr algn="ctr" fontAlgn="base">
                <a:spcBef>
                  <a:spcPct val="0"/>
                </a:spcBef>
                <a:spcAft>
                  <a:spcPct val="0"/>
                </a:spcAft>
              </a:pPr>
              <a:r>
                <a:rPr lang="he-IL" sz="3200" b="1" spc="20" dirty="0">
                  <a:ln w="3175">
                    <a:solidFill>
                      <a:srgbClr val="7030A0">
                        <a:lumMod val="75000"/>
                      </a:srgbClr>
                    </a:solidFill>
                  </a:ln>
                  <a:solidFill>
                    <a:srgbClr val="000000"/>
                  </a:solidFill>
                  <a:latin typeface="David" pitchFamily="34" charset="-79"/>
                  <a:cs typeface="David" pitchFamily="34" charset="-79"/>
                </a:rPr>
                <a:t>המשך</a:t>
              </a:r>
              <a:endParaRPr lang="he-IL" sz="3200" dirty="0">
                <a:ln w="3175">
                  <a:solidFill>
                    <a:srgbClr val="7030A0">
                      <a:lumMod val="75000"/>
                    </a:srgbClr>
                  </a:solidFill>
                </a:ln>
                <a:solidFill>
                  <a:srgbClr val="000000"/>
                </a:solidFill>
                <a:latin typeface="Arial" charset="0"/>
              </a:endParaRPr>
            </a:p>
          </p:txBody>
        </p:sp>
      </p:grpSp>
    </p:spTree>
    <p:extLst>
      <p:ext uri="{BB962C8B-B14F-4D97-AF65-F5344CB8AC3E}">
        <p14:creationId xmlns:p14="http://schemas.microsoft.com/office/powerpoint/2010/main" val="409684753"/>
      </p:ext>
    </p:extLst>
  </p:cSld>
  <p:clrMapOvr>
    <a:masterClrMapping/>
  </p:clrMapOvr>
  <p:transition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30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800"/>
                                        <p:tgtEl>
                                          <p:spTgt spid="16"/>
                                        </p:tgtEl>
                                      </p:cBhvr>
                                    </p:animEffect>
                                    <p:anim calcmode="lin" valueType="num">
                                      <p:cBhvr>
                                        <p:cTn id="8" dur="800" fill="hold"/>
                                        <p:tgtEl>
                                          <p:spTgt spid="16"/>
                                        </p:tgtEl>
                                        <p:attrNameLst>
                                          <p:attrName>ppt_x</p:attrName>
                                        </p:attrNameLst>
                                      </p:cBhvr>
                                      <p:tavLst>
                                        <p:tav tm="0">
                                          <p:val>
                                            <p:strVal val="#ppt_x"/>
                                          </p:val>
                                        </p:tav>
                                        <p:tav tm="100000">
                                          <p:val>
                                            <p:strVal val="#ppt_x"/>
                                          </p:val>
                                        </p:tav>
                                      </p:tavLst>
                                    </p:anim>
                                    <p:anim calcmode="lin" valueType="num">
                                      <p:cBhvr>
                                        <p:cTn id="9" dur="800" fill="hold"/>
                                        <p:tgtEl>
                                          <p:spTgt spid="16"/>
                                        </p:tgtEl>
                                        <p:attrNameLst>
                                          <p:attrName>ppt_y</p:attrName>
                                        </p:attrNameLst>
                                      </p:cBhvr>
                                      <p:tavLst>
                                        <p:tav tm="0">
                                          <p:val>
                                            <p:strVal val="#ppt_y-.1"/>
                                          </p:val>
                                        </p:tav>
                                        <p:tav tm="100000">
                                          <p:val>
                                            <p:strVal val="#ppt_y"/>
                                          </p:val>
                                        </p:tav>
                                      </p:tavLst>
                                    </p:anim>
                                  </p:childTnLst>
                                </p:cTn>
                              </p:par>
                              <p:par>
                                <p:cTn id="10" presetID="32" presetClass="emph" presetSubtype="0" fill="hold" grpId="0" nodeType="withEffect">
                                  <p:stCondLst>
                                    <p:cond delay="0"/>
                                  </p:stCondLst>
                                  <p:childTnLst>
                                    <p:animRot by="120000">
                                      <p:cBhvr>
                                        <p:cTn id="11" dur="80" fill="hold">
                                          <p:stCondLst>
                                            <p:cond delay="0"/>
                                          </p:stCondLst>
                                        </p:cTn>
                                        <p:tgtEl>
                                          <p:spTgt spid="20"/>
                                        </p:tgtEl>
                                        <p:attrNameLst>
                                          <p:attrName>r</p:attrName>
                                        </p:attrNameLst>
                                      </p:cBhvr>
                                    </p:animRot>
                                    <p:animRot by="-240000">
                                      <p:cBhvr>
                                        <p:cTn id="12" dur="160" fill="hold">
                                          <p:stCondLst>
                                            <p:cond delay="160"/>
                                          </p:stCondLst>
                                        </p:cTn>
                                        <p:tgtEl>
                                          <p:spTgt spid="20"/>
                                        </p:tgtEl>
                                        <p:attrNameLst>
                                          <p:attrName>r</p:attrName>
                                        </p:attrNameLst>
                                      </p:cBhvr>
                                    </p:animRot>
                                    <p:animRot by="240000">
                                      <p:cBhvr>
                                        <p:cTn id="13" dur="160" fill="hold">
                                          <p:stCondLst>
                                            <p:cond delay="320"/>
                                          </p:stCondLst>
                                        </p:cTn>
                                        <p:tgtEl>
                                          <p:spTgt spid="20"/>
                                        </p:tgtEl>
                                        <p:attrNameLst>
                                          <p:attrName>r</p:attrName>
                                        </p:attrNameLst>
                                      </p:cBhvr>
                                    </p:animRot>
                                    <p:animRot by="-240000">
                                      <p:cBhvr>
                                        <p:cTn id="14" dur="160" fill="hold">
                                          <p:stCondLst>
                                            <p:cond delay="480"/>
                                          </p:stCondLst>
                                        </p:cTn>
                                        <p:tgtEl>
                                          <p:spTgt spid="20"/>
                                        </p:tgtEl>
                                        <p:attrNameLst>
                                          <p:attrName>r</p:attrName>
                                        </p:attrNameLst>
                                      </p:cBhvr>
                                    </p:animRot>
                                    <p:animRot by="120000">
                                      <p:cBhvr>
                                        <p:cTn id="15" dur="160" fill="hold">
                                          <p:stCondLst>
                                            <p:cond delay="640"/>
                                          </p:stCondLst>
                                        </p:cTn>
                                        <p:tgtEl>
                                          <p:spTgt spid="2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90.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107504" y="1412776"/>
            <a:ext cx="8289676" cy="792087"/>
          </a:xfrm>
        </p:spPr>
        <p:txBody>
          <a:bodyPr rtlCol="1">
            <a:noAutofit/>
          </a:bodyPr>
          <a:lstStyle/>
          <a:p>
            <a:pPr algn="r" fontAlgn="auto">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מה דינו של היוצא לטייל בסוכות? </a:t>
            </a:r>
          </a:p>
        </p:txBody>
      </p:sp>
      <p:sp>
        <p:nvSpPr>
          <p:cNvPr id="11" name="Text Box 4"/>
          <p:cNvSpPr txBox="1">
            <a:spLocks noChangeArrowheads="1"/>
          </p:cNvSpPr>
          <p:nvPr/>
        </p:nvSpPr>
        <p:spPr bwMode="auto">
          <a:xfrm>
            <a:off x="1259632" y="2421579"/>
            <a:ext cx="7129736"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פטור מן הסוכה, כדינם של הולכי דרכים.</a:t>
            </a:r>
          </a:p>
        </p:txBody>
      </p:sp>
      <p:sp>
        <p:nvSpPr>
          <p:cNvPr id="12" name="TextBox 11"/>
          <p:cNvSpPr txBox="1"/>
          <p:nvPr/>
        </p:nvSpPr>
        <p:spPr>
          <a:xfrm>
            <a:off x="513745" y="427311"/>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45. טיולים</a:t>
            </a:r>
          </a:p>
        </p:txBody>
      </p:sp>
      <p:sp>
        <p:nvSpPr>
          <p:cNvPr id="13" name="Text Box 4">
            <a:hlinkClick r:id="" action="ppaction://hlinkshowjump?jump=nextslide"/>
          </p:cNvPr>
          <p:cNvSpPr txBox="1">
            <a:spLocks noChangeArrowheads="1"/>
          </p:cNvSpPr>
          <p:nvPr/>
        </p:nvSpPr>
        <p:spPr bwMode="auto">
          <a:xfrm>
            <a:off x="5580112" y="3213047"/>
            <a:ext cx="2794968"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ב.	חייב בסוכה.</a:t>
            </a:r>
          </a:p>
        </p:txBody>
      </p:sp>
      <p:sp>
        <p:nvSpPr>
          <p:cNvPr id="14" name="Text Box 4"/>
          <p:cNvSpPr txBox="1">
            <a:spLocks noChangeArrowheads="1"/>
          </p:cNvSpPr>
          <p:nvPr/>
        </p:nvSpPr>
        <p:spPr bwMode="auto">
          <a:xfrm>
            <a:off x="899592" y="4005063"/>
            <a:ext cx="7475488"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פטור מן הסוכה, והמחמיר תבוא עליו ברכה.</a:t>
            </a:r>
          </a:p>
        </p:txBody>
      </p:sp>
      <p:sp>
        <p:nvSpPr>
          <p:cNvPr id="18" name="TextBox 17"/>
          <p:cNvSpPr txBox="1"/>
          <p:nvPr/>
        </p:nvSpPr>
        <p:spPr>
          <a:xfrm>
            <a:off x="3131840" y="5085184"/>
            <a:ext cx="3024336" cy="584775"/>
          </a:xfrm>
          <a:prstGeom prst="rect">
            <a:avLst/>
          </a:prstGeom>
          <a:noFill/>
        </p:spPr>
        <p:txBody>
          <a:bodyPr rtlCol="1">
            <a:spAutoFit/>
          </a:bodyPr>
          <a:lstStyle/>
          <a:p>
            <a:pPr algn="ctr">
              <a:defRPr/>
            </a:pPr>
            <a:r>
              <a:rPr lang="he-IL" sz="3200" b="1" spc="30" dirty="0">
                <a:ln>
                  <a:solidFill>
                    <a:srgbClr val="7C3838"/>
                  </a:solidFill>
                </a:ln>
                <a:solidFill>
                  <a:srgbClr val="9D1E05"/>
                </a:solidFill>
                <a:effectLst>
                  <a:glow rad="38100">
                    <a:srgbClr val="FEE6F7">
                      <a:alpha val="18000"/>
                    </a:srgbClr>
                  </a:glow>
                </a:effectLst>
                <a:latin typeface="David" pitchFamily="34" charset="-79"/>
                <a:cs typeface="David" pitchFamily="34" charset="-79"/>
              </a:rPr>
              <a:t>טעות, נסה שנית.</a:t>
            </a:r>
          </a:p>
        </p:txBody>
      </p:sp>
      <p:pic>
        <p:nvPicPr>
          <p:cNvPr id="15"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80312" y="5093515"/>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04814007"/>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6" presetClass="emph" presetSubtype="0" fill="hold" grpId="0" nodeType="withEffect">
                                  <p:stCondLst>
                                    <p:cond delay="0"/>
                                  </p:stCondLst>
                                  <p:iterate type="lt">
                                    <p:tmPct val="4000"/>
                                  </p:iterate>
                                  <p:childTnLst>
                                    <p:set>
                                      <p:cBhvr override="childStyle">
                                        <p:cTn id="6" dur="500" fill="hold"/>
                                        <p:tgtEl>
                                          <p:spTgt spid="11"/>
                                        </p:tgtEl>
                                        <p:attrNameLst>
                                          <p:attrName>style.color</p:attrName>
                                        </p:attrNameLst>
                                      </p:cBhvr>
                                      <p:to>
                                        <p:clrVal>
                                          <a:srgbClr val="938953"/>
                                        </p:clrVal>
                                      </p:to>
                                    </p:set>
                                    <p:set>
                                      <p:cBhvr>
                                        <p:cTn id="7" dur="500" fill="hold"/>
                                        <p:tgtEl>
                                          <p:spTgt spid="11"/>
                                        </p:tgtEl>
                                        <p:attrNameLst>
                                          <p:attrName>fillcolor</p:attrName>
                                        </p:attrNameLst>
                                      </p:cBhvr>
                                      <p:to>
                                        <p:clrVal>
                                          <a:srgbClr val="938953"/>
                                        </p:clrVal>
                                      </p:to>
                                    </p:set>
                                    <p:set>
                                      <p:cBhvr>
                                        <p:cTn id="8" dur="500" fill="hold"/>
                                        <p:tgtEl>
                                          <p:spTgt spid="11"/>
                                        </p:tgtEl>
                                        <p:attrNameLst>
                                          <p:attrName>fill.type</p:attrName>
                                        </p:attrNameLst>
                                      </p:cBhvr>
                                      <p:to>
                                        <p:strVal val="solid"/>
                                      </p:to>
                                    </p:set>
                                  </p:childTnLst>
                                </p:cTn>
                              </p:par>
                              <p:par>
                                <p:cTn id="9" presetID="47"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anim calcmode="lin" valueType="num">
                                      <p:cBhvr>
                                        <p:cTn id="12" dur="500" fill="hold"/>
                                        <p:tgtEl>
                                          <p:spTgt spid="18"/>
                                        </p:tgtEl>
                                        <p:attrNameLst>
                                          <p:attrName>ppt_x</p:attrName>
                                        </p:attrNameLst>
                                      </p:cBhvr>
                                      <p:tavLst>
                                        <p:tav tm="0">
                                          <p:val>
                                            <p:strVal val="#ppt_x"/>
                                          </p:val>
                                        </p:tav>
                                        <p:tav tm="100000">
                                          <p:val>
                                            <p:strVal val="#ppt_x"/>
                                          </p:val>
                                        </p:tav>
                                      </p:tavLst>
                                    </p:anim>
                                    <p:anim calcmode="lin" valueType="num">
                                      <p:cBhvr>
                                        <p:cTn id="13"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1"/>
                  </p:tgtEl>
                </p:cond>
              </p:nextCondLst>
            </p:seq>
            <p:seq concurrent="1" nextAc="seek">
              <p:cTn id="14" restart="whenNotActive" fill="hold" evtFilter="cancelBubble" nodeType="interactiveSeq">
                <p:stCondLst>
                  <p:cond evt="onClick" delay="0">
                    <p:tgtEl>
                      <p:spTgt spid="14"/>
                    </p:tgtEl>
                  </p:cond>
                </p:stCondLst>
                <p:endSync evt="end" delay="0">
                  <p:rtn val="all"/>
                </p:endSync>
                <p:childTnLst>
                  <p:par>
                    <p:cTn id="15" fill="hold">
                      <p:stCondLst>
                        <p:cond delay="0"/>
                      </p:stCondLst>
                      <p:childTnLst>
                        <p:par>
                          <p:cTn id="16" fill="hold">
                            <p:stCondLst>
                              <p:cond delay="0"/>
                            </p:stCondLst>
                            <p:childTnLst>
                              <p:par>
                                <p:cTn id="17" presetID="16" presetClass="emph" presetSubtype="0" fill="hold" grpId="0" nodeType="withEffect">
                                  <p:stCondLst>
                                    <p:cond delay="0"/>
                                  </p:stCondLst>
                                  <p:iterate type="lt">
                                    <p:tmPct val="4000"/>
                                  </p:iterate>
                                  <p:childTnLst>
                                    <p:set>
                                      <p:cBhvr override="childStyle">
                                        <p:cTn id="18" dur="500" fill="hold"/>
                                        <p:tgtEl>
                                          <p:spTgt spid="14"/>
                                        </p:tgtEl>
                                        <p:attrNameLst>
                                          <p:attrName>style.color</p:attrName>
                                        </p:attrNameLst>
                                      </p:cBhvr>
                                      <p:to>
                                        <p:clrVal>
                                          <a:srgbClr val="938953"/>
                                        </p:clrVal>
                                      </p:to>
                                    </p:set>
                                    <p:set>
                                      <p:cBhvr>
                                        <p:cTn id="19" dur="500" fill="hold"/>
                                        <p:tgtEl>
                                          <p:spTgt spid="14"/>
                                        </p:tgtEl>
                                        <p:attrNameLst>
                                          <p:attrName>fillcolor</p:attrName>
                                        </p:attrNameLst>
                                      </p:cBhvr>
                                      <p:to>
                                        <p:clrVal>
                                          <a:srgbClr val="938953"/>
                                        </p:clrVal>
                                      </p:to>
                                    </p:set>
                                    <p:set>
                                      <p:cBhvr>
                                        <p:cTn id="20" dur="500" fill="hold"/>
                                        <p:tgtEl>
                                          <p:spTgt spid="14"/>
                                        </p:tgtEl>
                                        <p:attrNameLst>
                                          <p:attrName>fill.type</p:attrName>
                                        </p:attrNameLst>
                                      </p:cBhvr>
                                      <p:to>
                                        <p:strVal val="solid"/>
                                      </p:to>
                                    </p:set>
                                  </p:childTnLst>
                                </p:cTn>
                              </p:par>
                              <p:par>
                                <p:cTn id="21" presetID="47" presetClass="entr" presetSubtype="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anim calcmode="lin" valueType="num">
                                      <p:cBhvr>
                                        <p:cTn id="24" dur="500" fill="hold"/>
                                        <p:tgtEl>
                                          <p:spTgt spid="18"/>
                                        </p:tgtEl>
                                        <p:attrNameLst>
                                          <p:attrName>ppt_x</p:attrName>
                                        </p:attrNameLst>
                                      </p:cBhvr>
                                      <p:tavLst>
                                        <p:tav tm="0">
                                          <p:val>
                                            <p:strVal val="#ppt_x"/>
                                          </p:val>
                                        </p:tav>
                                        <p:tav tm="100000">
                                          <p:val>
                                            <p:strVal val="#ppt_x"/>
                                          </p:val>
                                        </p:tav>
                                      </p:tavLst>
                                    </p:anim>
                                    <p:anim calcmode="lin" valueType="num">
                                      <p:cBhvr>
                                        <p:cTn id="25"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4"/>
                  </p:tgtEl>
                </p:cond>
              </p:nextCondLst>
            </p:seq>
          </p:childTnLst>
        </p:cTn>
      </p:par>
    </p:tnLst>
    <p:bldLst>
      <p:bldP spid="11" grpId="0"/>
      <p:bldP spid="14" grpId="0"/>
      <p:bldP spid="18" grpId="0"/>
    </p:bldLst>
  </p:timing>
</p:sld>
</file>

<file path=ppt/slides/slide91.xml><?xml version="1.0" encoding="utf-8"?>
<p:sld xmlns:a="http://schemas.openxmlformats.org/drawingml/2006/main" xmlns:r="http://schemas.openxmlformats.org/officeDocument/2006/relationships" xmlns:p="http://schemas.openxmlformats.org/presentationml/2006/main">
  <p:cSld>
    <p:bg>
      <p:bgPr>
        <a:solidFill>
          <a:srgbClr val="A6DA82"/>
        </a:solid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79512" y="188913"/>
            <a:ext cx="8784976" cy="6480175"/>
          </a:xfrm>
          <a:ln w="158750" cmpd="thickThin">
            <a:solidFill>
              <a:srgbClr val="3F6379"/>
            </a:solidFill>
          </a:ln>
        </p:spPr>
        <p:txBody>
          <a:bodyPr rtlCol="1">
            <a:normAutofit/>
          </a:bodyPr>
          <a:lstStyle/>
          <a:p>
            <a:pPr fontAlgn="auto">
              <a:spcAft>
                <a:spcPts val="0"/>
              </a:spcAft>
              <a:buFont typeface="Arial" panose="020B0604020202020204" pitchFamily="34" charset="0"/>
              <a:buNone/>
              <a:defRPr/>
            </a:pPr>
            <a:r>
              <a:rPr lang="he-IL" dirty="0"/>
              <a:t> </a:t>
            </a:r>
          </a:p>
        </p:txBody>
      </p:sp>
      <p:sp>
        <p:nvSpPr>
          <p:cNvPr id="10" name="כותרת 1"/>
          <p:cNvSpPr>
            <a:spLocks noGrp="1"/>
          </p:cNvSpPr>
          <p:nvPr>
            <p:ph type="ctrTitle"/>
          </p:nvPr>
        </p:nvSpPr>
        <p:spPr>
          <a:xfrm>
            <a:off x="107504" y="1412776"/>
            <a:ext cx="8289676" cy="792087"/>
          </a:xfrm>
        </p:spPr>
        <p:txBody>
          <a:bodyPr rtlCol="1">
            <a:noAutofit/>
          </a:bodyPr>
          <a:lstStyle/>
          <a:p>
            <a:pPr algn="r" fontAlgn="auto">
              <a:spcAft>
                <a:spcPts val="0"/>
              </a:spcAft>
              <a:defRPr/>
            </a:pPr>
            <a:r>
              <a:rPr lang="he-IL" sz="3200" b="1" spc="30" dirty="0">
                <a:ln w="12700">
                  <a:solidFill>
                    <a:srgbClr val="627A32"/>
                  </a:solidFill>
                </a:ln>
                <a:solidFill>
                  <a:srgbClr val="0070C0"/>
                </a:solidFill>
                <a:latin typeface="David" pitchFamily="34" charset="-79"/>
                <a:ea typeface="+mn-ea"/>
                <a:cs typeface="David" pitchFamily="34" charset="-79"/>
              </a:rPr>
              <a:t>מה דינו של היוצא לטייל בסוכות? </a:t>
            </a:r>
          </a:p>
        </p:txBody>
      </p:sp>
      <p:sp>
        <p:nvSpPr>
          <p:cNvPr id="11" name="Text Box 4"/>
          <p:cNvSpPr txBox="1">
            <a:spLocks noChangeArrowheads="1"/>
          </p:cNvSpPr>
          <p:nvPr/>
        </p:nvSpPr>
        <p:spPr bwMode="auto">
          <a:xfrm>
            <a:off x="386780" y="2421579"/>
            <a:ext cx="8002588" cy="503984"/>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א.	פטור מן הסוכה, כדינם של הולכי דרכים.</a:t>
            </a:r>
          </a:p>
        </p:txBody>
      </p:sp>
      <p:sp>
        <p:nvSpPr>
          <p:cNvPr id="12" name="TextBox 11"/>
          <p:cNvSpPr txBox="1"/>
          <p:nvPr/>
        </p:nvSpPr>
        <p:spPr>
          <a:xfrm>
            <a:off x="513745" y="427311"/>
            <a:ext cx="8071049" cy="769441"/>
          </a:xfrm>
          <a:prstGeom prst="rect">
            <a:avLst/>
          </a:prstGeom>
          <a:noFill/>
        </p:spPr>
        <p:txBody>
          <a:bodyPr rtlCol="1">
            <a:spAutoFit/>
          </a:bodyPr>
          <a:lstStyle/>
          <a:p>
            <a:pPr algn="ctr">
              <a:defRPr/>
            </a:pPr>
            <a:r>
              <a:rPr lang="he-IL" sz="4400" b="1" spc="20" dirty="0">
                <a:ln>
                  <a:solidFill>
                    <a:srgbClr val="9BBB59">
                      <a:lumMod val="50000"/>
                      <a:alpha val="80000"/>
                    </a:srgbClr>
                  </a:solidFill>
                </a:ln>
                <a:solidFill>
                  <a:srgbClr val="009231"/>
                </a:solidFill>
                <a:latin typeface="David" pitchFamily="34" charset="-79"/>
                <a:cs typeface="David" pitchFamily="34" charset="-79"/>
              </a:rPr>
              <a:t>45. טיולים</a:t>
            </a:r>
          </a:p>
        </p:txBody>
      </p:sp>
      <p:sp>
        <p:nvSpPr>
          <p:cNvPr id="13" name="Text Box 4"/>
          <p:cNvSpPr txBox="1">
            <a:spLocks noChangeArrowheads="1"/>
          </p:cNvSpPr>
          <p:nvPr/>
        </p:nvSpPr>
        <p:spPr bwMode="auto">
          <a:xfrm>
            <a:off x="179512" y="3213047"/>
            <a:ext cx="8195568" cy="477054"/>
          </a:xfrm>
          <a:prstGeom prst="rect">
            <a:avLst/>
          </a:prstGeom>
          <a:noFill/>
          <a:ln w="38100">
            <a:noFill/>
            <a:miter lim="800000"/>
            <a:headEnd/>
            <a:tailEnd/>
          </a:ln>
          <a:effectLst/>
        </p:spPr>
        <p:txBody>
          <a:bodyPr wrap="squar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effectLst>
                  <a:glow rad="127000">
                    <a:srgbClr val="7589DD">
                      <a:alpha val="66667"/>
                    </a:srgbClr>
                  </a:glow>
                </a:effectLst>
                <a:latin typeface="David" pitchFamily="34" charset="-79"/>
                <a:cs typeface="David" pitchFamily="34" charset="-79"/>
              </a:rPr>
              <a:t>ב.	חייב בסוכה.</a:t>
            </a:r>
          </a:p>
        </p:txBody>
      </p:sp>
      <p:sp>
        <p:nvSpPr>
          <p:cNvPr id="14" name="Text Box 4"/>
          <p:cNvSpPr txBox="1">
            <a:spLocks noChangeArrowheads="1"/>
          </p:cNvSpPr>
          <p:nvPr/>
        </p:nvSpPr>
        <p:spPr bwMode="auto">
          <a:xfrm>
            <a:off x="386780" y="4005063"/>
            <a:ext cx="7988300" cy="503984"/>
          </a:xfrm>
          <a:prstGeom prst="rect">
            <a:avLst/>
          </a:prstGeom>
          <a:noFill/>
          <a:ln w="38100">
            <a:noFill/>
            <a:miter lim="800000"/>
            <a:headEnd/>
            <a:tailEnd/>
          </a:ln>
          <a:effec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eaLnBrk="1" hangingPunct="1">
              <a:lnSpc>
                <a:spcPts val="3000"/>
              </a:lnSpc>
              <a:tabLst>
                <a:tab pos="452438" algn="r"/>
              </a:tabLst>
              <a:defRPr/>
            </a:pPr>
            <a:r>
              <a:rPr lang="he-IL" sz="3200" b="1" spc="30" dirty="0">
                <a:ln>
                  <a:solidFill>
                    <a:srgbClr val="6A0236">
                      <a:alpha val="60000"/>
                    </a:srgbClr>
                  </a:solidFill>
                </a:ln>
                <a:solidFill>
                  <a:srgbClr val="BA3854"/>
                </a:solidFill>
                <a:latin typeface="David" pitchFamily="34" charset="-79"/>
                <a:cs typeface="David" pitchFamily="34" charset="-79"/>
              </a:rPr>
              <a:t>ג.	פטור מן הסוכה, והמחמיר תבוא עליו ברכה.</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80312" y="5093515"/>
            <a:ext cx="1368152"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TextBox 14"/>
          <p:cNvSpPr txBox="1"/>
          <p:nvPr/>
        </p:nvSpPr>
        <p:spPr>
          <a:xfrm>
            <a:off x="2231740" y="4869160"/>
            <a:ext cx="5040560" cy="584775"/>
          </a:xfrm>
          <a:prstGeom prst="rect">
            <a:avLst/>
          </a:prstGeom>
          <a:noFill/>
        </p:spPr>
        <p:txBody>
          <a:bodyPr wrap="square" rtlCol="1">
            <a:spAutoFit/>
          </a:bodyPr>
          <a:lstStyle/>
          <a:p>
            <a:pPr algn="ctr" fontAlgn="base">
              <a:spcBef>
                <a:spcPct val="0"/>
              </a:spcBef>
              <a:spcAft>
                <a:spcPct val="0"/>
              </a:spcAft>
            </a:pPr>
            <a:r>
              <a:rPr lang="he-IL" sz="3200" b="1" spc="20" dirty="0">
                <a:ln>
                  <a:solidFill>
                    <a:srgbClr val="F79646">
                      <a:lumMod val="50000"/>
                      <a:alpha val="76000"/>
                    </a:srgbClr>
                  </a:solidFill>
                </a:ln>
                <a:solidFill>
                  <a:srgbClr val="F8A83E"/>
                </a:solidFill>
                <a:latin typeface="David" pitchFamily="34" charset="-79"/>
                <a:ea typeface="+mj-ea"/>
                <a:cs typeface="David" pitchFamily="34" charset="-79"/>
              </a:rPr>
              <a:t>תשובה נכונה! יישר כוחך!</a:t>
            </a:r>
          </a:p>
        </p:txBody>
      </p:sp>
      <p:pic>
        <p:nvPicPr>
          <p:cNvPr id="18" name="Picture 2" descr="D:\DOC\!\!\אתר חמדת ימים\כריכה חמדת ימים חלק ב'.jpg">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27584" y="5148309"/>
            <a:ext cx="887963" cy="1258565"/>
          </a:xfrm>
          <a:prstGeom prst="rect">
            <a:avLst/>
          </a:prstGeom>
          <a:noFill/>
          <a:extLst>
            <a:ext uri="{909E8E84-426E-40DD-AFC4-6F175D3DCCD1}">
              <a14:hiddenFill xmlns:a14="http://schemas.microsoft.com/office/drawing/2010/main">
                <a:solidFill>
                  <a:srgbClr val="FFFFFF"/>
                </a:solidFill>
              </a14:hiddenFill>
            </a:ext>
          </a:extLst>
        </p:spPr>
      </p:pic>
      <p:sp>
        <p:nvSpPr>
          <p:cNvPr id="20" name="TextBox 19"/>
          <p:cNvSpPr txBox="1"/>
          <p:nvPr/>
        </p:nvSpPr>
        <p:spPr>
          <a:xfrm>
            <a:off x="3995936" y="5157192"/>
            <a:ext cx="2952328" cy="1200329"/>
          </a:xfrm>
          <a:prstGeom prst="rect">
            <a:avLst/>
          </a:prstGeom>
          <a:noFill/>
        </p:spPr>
        <p:txBody>
          <a:bodyPr wrap="square" rtlCol="1">
            <a:spAutoFit/>
          </a:bodyPr>
          <a:lstStyle/>
          <a:p>
            <a:pPr algn="ctr"/>
            <a:r>
              <a:rPr lang="he-IL" sz="7200" dirty="0">
                <a:ln>
                  <a:solidFill>
                    <a:schemeClr val="accent5">
                      <a:lumMod val="40000"/>
                      <a:lumOff val="60000"/>
                      <a:alpha val="19000"/>
                    </a:schemeClr>
                  </a:solidFill>
                </a:ln>
                <a:solidFill>
                  <a:schemeClr val="tx2">
                    <a:lumMod val="60000"/>
                    <a:lumOff val="40000"/>
                  </a:schemeClr>
                </a:solidFill>
                <a:effectLst>
                  <a:glow rad="101600">
                    <a:schemeClr val="accent4">
                      <a:satMod val="175000"/>
                      <a:alpha val="40000"/>
                    </a:schemeClr>
                  </a:glow>
                </a:effectLst>
              </a:rPr>
              <a:t>- סוף -</a:t>
            </a:r>
          </a:p>
        </p:txBody>
      </p:sp>
      <p:sp>
        <p:nvSpPr>
          <p:cNvPr id="21" name="TextBox 20"/>
          <p:cNvSpPr txBox="1"/>
          <p:nvPr/>
        </p:nvSpPr>
        <p:spPr>
          <a:xfrm>
            <a:off x="107504" y="6389137"/>
            <a:ext cx="2083334" cy="253916"/>
          </a:xfrm>
          <a:prstGeom prst="rect">
            <a:avLst/>
          </a:prstGeom>
          <a:noFill/>
        </p:spPr>
        <p:txBody>
          <a:bodyPr wrap="square" rtlCol="1">
            <a:spAutoFit/>
          </a:bodyPr>
          <a:lstStyle/>
          <a:p>
            <a:r>
              <a:rPr lang="en-US" sz="1050" dirty="0">
                <a:hlinkClick r:id="rId4"/>
              </a:rPr>
              <a:t>www.hemdatyamim.022.co.il</a:t>
            </a:r>
            <a:endParaRPr lang="he-IL" sz="1050" dirty="0"/>
          </a:p>
        </p:txBody>
      </p:sp>
      <p:sp>
        <p:nvSpPr>
          <p:cNvPr id="22" name="TextBox 21">
            <a:hlinkClick r:id="rId6"/>
          </p:cNvPr>
          <p:cNvSpPr txBox="1"/>
          <p:nvPr/>
        </p:nvSpPr>
        <p:spPr>
          <a:xfrm>
            <a:off x="2284300" y="5963192"/>
            <a:ext cx="2701752" cy="646331"/>
          </a:xfrm>
          <a:prstGeom prst="rect">
            <a:avLst/>
          </a:prstGeom>
          <a:noFill/>
        </p:spPr>
        <p:txBody>
          <a:bodyPr wrap="square" rtlCol="1">
            <a:spAutoFit/>
          </a:bodyPr>
          <a:lstStyle/>
          <a:p>
            <a:r>
              <a:rPr lang="he-IL" dirty="0">
                <a:solidFill>
                  <a:schemeClr val="tx2">
                    <a:lumMod val="60000"/>
                    <a:lumOff val="40000"/>
                  </a:schemeClr>
                </a:solidFill>
                <a:cs typeface="Agas" pitchFamily="2" charset="-79"/>
              </a:rPr>
              <a:t>מצגות וחומרי עזר נוספים</a:t>
            </a:r>
          </a:p>
          <a:p>
            <a:r>
              <a:rPr lang="he-IL" dirty="0">
                <a:solidFill>
                  <a:schemeClr val="tx2">
                    <a:lumMod val="60000"/>
                    <a:lumOff val="40000"/>
                  </a:schemeClr>
                </a:solidFill>
                <a:cs typeface="Agas" pitchFamily="2" charset="-79"/>
              </a:rPr>
              <a:t>באתר חמדת ימים</a:t>
            </a:r>
          </a:p>
        </p:txBody>
      </p:sp>
      <p:pic>
        <p:nvPicPr>
          <p:cNvPr id="23" name="Picture 3" descr="D:\DOC\!\אברהם אביחי\תיקיה חדשה (2)\open_icon_library-standard-0.11\open_icon_library-standard\icons\png\64x64\actions\go-previous-5.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45740" y="6180220"/>
            <a:ext cx="610242" cy="610242"/>
          </a:xfrm>
          <a:prstGeom prst="rect">
            <a:avLst/>
          </a:prstGeom>
          <a:noFill/>
          <a:effectLst>
            <a:reflection endPos="0" dist="50800" dir="5400000" sy="-100000" algn="bl" rotWithShape="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4850633"/>
      </p:ext>
    </p:extLst>
  </p:cSld>
  <p:clrMapOvr>
    <a:masterClrMapping/>
  </p:clrMapOvr>
  <p:transition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80" fill="hold">
                                          <p:stCondLst>
                                            <p:cond delay="0"/>
                                          </p:stCondLst>
                                        </p:cTn>
                                        <p:tgtEl>
                                          <p:spTgt spid="15"/>
                                        </p:tgtEl>
                                        <p:attrNameLst>
                                          <p:attrName>r</p:attrName>
                                        </p:attrNameLst>
                                      </p:cBhvr>
                                    </p:animRot>
                                    <p:animRot by="-240000">
                                      <p:cBhvr>
                                        <p:cTn id="7" dur="160" fill="hold">
                                          <p:stCondLst>
                                            <p:cond delay="160"/>
                                          </p:stCondLst>
                                        </p:cTn>
                                        <p:tgtEl>
                                          <p:spTgt spid="15"/>
                                        </p:tgtEl>
                                        <p:attrNameLst>
                                          <p:attrName>r</p:attrName>
                                        </p:attrNameLst>
                                      </p:cBhvr>
                                    </p:animRot>
                                    <p:animRot by="240000">
                                      <p:cBhvr>
                                        <p:cTn id="8" dur="160" fill="hold">
                                          <p:stCondLst>
                                            <p:cond delay="320"/>
                                          </p:stCondLst>
                                        </p:cTn>
                                        <p:tgtEl>
                                          <p:spTgt spid="15"/>
                                        </p:tgtEl>
                                        <p:attrNameLst>
                                          <p:attrName>r</p:attrName>
                                        </p:attrNameLst>
                                      </p:cBhvr>
                                    </p:animRot>
                                    <p:animRot by="-240000">
                                      <p:cBhvr>
                                        <p:cTn id="9" dur="160" fill="hold">
                                          <p:stCondLst>
                                            <p:cond delay="480"/>
                                          </p:stCondLst>
                                        </p:cTn>
                                        <p:tgtEl>
                                          <p:spTgt spid="15"/>
                                        </p:tgtEl>
                                        <p:attrNameLst>
                                          <p:attrName>r</p:attrName>
                                        </p:attrNameLst>
                                      </p:cBhvr>
                                    </p:animRot>
                                    <p:animRot by="120000">
                                      <p:cBhvr>
                                        <p:cTn id="10" dur="160" fill="hold">
                                          <p:stCondLst>
                                            <p:cond delay="640"/>
                                          </p:stCondLst>
                                        </p:cTn>
                                        <p:tgtEl>
                                          <p:spTgt spid="15"/>
                                        </p:tgtEl>
                                        <p:attrNameLst>
                                          <p:attrName>r</p:attrName>
                                        </p:attrNameLst>
                                      </p:cBhvr>
                                    </p:animRot>
                                  </p:childTnLst>
                                </p:cTn>
                              </p:par>
                              <p:par>
                                <p:cTn id="11" presetID="2" presetClass="entr" presetSubtype="12" fill="hold" grpId="0" nodeType="withEffect">
                                  <p:stCondLst>
                                    <p:cond delay="500"/>
                                  </p:stCondLst>
                                  <p:childTnLst>
                                    <p:set>
                                      <p:cBhvr>
                                        <p:cTn id="12" dur="1" fill="hold">
                                          <p:stCondLst>
                                            <p:cond delay="0"/>
                                          </p:stCondLst>
                                        </p:cTn>
                                        <p:tgtEl>
                                          <p:spTgt spid="20"/>
                                        </p:tgtEl>
                                        <p:attrNameLst>
                                          <p:attrName>style.visibility</p:attrName>
                                        </p:attrNameLst>
                                      </p:cBhvr>
                                      <p:to>
                                        <p:strVal val="visible"/>
                                      </p:to>
                                    </p:set>
                                    <p:anim calcmode="lin" valueType="num">
                                      <p:cBhvr additive="base">
                                        <p:cTn id="13" dur="1000" fill="hold"/>
                                        <p:tgtEl>
                                          <p:spTgt spid="20"/>
                                        </p:tgtEl>
                                        <p:attrNameLst>
                                          <p:attrName>ppt_x</p:attrName>
                                        </p:attrNameLst>
                                      </p:cBhvr>
                                      <p:tavLst>
                                        <p:tav tm="0">
                                          <p:val>
                                            <p:strVal val="0-#ppt_w/2"/>
                                          </p:val>
                                        </p:tav>
                                        <p:tav tm="100000">
                                          <p:val>
                                            <p:strVal val="#ppt_x"/>
                                          </p:val>
                                        </p:tav>
                                      </p:tavLst>
                                    </p:anim>
                                    <p:anim calcmode="lin" valueType="num">
                                      <p:cBhvr additive="base">
                                        <p:cTn id="14" dur="1000" fill="hold"/>
                                        <p:tgtEl>
                                          <p:spTgt spid="20"/>
                                        </p:tgtEl>
                                        <p:attrNameLst>
                                          <p:attrName>ppt_y</p:attrName>
                                        </p:attrNameLst>
                                      </p:cBhvr>
                                      <p:tavLst>
                                        <p:tav tm="0">
                                          <p:val>
                                            <p:strVal val="1+#ppt_h/2"/>
                                          </p:val>
                                        </p:tav>
                                        <p:tav tm="100000">
                                          <p:val>
                                            <p:strVal val="#ppt_y"/>
                                          </p:val>
                                        </p:tav>
                                      </p:tavLst>
                                    </p:anim>
                                  </p:childTnLst>
                                </p:cTn>
                              </p:par>
                              <p:par>
                                <p:cTn id="15" presetID="22" presetClass="entr" presetSubtype="4" fill="hold" grpId="0" nodeType="withEffect">
                                  <p:stCondLst>
                                    <p:cond delay="1000"/>
                                  </p:stCondLst>
                                  <p:childTnLst>
                                    <p:set>
                                      <p:cBhvr>
                                        <p:cTn id="16" dur="1" fill="hold">
                                          <p:stCondLst>
                                            <p:cond delay="0"/>
                                          </p:stCondLst>
                                        </p:cTn>
                                        <p:tgtEl>
                                          <p:spTgt spid="21"/>
                                        </p:tgtEl>
                                        <p:attrNameLst>
                                          <p:attrName>style.visibility</p:attrName>
                                        </p:attrNameLst>
                                      </p:cBhvr>
                                      <p:to>
                                        <p:strVal val="visible"/>
                                      </p:to>
                                    </p:set>
                                    <p:animEffect transition="in" filter="wipe(down)">
                                      <p:cBhvr>
                                        <p:cTn id="17" dur="500"/>
                                        <p:tgtEl>
                                          <p:spTgt spid="21"/>
                                        </p:tgtEl>
                                      </p:cBhvr>
                                    </p:animEffect>
                                  </p:childTnLst>
                                </p:cTn>
                              </p:par>
                              <p:par>
                                <p:cTn id="18" presetID="16" presetClass="entr" presetSubtype="37" fill="hold" nodeType="withEffect">
                                  <p:stCondLst>
                                    <p:cond delay="1000"/>
                                  </p:stCondLst>
                                  <p:childTnLst>
                                    <p:set>
                                      <p:cBhvr>
                                        <p:cTn id="19" dur="1" fill="hold">
                                          <p:stCondLst>
                                            <p:cond delay="0"/>
                                          </p:stCondLst>
                                        </p:cTn>
                                        <p:tgtEl>
                                          <p:spTgt spid="18"/>
                                        </p:tgtEl>
                                        <p:attrNameLst>
                                          <p:attrName>style.visibility</p:attrName>
                                        </p:attrNameLst>
                                      </p:cBhvr>
                                      <p:to>
                                        <p:strVal val="visible"/>
                                      </p:to>
                                    </p:set>
                                    <p:animEffect transition="in" filter="barn(outVertical)">
                                      <p:cBhvr>
                                        <p:cTn id="20" dur="500"/>
                                        <p:tgtEl>
                                          <p:spTgt spid="18"/>
                                        </p:tgtEl>
                                      </p:cBhvr>
                                    </p:animEffect>
                                  </p:childTnLst>
                                </p:cTn>
                              </p:par>
                            </p:childTnLst>
                          </p:cTn>
                        </p:par>
                        <p:par>
                          <p:cTn id="21" fill="hold">
                            <p:stCondLst>
                              <p:cond delay="1500"/>
                            </p:stCondLst>
                            <p:childTnLst>
                              <p:par>
                                <p:cTn id="22" presetID="14" presetClass="entr" presetSubtype="10" fill="hold" grpId="0" nodeType="afterEffect">
                                  <p:stCondLst>
                                    <p:cond delay="500"/>
                                  </p:stCondLst>
                                  <p:childTnLst>
                                    <p:set>
                                      <p:cBhvr>
                                        <p:cTn id="23" dur="1" fill="hold">
                                          <p:stCondLst>
                                            <p:cond delay="0"/>
                                          </p:stCondLst>
                                        </p:cTn>
                                        <p:tgtEl>
                                          <p:spTgt spid="22"/>
                                        </p:tgtEl>
                                        <p:attrNameLst>
                                          <p:attrName>style.visibility</p:attrName>
                                        </p:attrNameLst>
                                      </p:cBhvr>
                                      <p:to>
                                        <p:strVal val="visible"/>
                                      </p:to>
                                    </p:set>
                                    <p:animEffect transition="in" filter="randombar(horizontal)">
                                      <p:cBhvr>
                                        <p:cTn id="24" dur="500"/>
                                        <p:tgtEl>
                                          <p:spTgt spid="22"/>
                                        </p:tgtEl>
                                      </p:cBhvr>
                                    </p:animEffect>
                                  </p:childTnLst>
                                </p:cTn>
                              </p:par>
                              <p:par>
                                <p:cTn id="25" presetID="55" presetClass="entr" presetSubtype="0" fill="hold" nodeType="withEffect">
                                  <p:stCondLst>
                                    <p:cond delay="500"/>
                                  </p:stCondLst>
                                  <p:childTnLst>
                                    <p:set>
                                      <p:cBhvr>
                                        <p:cTn id="26" dur="1" fill="hold">
                                          <p:stCondLst>
                                            <p:cond delay="0"/>
                                          </p:stCondLst>
                                        </p:cTn>
                                        <p:tgtEl>
                                          <p:spTgt spid="23"/>
                                        </p:tgtEl>
                                        <p:attrNameLst>
                                          <p:attrName>style.visibility</p:attrName>
                                        </p:attrNameLst>
                                      </p:cBhvr>
                                      <p:to>
                                        <p:strVal val="visible"/>
                                      </p:to>
                                    </p:set>
                                    <p:anim calcmode="lin" valueType="num">
                                      <p:cBhvr>
                                        <p:cTn id="27" dur="500" fill="hold"/>
                                        <p:tgtEl>
                                          <p:spTgt spid="23"/>
                                        </p:tgtEl>
                                        <p:attrNameLst>
                                          <p:attrName>ppt_w</p:attrName>
                                        </p:attrNameLst>
                                      </p:cBhvr>
                                      <p:tavLst>
                                        <p:tav tm="0">
                                          <p:val>
                                            <p:strVal val="#ppt_w*0.70"/>
                                          </p:val>
                                        </p:tav>
                                        <p:tav tm="100000">
                                          <p:val>
                                            <p:strVal val="#ppt_w"/>
                                          </p:val>
                                        </p:tav>
                                      </p:tavLst>
                                    </p:anim>
                                    <p:anim calcmode="lin" valueType="num">
                                      <p:cBhvr>
                                        <p:cTn id="28" dur="500" fill="hold"/>
                                        <p:tgtEl>
                                          <p:spTgt spid="23"/>
                                        </p:tgtEl>
                                        <p:attrNameLst>
                                          <p:attrName>ppt_h</p:attrName>
                                        </p:attrNameLst>
                                      </p:cBhvr>
                                      <p:tavLst>
                                        <p:tav tm="0">
                                          <p:val>
                                            <p:strVal val="#ppt_h"/>
                                          </p:val>
                                        </p:tav>
                                        <p:tav tm="100000">
                                          <p:val>
                                            <p:strVal val="#ppt_h"/>
                                          </p:val>
                                        </p:tav>
                                      </p:tavLst>
                                    </p:anim>
                                    <p:animEffect transition="in" filter="fade">
                                      <p:cBhvr>
                                        <p:cTn id="29" dur="500"/>
                                        <p:tgtEl>
                                          <p:spTgt spid="23"/>
                                        </p:tgtEl>
                                      </p:cBhvr>
                                    </p:animEffect>
                                  </p:childTnLst>
                                </p:cTn>
                              </p:par>
                            </p:childTnLst>
                          </p:cTn>
                        </p:par>
                        <p:par>
                          <p:cTn id="30" fill="hold">
                            <p:stCondLst>
                              <p:cond delay="2500"/>
                            </p:stCondLst>
                            <p:childTnLst>
                              <p:par>
                                <p:cTn id="31" presetID="0" presetClass="path" presetSubtype="0" accel="50000" decel="50000" fill="hold" nodeType="afterEffect">
                                  <p:stCondLst>
                                    <p:cond delay="0"/>
                                  </p:stCondLst>
                                  <p:childTnLst>
                                    <p:animMotion origin="layout" path="M -3.05556E-6 -1.85185E-6 L -0.05208 0.00371 L -0.01267 0.00371 L -0.0592 0.00556 L -0.03524 0.00556 L -0.05781 0.00371 " pathEditMode="relative" rAng="0" ptsTypes="AAAAAA">
                                      <p:cBhvr>
                                        <p:cTn id="32" dur="3000" fill="hold"/>
                                        <p:tgtEl>
                                          <p:spTgt spid="23"/>
                                        </p:tgtEl>
                                        <p:attrNameLst>
                                          <p:attrName>ppt_x</p:attrName>
                                          <p:attrName>ppt_y</p:attrName>
                                        </p:attrNameLst>
                                      </p:cBhvr>
                                      <p:rCtr x="-2969" y="278"/>
                                    </p:animMotion>
                                  </p:childTnLst>
                                </p:cTn>
                              </p:par>
                              <p:par>
                                <p:cTn id="33" presetID="35" presetClass="path" presetSubtype="0" accel="50000" decel="50000" fill="hold" grpId="1" nodeType="withEffect">
                                  <p:stCondLst>
                                    <p:cond delay="100"/>
                                  </p:stCondLst>
                                  <p:childTnLst>
                                    <p:animMotion origin="layout" path="M 5.55556E-7 4.81481E-6 L -0.02344 0.00347 " pathEditMode="relative" rAng="0" ptsTypes="AA">
                                      <p:cBhvr>
                                        <p:cTn id="34" dur="3200" fill="hold"/>
                                        <p:tgtEl>
                                          <p:spTgt spid="22"/>
                                        </p:tgtEl>
                                        <p:attrNameLst>
                                          <p:attrName>ppt_x</p:attrName>
                                          <p:attrName>ppt_y</p:attrName>
                                        </p:attrNameLst>
                                      </p:cBhvr>
                                      <p:rCtr x="-1181" y="16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20" grpId="0"/>
      <p:bldP spid="21" grpId="0"/>
      <p:bldP spid="22" grpId="0"/>
      <p:bldP spid="22" grpId="1"/>
    </p:bldLst>
  </p:timing>
</p:sld>
</file>

<file path=ppt/theme/theme1.xml><?xml version="1.0" encoding="utf-8"?>
<a:theme xmlns:a="http://schemas.openxmlformats.org/drawingml/2006/main" name="ערכת נושא של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3148</Words>
  <Application>Microsoft Office PowerPoint</Application>
  <PresentationFormat>‫הצגה על המסך (4:3)</PresentationFormat>
  <Paragraphs>1356</Paragraphs>
  <Slides>91</Slides>
  <Notes>91</Notes>
  <HiddenSlides>0</HiddenSlides>
  <MMClips>0</MMClips>
  <ScaleCrop>false</ScaleCrop>
  <HeadingPairs>
    <vt:vector size="6" baseType="variant">
      <vt:variant>
        <vt:lpstr>גופנים בשימוש</vt:lpstr>
      </vt:variant>
      <vt:variant>
        <vt:i4>6</vt:i4>
      </vt:variant>
      <vt:variant>
        <vt:lpstr>ערכת נושא</vt:lpstr>
      </vt:variant>
      <vt:variant>
        <vt:i4>2</vt:i4>
      </vt:variant>
      <vt:variant>
        <vt:lpstr>כותרות שקופיות</vt:lpstr>
      </vt:variant>
      <vt:variant>
        <vt:i4>91</vt:i4>
      </vt:variant>
    </vt:vector>
  </HeadingPairs>
  <TitlesOfParts>
    <vt:vector size="99" baseType="lpstr">
      <vt:lpstr>.David</vt:lpstr>
      <vt:lpstr>Agas</vt:lpstr>
      <vt:lpstr>Arial</vt:lpstr>
      <vt:lpstr>Calibri</vt:lpstr>
      <vt:lpstr>David</vt:lpstr>
      <vt:lpstr>Times New Roman</vt:lpstr>
      <vt:lpstr>ערכת נושא של Office</vt:lpstr>
      <vt:lpstr>2_ערכת נושא Office</vt:lpstr>
      <vt:lpstr>מצגת של PowerPoint‏</vt:lpstr>
      <vt:lpstr> </vt:lpstr>
      <vt:lpstr>מהן המידות המינימליות של הסוכה?</vt:lpstr>
      <vt:lpstr>מהן המידות המינימליות של הסוכה?</vt:lpstr>
      <vt:lpstr>מהו הגובה המירבי של הסוכה?</vt:lpstr>
      <vt:lpstr>מהו הגובה המירבי של הסוכה?</vt:lpstr>
      <vt:lpstr>האם מחצלת העשויה מקנים או קש ראויה לשמש כסכך?</vt:lpstr>
      <vt:lpstr>האם מחצלת העשויה מקנים או קש ראויה לשמש כסכך?</vt:lpstr>
      <vt:lpstr>הסכך צריך להגן מהשמש, כך שצילתה של הסוכה תהיה מרובה מחמתה. היכן מודדים את כמות השמש שנכנסת לסוכה?</vt:lpstr>
      <vt:lpstr>הסכך צריך להגן מהשמש, כך שצילתה של הסוכה תהיה מרובה מחמתה. היכן מודדים את כמות השמש שנכנסת לסוכה?</vt:lpstr>
      <vt:lpstr>מה הדין של סוכה שבחלק משעות היום חמתה מרובה מצילתה, ובחלק מהשעות צילתה מרובה מחמתה?</vt:lpstr>
      <vt:lpstr>מה הדין של סוכה שבחלק משעות היום חמתה מרובה מצילתה, ובחלק מהשעות צילתה מרובה מחמתה?</vt:lpstr>
      <vt:lpstr>במקרה שרוב הסוכה צילתה מרובה מחמתה, מה דינו של היושב במקום שבו הסכך דליל וחמתו מרובה מצילתו?</vt:lpstr>
      <vt:lpstr>במקרה שרוב הסוכה צילתה מרובה מחמתה, מה דינו של היושב במקום שבו הסכך דליל וחמתו מרובה מצילתו?</vt:lpstr>
      <vt:lpstr>מה הדין אם יש בסכך חלל של אוויר?</vt:lpstr>
      <vt:lpstr>מה הדין אם יש בסכך חלל של אוויר?</vt:lpstr>
      <vt:lpstr>האם מותר לעשות סוכה ליד בנין גבוה, שמונע מקרני החמה להגיע לסוכה?</vt:lpstr>
      <vt:lpstr>האם מותר לעשות סוכה ליד בנין גבוה, שמונע מקרני החמה להגיע לסוכה?</vt:lpstr>
      <vt:lpstr>מה דינה של סוכה שנמצאת מתחת לאילן שענפיו דלילים?</vt:lpstr>
      <vt:lpstr>מה דינה של סוכה שנמצאת מתחת לאילן שענפיו דלילים?</vt:lpstr>
      <vt:lpstr>מהו רוחב הנסרים הכשרים לסיכוך לכתחילה?</vt:lpstr>
      <vt:lpstr>מהו רוחב הנסרים הכשרים לסיכוך לכתחילה?</vt:lpstr>
      <vt:lpstr>מה הדין של סוכה שהסכך שלה אטום?</vt:lpstr>
      <vt:lpstr>מה הדין של סוכה שהסכך שלה אטום?</vt:lpstr>
      <vt:lpstr>האם מותר להעמיד את הסכך על דבר שפסול לסכך, כגון להעמידו על מוטות מתכת שמהם בנויה הסוכה?</vt:lpstr>
      <vt:lpstr>האם מותר להעמיד את הסכך על דבר שפסול לסכך, כגון להעמידו על מוטות מתכת שמהם בנויה הסוכה?</vt:lpstr>
      <vt:lpstr>האם מותר לכתחילה להעמיד את הסכך על כותל אבנים?</vt:lpstr>
      <vt:lpstr>האם מותר לכתחילה להעמיד את הסכך על כותל אבנים?</vt:lpstr>
      <vt:lpstr>כיצד ינהג אדם שברור לו שרוח מצויה אינה יכולה להעיף את  הסכך, אך הוא חושש מפני רוח שאינה מצויה העלולה להעיף אותו?</vt:lpstr>
      <vt:lpstr>כיצד ינהג אדם שברור לו שרוח מצויה אינה יכולה להעיף את  הסכך, אך הוא חושש מפני רוח שאינה מצויה העלולה להעיף אותו?</vt:lpstr>
      <vt:lpstr>אילו חומרים כשרים לדפנות הסוכה?</vt:lpstr>
      <vt:lpstr>אילו חומרים כשרים לדפנות הסוכה?</vt:lpstr>
      <vt:lpstr>כמה דפנות צריך לסוכה?</vt:lpstr>
      <vt:lpstr>כמה דפנות צריך לסוכה?</vt:lpstr>
      <vt:lpstr>האם מותר להשאיר רווח בין דפנות הסוכה לבין הקרקע?</vt:lpstr>
      <vt:lpstr>האם מותר להשאיר רווח בין דפנות הסוכה לבין הקרקע?</vt:lpstr>
      <vt:lpstr>האם מותר להשאיר רווח בין דפנות הסוכה לבין  הסכך? </vt:lpstr>
      <vt:lpstr>האם מותר להשאיר רווח בין דפנות הסוכה לבין  הסכך? </vt:lpstr>
      <vt:lpstr>האם ניתן לבנות סוכה מדפנות העשויות ממוטות או חוטים הנמצאים במרחק של פחות משלושה טפחים זה מזה?</vt:lpstr>
      <vt:lpstr>האם ניתן לבנות סוכה מדפנות העשויות ממוטות או חוטים הנמצאים במרחק של פחות משלושה טפחים זה מזה?</vt:lpstr>
      <vt:lpstr>מה הדין אם הניח תחילה את הסכך ואחר כך הקים את הדפנות, למשל כשמניח את הסכך על עמודים שאינם נחשבים כדפנות מבחינה הלכתית?</vt:lpstr>
      <vt:lpstr>מה הדין אם הניח תחילה את הסכך ואחר כך הקים את הדפנות, למשל כשמניח את הסכך על עמודים שאינם נחשבים כדפנות מבחינה הלכתית?</vt:lpstr>
      <vt:lpstr>לכתחילה יש לתלות את הקישוטים בתוך ארבעה טפחים הסמוכים לסכך, וכך הם טפלים לסכך ואינם פוסלים אותו. אם תלו אותם נמוך יותר, האם היושב תחתם יצא ידי חובתו? סמן את התשובה שאינה נכונה.</vt:lpstr>
      <vt:lpstr>לכתחילה יש לתלות את הקישוטים בתוך ארבעה טפחים הסמוכים לסכך, וכך הם טפלים לסכך ואינם פוסלים אותו. אם תלו אותם נמוך יותר, האם היושב תחתם יצא ידי חובתו? סמן את התשובה שאינה נכונה.</vt:lpstr>
      <vt:lpstr>אדם הישן מתחת השולחן בסוכה, האם יצא ידי חובה?</vt:lpstr>
      <vt:lpstr>אדם הישן מתחת השולחן בסוכה, האם יצא ידי חובה?</vt:lpstr>
      <vt:lpstr>מה הדין של סוכה שנעשתה כדי להסתיר בה דברים?</vt:lpstr>
      <vt:lpstr>מה הדין של סוכה שנעשתה כדי להסתיר בה דברים?</vt:lpstr>
      <vt:lpstr>מה הדין של סוכה שנעשתה בשביל צל, אך לא מתוך כוונה למצוה?</vt:lpstr>
      <vt:lpstr>מה הדין של סוכה שנעשתה בשביל צל, אך לא מתוך כוונה למצוה?</vt:lpstr>
      <vt:lpstr>בית קבוע שתקרתו עשויה מקרשים פסול לסוכה. מדוע?</vt:lpstr>
      <vt:lpstr>בית קבוע שתקרתו עשויה מקרשים פסול לסוכה. מדוע?</vt:lpstr>
      <vt:lpstr>הרוצה להכשיר תקרת בית קבע העשויה מנסרים,  מה עליו לעשות? </vt:lpstr>
      <vt:lpstr>הרוצה להכשיר תקרת בית קבע העשויה מנסרים,  מה עליו לעשות? </vt:lpstr>
      <vt:lpstr>מה הדין של סוכה שהתקינו מעליה גגון  כדי שאפשר יהיה לפתוח ולסגור בעת הצורך בשעת הגשמים?</vt:lpstr>
      <vt:lpstr>מה הדין של סוכה שהתקינו מעליה גגון  כדי שאפשר יהיה לפתוח ולסגור בעת הצורך בשעת הגשמים?</vt:lpstr>
      <vt:lpstr>מה דינו של אדם היושב בסוכה שבנה בשטח שאינו שלו, ויודע שאין מרשים לו לבנות שם?</vt:lpstr>
      <vt:lpstr>מה דינו של אדם היושב בסוכה שבנה בשטח שאינו שלו, ויודע שאין מרשים לו לבנות שם?</vt:lpstr>
      <vt:lpstr>האם ניתן לקיים מצות סוכה בסוכתו של חברו, מבלי לבקש את רשותו?</vt:lpstr>
      <vt:lpstr>האם ניתן לקיים מצות סוכה בסוכתו של חברו, מבלי לבקש את רשותו?</vt:lpstr>
      <vt:lpstr>מה דינה של סוכה הראויה לאכילה אך אינה ראויה לשינה, כגון שיש רוח וקור שאינם מאפשרים לישון, או שהסוכה נמצאת במקום מסוכן מבחינה בטחונית?</vt:lpstr>
      <vt:lpstr>מה דינה של סוכה הראויה לאכילה אך אינה ראויה לשינה, כגון שיש רוח וקור שאינם מאפשרים לישון, או שהסוכה נמצאת במקום מסוכן מבחינה בטחונית?</vt:lpstr>
      <vt:lpstr>האם מותר לקשט את הסוכה בפסוקים?</vt:lpstr>
      <vt:lpstr>האם מותר לקשט את הסוכה בפסוקים?</vt:lpstr>
      <vt:lpstr> </vt:lpstr>
      <vt:lpstr>האם יש הבדל בין חובת האכילה בסוכה בלילה הראשון לבין שאר ימות החג?</vt:lpstr>
      <vt:lpstr>האם יש הבדל בין חובת האכילה בסוכה בלילה הראשון לבין שאר ימות החג?</vt:lpstr>
      <vt:lpstr>כיצד ינהג במקרה שיורד גשם בלילה הראשון, והגשם אינו פוסק, וכבר קשה לו להמתין?</vt:lpstr>
      <vt:lpstr>כיצד ינהג במקרה שיורד גשם בלילה הראשון, והגשם אינו פוסק, וכבר קשה לו להמתין?</vt:lpstr>
      <vt:lpstr>האם יש חובה לאכול בסוכה גם אכילת ארעי?</vt:lpstr>
      <vt:lpstr>האם יש חובה לאכול בסוכה גם אכילת ארעי?</vt:lpstr>
      <vt:lpstr>איזה מהדברים הבאים אין חובה לאכול בסוכה?</vt:lpstr>
      <vt:lpstr>איזה מהדברים הבאים אין חובה לאכול בסוכה?</vt:lpstr>
      <vt:lpstr>היוצא באמצע הסעודה מהסוכה לבית - האם מותר לו לשתות בבית מעט מים, או לטעום דבר כלשהו בדרך ארעית?</vt:lpstr>
      <vt:lpstr>היוצא באמצע הסעודה מהסוכה לבית - האם מותר לו לשתות בבית מעט מים, או לטעום דבר כלשהו בדרך ארעית?</vt:lpstr>
      <vt:lpstr>איזו ברכה מקדימים - הברכה על האוכל, או ברכת "לישב בסוכה"?</vt:lpstr>
      <vt:lpstr>איזו ברכה מקדימים - הברכה על האוכל, או ברכת "לישב בסוכה"?</vt:lpstr>
      <vt:lpstr>כיצד ינהג אדם ששכח לברך "לישב בסוכה", ונזכר רק לאחר שכבר סיים את סעודתו?</vt:lpstr>
      <vt:lpstr>כיצד ינהג אדם ששכח לברך "לישב בסוכה", ונזכר רק לאחר שכבר סיים את סעודתו?</vt:lpstr>
      <vt:lpstr>האם חובה לישון בסוכה?</vt:lpstr>
      <vt:lpstr>האם חובה לישון בסוכה?</vt:lpstr>
      <vt:lpstr>האם נשים חייבות במצות סוכה?</vt:lpstr>
      <vt:lpstr>האם נשים חייבות במצות סוכה?</vt:lpstr>
      <vt:lpstr>היכן עדיף ללמוד תורה - בבית המדרש או בסוכה?</vt:lpstr>
      <vt:lpstr>היכן עדיף ללמוד תורה - בבית המדרש או בסוכה?</vt:lpstr>
      <vt:lpstr>האם מותר לדבר דברי חול בסוכה?</vt:lpstr>
      <vt:lpstr>האם מותר לדבר דברי חול בסוכה?</vt:lpstr>
      <vt:lpstr>מי שהתרשל והקים סוכה רעועה מהמקובל, האם יכול לטעון אחר כך שהוא מצטער ופטור מן הסוכה?</vt:lpstr>
      <vt:lpstr>מי שהתרשל והקים סוכה רעועה מהמקובל, האם יכול לטעון אחר כך שהוא מצטער ופטור מן הסוכה?</vt:lpstr>
      <vt:lpstr>מה דינו של היוצא לטייל בסוכות? </vt:lpstr>
      <vt:lpstr>מה דינו של היוצא לטייל בסוכות? </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מצגת הלכות סוכה</dc:title>
  <dc:creator/>
  <cp:keywords/>
  <dc:description>על פי פניני הלכה - סוכות</dc:description>
  <cp:lastModifiedBy/>
  <cp:revision>1</cp:revision>
  <dcterms:modified xsi:type="dcterms:W3CDTF">2018-10-13T16:41:06Z</dcterms:modified>
</cp:coreProperties>
</file>