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4044" r:id="rId1"/>
  </p:sldMasterIdLst>
  <p:notesMasterIdLst>
    <p:notesMasterId r:id="rId11"/>
  </p:notesMasterIdLst>
  <p:sldIdLst>
    <p:sldId id="256" r:id="rId2"/>
    <p:sldId id="257" r:id="rId3"/>
    <p:sldId id="258" r:id="rId4"/>
    <p:sldId id="261" r:id="rId5"/>
    <p:sldId id="262" r:id="rId6"/>
    <p:sldId id="263" r:id="rId7"/>
    <p:sldId id="265" r:id="rId8"/>
    <p:sldId id="266" r:id="rId9"/>
    <p:sldId id="267" r:id="rId10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66" autoAdjust="0"/>
    <p:restoredTop sz="94590" autoAdjust="0"/>
  </p:normalViewPr>
  <p:slideViewPr>
    <p:cSldViewPr>
      <p:cViewPr>
        <p:scale>
          <a:sx n="68" d="100"/>
          <a:sy n="68" d="100"/>
        </p:scale>
        <p:origin x="-660" y="-9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259DB95-CAB6-47ED-9E4F-7BF30371445A}" type="datetimeFigureOut">
              <a:rPr lang="he-IL" smtClean="0"/>
              <a:t>י"ג/טבת/תשע"ו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2E0A3C2-6ACB-4562-A21E-61E5AF6F3C9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82946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0A3C2-6ACB-4562-A21E-61E5AF6F3C9A}" type="slidenum">
              <a:rPr lang="he-IL" smtClean="0"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50316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FE4CB8C-E44C-4DB9-87B4-14EBFBAC2133}" type="datetimeFigureOut">
              <a:rPr lang="he-IL" smtClean="0"/>
              <a:t>י"ג/טבת/תשע"ו</a:t>
            </a:fld>
            <a:endParaRPr lang="he-IL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7E2584E-FB55-4032-B213-95B8003A3813}" type="slidenum">
              <a:rPr lang="he-IL" smtClean="0"/>
              <a:t>‹#›</a:t>
            </a:fld>
            <a:endParaRPr lang="he-IL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4CB8C-E44C-4DB9-87B4-14EBFBAC2133}" type="datetimeFigureOut">
              <a:rPr lang="he-IL" smtClean="0"/>
              <a:t>י"ג/טבת/תשע"ו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2584E-FB55-4032-B213-95B8003A3813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4CB8C-E44C-4DB9-87B4-14EBFBAC2133}" type="datetimeFigureOut">
              <a:rPr lang="he-IL" smtClean="0"/>
              <a:t>י"ג/טבת/תשע"ו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2584E-FB55-4032-B213-95B8003A3813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4CB8C-E44C-4DB9-87B4-14EBFBAC2133}" type="datetimeFigureOut">
              <a:rPr lang="he-IL" smtClean="0"/>
              <a:t>י"ג/טבת/תשע"ו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2584E-FB55-4032-B213-95B8003A3813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4CB8C-E44C-4DB9-87B4-14EBFBAC2133}" type="datetimeFigureOut">
              <a:rPr lang="he-IL" smtClean="0"/>
              <a:t>י"ג/טבת/תשע"ו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2584E-FB55-4032-B213-95B8003A3813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4CB8C-E44C-4DB9-87B4-14EBFBAC2133}" type="datetimeFigureOut">
              <a:rPr lang="he-IL" smtClean="0"/>
              <a:t>י"ג/טבת/תשע"ו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2584E-FB55-4032-B213-95B8003A3813}" type="slidenum">
              <a:rPr lang="he-IL" smtClean="0"/>
              <a:t>‹#›</a:t>
            </a:fld>
            <a:endParaRPr lang="he-I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4CB8C-E44C-4DB9-87B4-14EBFBAC2133}" type="datetimeFigureOut">
              <a:rPr lang="he-IL" smtClean="0"/>
              <a:t>י"ג/טבת/תשע"ו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2584E-FB55-4032-B213-95B8003A3813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4CB8C-E44C-4DB9-87B4-14EBFBAC2133}" type="datetimeFigureOut">
              <a:rPr lang="he-IL" smtClean="0"/>
              <a:t>י"ג/טבת/תשע"ו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2584E-FB55-4032-B213-95B8003A3813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4CB8C-E44C-4DB9-87B4-14EBFBAC2133}" type="datetimeFigureOut">
              <a:rPr lang="he-IL" smtClean="0"/>
              <a:t>י"ג/טבת/תשע"ו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2584E-FB55-4032-B213-95B8003A3813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4CB8C-E44C-4DB9-87B4-14EBFBAC2133}" type="datetimeFigureOut">
              <a:rPr lang="he-IL" smtClean="0"/>
              <a:t>י"ג/טבת/תשע"ו</a:t>
            </a:fld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2584E-FB55-4032-B213-95B8003A3813}" type="slidenum">
              <a:rPr lang="he-IL" smtClean="0"/>
              <a:t>‹#›</a:t>
            </a:fld>
            <a:endParaRPr lang="he-IL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4CB8C-E44C-4DB9-87B4-14EBFBAC2133}" type="datetimeFigureOut">
              <a:rPr lang="he-IL" smtClean="0"/>
              <a:t>י"ג/טבת/תשע"ו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2584E-FB55-4032-B213-95B8003A3813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FE4CB8C-E44C-4DB9-87B4-14EBFBAC2133}" type="datetimeFigureOut">
              <a:rPr lang="he-IL" smtClean="0"/>
              <a:t>י"ג/טבת/תשע"ו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07E2584E-FB55-4032-B213-95B8003A3813}" type="slidenum">
              <a:rPr lang="he-IL" smtClean="0"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l" defTabSz="914400" rtl="1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27432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mdatyamim.022.co.il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emdatyamim.022.co.il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 smtClean="0"/>
              <a:t>שבת-מלאכת גוזז</a:t>
            </a:r>
            <a:endParaRPr lang="he-IL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0" y="5105400"/>
            <a:ext cx="6400800" cy="1752600"/>
          </a:xfrm>
        </p:spPr>
        <p:txBody>
          <a:bodyPr>
            <a:normAutofit fontScale="55000" lnSpcReduction="20000"/>
          </a:bodyPr>
          <a:lstStyle/>
          <a:p>
            <a:endParaRPr lang="he-IL" sz="3400" dirty="0">
              <a:solidFill>
                <a:schemeClr val="tx1"/>
              </a:solidFill>
            </a:endParaRPr>
          </a:p>
          <a:p>
            <a:r>
              <a:rPr lang="he-IL" sz="1400" dirty="0" smtClean="0">
                <a:solidFill>
                  <a:schemeClr val="tx1"/>
                </a:solidFill>
              </a:rPr>
              <a:t>                                                                                 </a:t>
            </a:r>
          </a:p>
          <a:p>
            <a:endParaRPr lang="he-IL" sz="1400" dirty="0">
              <a:solidFill>
                <a:schemeClr val="tx1"/>
              </a:solidFill>
            </a:endParaRPr>
          </a:p>
          <a:p>
            <a:endParaRPr lang="he-IL" sz="1400" dirty="0" smtClean="0">
              <a:solidFill>
                <a:schemeClr val="tx1"/>
              </a:solidFill>
            </a:endParaRPr>
          </a:p>
          <a:p>
            <a:endParaRPr lang="he-IL" sz="1400" dirty="0">
              <a:solidFill>
                <a:schemeClr val="tx1"/>
              </a:solidFill>
            </a:endParaRPr>
          </a:p>
          <a:p>
            <a:endParaRPr lang="he-IL" sz="1400" dirty="0" smtClean="0">
              <a:solidFill>
                <a:schemeClr val="tx1"/>
              </a:solidFill>
            </a:endParaRPr>
          </a:p>
          <a:p>
            <a:r>
              <a:rPr lang="he-IL" sz="1400" dirty="0" smtClean="0">
                <a:solidFill>
                  <a:schemeClr val="tx1"/>
                </a:solidFill>
              </a:rPr>
              <a:t>                                           </a:t>
            </a:r>
            <a:endParaRPr lang="he-IL" sz="1400" dirty="0">
              <a:solidFill>
                <a:schemeClr val="tx1"/>
              </a:solidFill>
            </a:endParaRPr>
          </a:p>
          <a:p>
            <a:endParaRPr lang="he-IL" sz="1400" dirty="0" smtClean="0">
              <a:solidFill>
                <a:schemeClr val="tx1"/>
              </a:solidFill>
            </a:endParaRPr>
          </a:p>
          <a:p>
            <a:r>
              <a:rPr lang="he-IL" sz="2600" dirty="0" smtClean="0">
                <a:solidFill>
                  <a:schemeClr val="tx1"/>
                </a:solidFill>
              </a:rPr>
              <a:t>                  </a:t>
            </a:r>
            <a:r>
              <a:rPr lang="he-IL" sz="3800" dirty="0" smtClean="0">
                <a:solidFill>
                  <a:schemeClr val="tx1"/>
                </a:solidFill>
              </a:rPr>
              <a:t>מגיש :יאיר ינאי</a:t>
            </a:r>
          </a:p>
          <a:p>
            <a:r>
              <a:rPr lang="he-IL" sz="1400" dirty="0" smtClean="0">
                <a:solidFill>
                  <a:schemeClr val="tx1"/>
                </a:solidFill>
              </a:rPr>
              <a:t>                                                                    </a:t>
            </a:r>
          </a:p>
          <a:p>
            <a:endParaRPr lang="he-IL" sz="1400" dirty="0">
              <a:solidFill>
                <a:schemeClr val="tx1"/>
              </a:solidFill>
            </a:endParaRPr>
          </a:p>
          <a:p>
            <a:endParaRPr lang="he-IL" sz="1400" dirty="0" smtClean="0">
              <a:solidFill>
                <a:schemeClr val="tx1"/>
              </a:solidFill>
            </a:endParaRPr>
          </a:p>
          <a:p>
            <a:endParaRPr lang="he-IL" sz="1400" dirty="0">
              <a:solidFill>
                <a:schemeClr val="tx1"/>
              </a:solidFill>
            </a:endParaRPr>
          </a:p>
          <a:p>
            <a:endParaRPr lang="he-IL" sz="1400" dirty="0" smtClean="0">
              <a:solidFill>
                <a:schemeClr val="tx1"/>
              </a:solidFill>
            </a:endParaRPr>
          </a:p>
          <a:p>
            <a:endParaRPr lang="he-IL" sz="1400" dirty="0">
              <a:solidFill>
                <a:schemeClr val="tx1"/>
              </a:solidFill>
            </a:endParaRPr>
          </a:p>
          <a:p>
            <a:endParaRPr lang="he-IL" sz="1400" dirty="0" smtClean="0">
              <a:solidFill>
                <a:schemeClr val="tx1"/>
              </a:solidFill>
            </a:endParaRPr>
          </a:p>
          <a:p>
            <a:endParaRPr lang="he-IL" sz="1400" dirty="0">
              <a:solidFill>
                <a:schemeClr val="tx1"/>
              </a:solidFill>
            </a:endParaRPr>
          </a:p>
          <a:p>
            <a:endParaRPr lang="he-IL" sz="1400" dirty="0" smtClean="0">
              <a:solidFill>
                <a:schemeClr val="tx1"/>
              </a:solidFill>
            </a:endParaRPr>
          </a:p>
          <a:p>
            <a:endParaRPr lang="he-IL" sz="1400" dirty="0">
              <a:solidFill>
                <a:schemeClr val="tx1"/>
              </a:solidFill>
            </a:endParaRPr>
          </a:p>
          <a:p>
            <a:endParaRPr lang="he-IL" sz="1400" dirty="0" smtClean="0">
              <a:solidFill>
                <a:schemeClr val="tx1"/>
              </a:solidFill>
            </a:endParaRPr>
          </a:p>
          <a:p>
            <a:endParaRPr lang="he-IL" sz="1400" dirty="0">
              <a:solidFill>
                <a:schemeClr val="tx1"/>
              </a:solidFill>
            </a:endParaRPr>
          </a:p>
          <a:p>
            <a:endParaRPr lang="he-IL" sz="1400" dirty="0" smtClean="0">
              <a:solidFill>
                <a:schemeClr val="tx1"/>
              </a:solidFill>
            </a:endParaRPr>
          </a:p>
          <a:p>
            <a:endParaRPr lang="he-IL" sz="1400" dirty="0">
              <a:solidFill>
                <a:schemeClr val="tx1"/>
              </a:solidFill>
            </a:endParaRPr>
          </a:p>
          <a:p>
            <a:endParaRPr lang="he-IL" sz="1400" dirty="0" smtClean="0">
              <a:solidFill>
                <a:schemeClr val="tx1"/>
              </a:solidFill>
            </a:endParaRPr>
          </a:p>
          <a:p>
            <a:endParaRPr lang="he-IL" sz="1400" dirty="0">
              <a:solidFill>
                <a:schemeClr val="tx1"/>
              </a:solidFill>
            </a:endParaRPr>
          </a:p>
          <a:p>
            <a:endParaRPr lang="he-IL" sz="1400" dirty="0" smtClean="0">
              <a:solidFill>
                <a:schemeClr val="tx1"/>
              </a:solidFill>
            </a:endParaRPr>
          </a:p>
          <a:p>
            <a:endParaRPr lang="he-IL" sz="1400" dirty="0">
              <a:solidFill>
                <a:schemeClr val="tx1"/>
              </a:solidFill>
            </a:endParaRPr>
          </a:p>
          <a:p>
            <a:endParaRPr lang="he-IL" sz="1400" dirty="0" smtClean="0">
              <a:solidFill>
                <a:schemeClr val="tx1"/>
              </a:solidFill>
            </a:endParaRPr>
          </a:p>
          <a:p>
            <a:endParaRPr lang="he-IL" sz="1400" dirty="0">
              <a:solidFill>
                <a:schemeClr val="tx1"/>
              </a:solidFill>
            </a:endParaRPr>
          </a:p>
          <a:p>
            <a:endParaRPr lang="he-IL" sz="1400" dirty="0" smtClean="0">
              <a:solidFill>
                <a:schemeClr val="tx1"/>
              </a:solidFill>
            </a:endParaRPr>
          </a:p>
          <a:p>
            <a:endParaRPr lang="he-IL" sz="1400" dirty="0">
              <a:solidFill>
                <a:schemeClr val="tx1"/>
              </a:solidFill>
            </a:endParaRPr>
          </a:p>
          <a:p>
            <a:endParaRPr lang="he-IL" sz="1400" dirty="0" smtClean="0">
              <a:solidFill>
                <a:schemeClr val="tx1"/>
              </a:solidFill>
            </a:endParaRPr>
          </a:p>
          <a:p>
            <a:endParaRPr lang="he-IL" sz="1400" dirty="0">
              <a:solidFill>
                <a:schemeClr val="tx1"/>
              </a:solidFill>
            </a:endParaRPr>
          </a:p>
          <a:p>
            <a:endParaRPr lang="he-IL" sz="1400" dirty="0" smtClean="0">
              <a:solidFill>
                <a:schemeClr val="tx1"/>
              </a:solidFill>
            </a:endParaRPr>
          </a:p>
          <a:p>
            <a:endParaRPr lang="he-IL" sz="1400" dirty="0">
              <a:solidFill>
                <a:schemeClr val="tx1"/>
              </a:solidFill>
            </a:endParaRPr>
          </a:p>
          <a:p>
            <a:endParaRPr lang="he-IL" sz="1400" dirty="0" smtClean="0">
              <a:solidFill>
                <a:schemeClr val="tx1"/>
              </a:solidFill>
            </a:endParaRPr>
          </a:p>
          <a:p>
            <a:endParaRPr lang="he-IL" sz="1400" dirty="0">
              <a:solidFill>
                <a:schemeClr val="tx1"/>
              </a:solidFill>
            </a:endParaRPr>
          </a:p>
          <a:p>
            <a:endParaRPr lang="he-IL" sz="1400" dirty="0" smtClean="0">
              <a:solidFill>
                <a:schemeClr val="tx1"/>
              </a:solidFill>
            </a:endParaRPr>
          </a:p>
          <a:p>
            <a:endParaRPr lang="he-IL" sz="1400" dirty="0">
              <a:solidFill>
                <a:schemeClr val="tx1"/>
              </a:solidFill>
            </a:endParaRPr>
          </a:p>
          <a:p>
            <a:endParaRPr lang="he-IL" sz="1400" dirty="0" smtClean="0">
              <a:solidFill>
                <a:schemeClr val="tx1"/>
              </a:solidFill>
            </a:endParaRPr>
          </a:p>
          <a:p>
            <a:endParaRPr lang="he-IL" sz="1400" dirty="0">
              <a:solidFill>
                <a:schemeClr val="tx1"/>
              </a:solidFill>
            </a:endParaRPr>
          </a:p>
          <a:p>
            <a:endParaRPr lang="he-IL" sz="1400" dirty="0" smtClean="0">
              <a:solidFill>
                <a:schemeClr val="tx1"/>
              </a:solidFill>
            </a:endParaRPr>
          </a:p>
          <a:p>
            <a:endParaRPr lang="he-IL" sz="1400" dirty="0">
              <a:solidFill>
                <a:schemeClr val="tx1"/>
              </a:solidFill>
            </a:endParaRPr>
          </a:p>
          <a:p>
            <a:endParaRPr lang="he-IL" sz="1400" dirty="0" smtClean="0">
              <a:solidFill>
                <a:schemeClr val="tx1"/>
              </a:solidFill>
            </a:endParaRPr>
          </a:p>
          <a:p>
            <a:endParaRPr lang="he-IL" sz="1400" dirty="0">
              <a:solidFill>
                <a:schemeClr val="tx1"/>
              </a:solidFill>
            </a:endParaRPr>
          </a:p>
          <a:p>
            <a:endParaRPr lang="he-IL" sz="1400" dirty="0" smtClean="0">
              <a:solidFill>
                <a:schemeClr val="tx1"/>
              </a:solidFill>
            </a:endParaRPr>
          </a:p>
          <a:p>
            <a:endParaRPr lang="he-IL" sz="1400" dirty="0">
              <a:solidFill>
                <a:schemeClr val="tx1"/>
              </a:solidFill>
            </a:endParaRPr>
          </a:p>
          <a:p>
            <a:endParaRPr lang="he-IL" sz="1400" dirty="0" smtClean="0">
              <a:solidFill>
                <a:schemeClr val="tx1"/>
              </a:solidFill>
            </a:endParaRPr>
          </a:p>
          <a:p>
            <a:endParaRPr lang="he-IL" sz="1400" dirty="0">
              <a:solidFill>
                <a:schemeClr val="tx1"/>
              </a:solidFill>
            </a:endParaRPr>
          </a:p>
          <a:p>
            <a:endParaRPr lang="he-IL" sz="1400" dirty="0" smtClean="0">
              <a:solidFill>
                <a:schemeClr val="tx1"/>
              </a:solidFill>
            </a:endParaRPr>
          </a:p>
          <a:p>
            <a:endParaRPr lang="he-IL" sz="1400" dirty="0">
              <a:solidFill>
                <a:schemeClr val="tx1"/>
              </a:solidFill>
            </a:endParaRPr>
          </a:p>
          <a:p>
            <a:endParaRPr lang="he-IL" sz="1400" dirty="0" smtClean="0">
              <a:solidFill>
                <a:schemeClr val="tx1"/>
              </a:solidFill>
            </a:endParaRPr>
          </a:p>
          <a:p>
            <a:endParaRPr lang="he-IL" sz="1400" dirty="0">
              <a:solidFill>
                <a:schemeClr val="tx1"/>
              </a:solidFill>
            </a:endParaRPr>
          </a:p>
          <a:p>
            <a:endParaRPr lang="he-IL" sz="1400" dirty="0" smtClean="0">
              <a:solidFill>
                <a:schemeClr val="tx1"/>
              </a:solidFill>
            </a:endParaRPr>
          </a:p>
          <a:p>
            <a:endParaRPr lang="he-IL" sz="1400" dirty="0">
              <a:solidFill>
                <a:schemeClr val="tx1"/>
              </a:solidFill>
            </a:endParaRPr>
          </a:p>
          <a:p>
            <a:endParaRPr lang="he-IL" sz="1400" dirty="0" smtClean="0">
              <a:solidFill>
                <a:schemeClr val="tx1"/>
              </a:solidFill>
            </a:endParaRPr>
          </a:p>
          <a:p>
            <a:endParaRPr lang="he-IL" sz="1400" dirty="0">
              <a:solidFill>
                <a:schemeClr val="tx1"/>
              </a:solidFill>
            </a:endParaRPr>
          </a:p>
          <a:p>
            <a:endParaRPr lang="he-IL" sz="1400" dirty="0" smtClean="0">
              <a:solidFill>
                <a:schemeClr val="tx1"/>
              </a:solidFill>
            </a:endParaRPr>
          </a:p>
          <a:p>
            <a:endParaRPr lang="he-IL" sz="1400" dirty="0">
              <a:solidFill>
                <a:schemeClr val="tx1"/>
              </a:solidFill>
            </a:endParaRPr>
          </a:p>
          <a:p>
            <a:endParaRPr lang="he-IL" sz="1400" dirty="0" smtClean="0">
              <a:solidFill>
                <a:schemeClr val="tx1"/>
              </a:solidFill>
            </a:endParaRPr>
          </a:p>
          <a:p>
            <a:endParaRPr lang="he-IL" sz="1400" dirty="0">
              <a:solidFill>
                <a:schemeClr val="tx1"/>
              </a:solidFill>
            </a:endParaRPr>
          </a:p>
          <a:p>
            <a:endParaRPr lang="he-IL" sz="1400" dirty="0" smtClean="0">
              <a:solidFill>
                <a:schemeClr val="tx1"/>
              </a:solidFill>
            </a:endParaRPr>
          </a:p>
          <a:p>
            <a:endParaRPr lang="he-IL" sz="1400" dirty="0">
              <a:solidFill>
                <a:schemeClr val="tx1"/>
              </a:solidFill>
            </a:endParaRPr>
          </a:p>
          <a:p>
            <a:endParaRPr lang="he-IL" sz="1400" dirty="0" smtClean="0">
              <a:solidFill>
                <a:schemeClr val="tx1"/>
              </a:solidFill>
            </a:endParaRPr>
          </a:p>
          <a:p>
            <a:endParaRPr lang="he-IL" sz="1400" dirty="0">
              <a:solidFill>
                <a:schemeClr val="tx1"/>
              </a:solidFill>
            </a:endParaRPr>
          </a:p>
          <a:p>
            <a:endParaRPr lang="he-IL" sz="1400" dirty="0" smtClean="0">
              <a:solidFill>
                <a:schemeClr val="tx1"/>
              </a:solidFill>
            </a:endParaRPr>
          </a:p>
          <a:p>
            <a:endParaRPr lang="he-IL" sz="1400" dirty="0">
              <a:solidFill>
                <a:schemeClr val="tx1"/>
              </a:solidFill>
            </a:endParaRPr>
          </a:p>
          <a:p>
            <a:endParaRPr lang="he-IL" sz="1400" dirty="0" smtClean="0">
              <a:solidFill>
                <a:schemeClr val="tx1"/>
              </a:solidFill>
            </a:endParaRPr>
          </a:p>
          <a:p>
            <a:endParaRPr lang="he-IL" sz="1400" dirty="0">
              <a:solidFill>
                <a:schemeClr val="tx1"/>
              </a:solidFill>
            </a:endParaRPr>
          </a:p>
          <a:p>
            <a:endParaRPr lang="he-IL" sz="1400" dirty="0" smtClean="0">
              <a:solidFill>
                <a:schemeClr val="tx1"/>
              </a:solidFill>
            </a:endParaRPr>
          </a:p>
          <a:p>
            <a:endParaRPr lang="he-IL" sz="1400" dirty="0">
              <a:solidFill>
                <a:schemeClr val="tx1"/>
              </a:solidFill>
            </a:endParaRPr>
          </a:p>
          <a:p>
            <a:endParaRPr lang="he-IL" sz="1400" dirty="0" smtClean="0">
              <a:solidFill>
                <a:schemeClr val="tx1"/>
              </a:solidFill>
            </a:endParaRPr>
          </a:p>
        </p:txBody>
      </p:sp>
      <p:pic>
        <p:nvPicPr>
          <p:cNvPr id="1028" name="Picture 4" descr="http://www.pinat-hay.com/gzi-mis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212976"/>
            <a:ext cx="2987824" cy="3058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08104" y="6402814"/>
            <a:ext cx="3456384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600" dirty="0" smtClean="0">
                <a:latin typeface=".David" panose="05000000000000000000" pitchFamily="2" charset="0"/>
                <a:cs typeface="David" panose="020E0502060401010101" pitchFamily="2" charset="-79"/>
              </a:rPr>
              <a:t>מתוך "מצגות תלמידים" - </a:t>
            </a:r>
            <a:r>
              <a:rPr lang="he-IL" sz="1600" dirty="0" smtClean="0">
                <a:latin typeface=".David" panose="05000000000000000000" pitchFamily="2" charset="0"/>
                <a:cs typeface="David" panose="020E0502060401010101" pitchFamily="2" charset="-79"/>
                <a:hlinkClick r:id="rId3"/>
              </a:rPr>
              <a:t>אתר חמדת ימים</a:t>
            </a:r>
            <a:endParaRPr lang="he-IL" sz="1600" dirty="0" smtClean="0">
              <a:latin typeface=".David" panose="05000000000000000000" pitchFamily="2" charset="0"/>
              <a:cs typeface="David" panose="020E05020604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78150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title"/>
          </p:nvPr>
        </p:nvSpPr>
        <p:spPr>
          <a:xfrm>
            <a:off x="2699792" y="980728"/>
            <a:ext cx="7024744" cy="1143000"/>
          </a:xfrm>
        </p:spPr>
        <p:txBody>
          <a:bodyPr/>
          <a:lstStyle/>
          <a:p>
            <a:r>
              <a:rPr lang="he-IL" u="sng" dirty="0" smtClean="0"/>
              <a:t>המלאכה במשכן</a:t>
            </a:r>
            <a:endParaRPr lang="he-IL" u="sng" dirty="0"/>
          </a:p>
        </p:txBody>
      </p:sp>
      <p:sp>
        <p:nvSpPr>
          <p:cNvPr id="2" name="מציין מיקום תוכן 1"/>
          <p:cNvSpPr>
            <a:spLocks noGrp="1"/>
          </p:cNvSpPr>
          <p:nvPr>
            <p:ph idx="1"/>
          </p:nvPr>
        </p:nvSpPr>
        <p:spPr>
          <a:xfrm>
            <a:off x="1043492" y="2296287"/>
            <a:ext cx="6777317" cy="3508977"/>
          </a:xfrm>
        </p:spPr>
        <p:txBody>
          <a:bodyPr/>
          <a:lstStyle/>
          <a:p>
            <a:pPr marL="68580" indent="0">
              <a:buNone/>
            </a:pPr>
            <a:r>
              <a:rPr lang="he-IL" dirty="0"/>
              <a:t>לצורך הקמת המשכן היו </a:t>
            </a:r>
            <a:r>
              <a:rPr lang="he-IL" dirty="0">
                <a:solidFill>
                  <a:srgbClr val="FF0000"/>
                </a:solidFill>
              </a:rPr>
              <a:t>גוזזים צמר </a:t>
            </a:r>
            <a:r>
              <a:rPr lang="he-IL" dirty="0" smtClean="0">
                <a:solidFill>
                  <a:srgbClr val="FF0000"/>
                </a:solidFill>
              </a:rPr>
              <a:t>כבשים</a:t>
            </a:r>
            <a:r>
              <a:rPr lang="he-IL" dirty="0"/>
              <a:t>, כדי </a:t>
            </a:r>
            <a:r>
              <a:rPr lang="he-IL" dirty="0" smtClean="0"/>
              <a:t>לעשות </a:t>
            </a:r>
            <a:r>
              <a:rPr lang="he-IL" dirty="0"/>
              <a:t>מן הצמר חוטים ליריעות המשכן. וכן היו </a:t>
            </a:r>
            <a:r>
              <a:rPr lang="he-IL" dirty="0">
                <a:solidFill>
                  <a:srgbClr val="00B050"/>
                </a:solidFill>
              </a:rPr>
              <a:t>גוזזים את השער מעורות התחשים</a:t>
            </a:r>
            <a:r>
              <a:rPr lang="he-IL" dirty="0"/>
              <a:t>, כדי </a:t>
            </a:r>
            <a:r>
              <a:rPr lang="he-IL" dirty="0" smtClean="0"/>
              <a:t>שיהיו  </a:t>
            </a:r>
            <a:r>
              <a:rPr lang="he-IL" dirty="0"/>
              <a:t>העורות חלקים וראויים להיות יריעות למשכן.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645024"/>
            <a:ext cx="2569468" cy="1687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233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71600" y="980728"/>
            <a:ext cx="7024744" cy="1143000"/>
          </a:xfrm>
        </p:spPr>
        <p:txBody>
          <a:bodyPr/>
          <a:lstStyle/>
          <a:p>
            <a:pPr algn="ctr"/>
            <a:r>
              <a:rPr lang="he-IL" u="sng" dirty="0" smtClean="0"/>
              <a:t>הגדרת המלאכה</a:t>
            </a:r>
            <a:endParaRPr lang="he-IL" u="sng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638" y="3701296"/>
            <a:ext cx="2453258" cy="2806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מלאכת גוזז היא מלאכה </a:t>
            </a:r>
            <a:r>
              <a:rPr lang="he-IL" dirty="0" smtClean="0"/>
              <a:t>המנתקת דברים </a:t>
            </a:r>
            <a:r>
              <a:rPr lang="he-IL" dirty="0"/>
              <a:t>הגדלים על </a:t>
            </a:r>
            <a:r>
              <a:rPr lang="he-IL" dirty="0" smtClean="0"/>
              <a:t>הגוף.  </a:t>
            </a:r>
          </a:p>
          <a:p>
            <a:r>
              <a:rPr lang="he-IL" dirty="0" smtClean="0"/>
              <a:t>הגזיזה מחולקת לשני סוגים:</a:t>
            </a:r>
          </a:p>
          <a:p>
            <a:pPr lvl="1">
              <a:buFont typeface="Calibri" pitchFamily="34" charset="0"/>
              <a:buChar char="⁻"/>
            </a:pPr>
            <a:r>
              <a:rPr lang="he-IL" dirty="0" smtClean="0"/>
              <a:t>גזיזה הנעשית לצורך הדבר שמנתקים מהגוף.</a:t>
            </a:r>
          </a:p>
          <a:p>
            <a:pPr lvl="1">
              <a:buFont typeface="Calibri" pitchFamily="34" charset="0"/>
              <a:buChar char="⁻"/>
            </a:pPr>
            <a:r>
              <a:rPr lang="he-IL" dirty="0"/>
              <a:t>גזיזה </a:t>
            </a:r>
            <a:r>
              <a:rPr lang="he-IL" dirty="0" smtClean="0"/>
              <a:t>הנעשית לצורך </a:t>
            </a:r>
            <a:r>
              <a:rPr lang="he-IL" dirty="0" err="1" smtClean="0"/>
              <a:t>יפוי</a:t>
            </a:r>
            <a:r>
              <a:rPr lang="he-IL" dirty="0" smtClean="0"/>
              <a:t> העור.</a:t>
            </a:r>
          </a:p>
          <a:p>
            <a:pPr marL="68580" indent="0">
              <a:buNone/>
            </a:pPr>
            <a:r>
              <a:rPr lang="he-IL" dirty="0" smtClean="0"/>
              <a:t>  </a:t>
            </a:r>
          </a:p>
          <a:p>
            <a:endParaRPr lang="he-IL" dirty="0"/>
          </a:p>
          <a:p>
            <a:endParaRPr lang="he-IL" dirty="0" smtClean="0"/>
          </a:p>
          <a:p>
            <a:endParaRPr lang="he-IL" dirty="0"/>
          </a:p>
          <a:p>
            <a:endParaRPr lang="he-IL" dirty="0" smtClean="0"/>
          </a:p>
          <a:p>
            <a:endParaRPr lang="he-IL" dirty="0"/>
          </a:p>
          <a:p>
            <a:endParaRPr lang="he-IL" dirty="0" smtClean="0"/>
          </a:p>
          <a:p>
            <a:endParaRPr lang="he-IL" dirty="0"/>
          </a:p>
          <a:p>
            <a:endParaRPr lang="he-IL" dirty="0" smtClean="0"/>
          </a:p>
          <a:p>
            <a:endParaRPr lang="he-IL" dirty="0"/>
          </a:p>
          <a:p>
            <a:endParaRPr lang="he-IL" dirty="0" smtClean="0"/>
          </a:p>
          <a:p>
            <a:endParaRPr lang="he-IL" dirty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800753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131840" y="1340768"/>
            <a:ext cx="2808312" cy="566936"/>
          </a:xfrm>
        </p:spPr>
        <p:txBody>
          <a:bodyPr>
            <a:normAutofit fontScale="90000"/>
          </a:bodyPr>
          <a:lstStyle/>
          <a:p>
            <a:r>
              <a:rPr lang="he-IL" u="sng" dirty="0" smtClean="0"/>
              <a:t>סירוק שערות</a:t>
            </a:r>
            <a:endParaRPr lang="he-IL" u="sng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6467">
            <a:off x="7157167" y="4581128"/>
            <a:ext cx="1078830" cy="1537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439007" y="2132856"/>
            <a:ext cx="6381802" cy="3508977"/>
          </a:xfrm>
        </p:spPr>
        <p:txBody>
          <a:bodyPr>
            <a:normAutofit/>
          </a:bodyPr>
          <a:lstStyle/>
          <a:p>
            <a:r>
              <a:rPr lang="he-IL" dirty="0" smtClean="0"/>
              <a:t>אסור לסרק שערות בשבת במסרק שתולש שערות משום שבעת הסירוק נתלשות שערות.</a:t>
            </a:r>
          </a:p>
          <a:p>
            <a:pPr>
              <a:spcBef>
                <a:spcPts val="1800"/>
              </a:spcBef>
            </a:pPr>
            <a:r>
              <a:rPr lang="he-IL" dirty="0" smtClean="0"/>
              <a:t>ישנם שני פתרונות לסירוק שערות בשבת:</a:t>
            </a:r>
          </a:p>
          <a:p>
            <a:pPr lvl="1">
              <a:spcBef>
                <a:spcPts val="1200"/>
              </a:spcBef>
              <a:buClr>
                <a:srgbClr val="94C600"/>
              </a:buClr>
              <a:buFont typeface="Calibri" pitchFamily="34" charset="0"/>
              <a:buChar char="⁻"/>
            </a:pPr>
            <a:r>
              <a:rPr lang="he-IL" dirty="0" smtClean="0">
                <a:solidFill>
                  <a:srgbClr val="3E3D2D"/>
                </a:solidFill>
              </a:rPr>
              <a:t>מותר להפריד בידיו את השערות זו מזו בזהירות.</a:t>
            </a:r>
          </a:p>
          <a:p>
            <a:pPr lvl="1">
              <a:spcBef>
                <a:spcPts val="1200"/>
              </a:spcBef>
              <a:buClr>
                <a:srgbClr val="94C600"/>
              </a:buClr>
              <a:buFont typeface="Calibri" pitchFamily="34" charset="0"/>
              <a:buChar char="⁻"/>
            </a:pPr>
            <a:r>
              <a:rPr lang="he-IL" dirty="0" smtClean="0">
                <a:solidFill>
                  <a:srgbClr val="3E3D2D"/>
                </a:solidFill>
              </a:rPr>
              <a:t>מותר לסדר שערו מעט </a:t>
            </a:r>
            <a:r>
              <a:rPr lang="he-IL" dirty="0" smtClean="0"/>
              <a:t>במברשת שאין שערותיה קשות, באופן שאין השערות נתלשות וטוב שיעשה זאת במברשת מיוחדת דווקא לשבת, ולא במסרק  או</a:t>
            </a:r>
            <a:r>
              <a:rPr lang="en-US" dirty="0" smtClean="0"/>
              <a:t> </a:t>
            </a:r>
            <a:r>
              <a:rPr lang="he-IL" dirty="0" smtClean="0"/>
              <a:t>במברשת העשויים לשימוש בימות החול.</a:t>
            </a:r>
          </a:p>
          <a:p>
            <a:pPr lvl="1">
              <a:buClr>
                <a:srgbClr val="94C600"/>
              </a:buClr>
              <a:buFont typeface="Calibri" pitchFamily="34" charset="0"/>
              <a:buChar char="⁻"/>
            </a:pPr>
            <a:endParaRPr lang="he-IL" dirty="0" smtClean="0">
              <a:solidFill>
                <a:srgbClr val="3E3D2D"/>
              </a:solidFill>
            </a:endParaRPr>
          </a:p>
          <a:p>
            <a:pPr marL="68580" indent="0">
              <a:buNone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10118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403648" y="1124744"/>
            <a:ext cx="5976664" cy="710952"/>
          </a:xfrm>
        </p:spPr>
        <p:txBody>
          <a:bodyPr>
            <a:normAutofit/>
          </a:bodyPr>
          <a:lstStyle/>
          <a:p>
            <a:r>
              <a:rPr lang="he-IL" u="sng" dirty="0" smtClean="0"/>
              <a:t>הלכה מעשית לסירוק שערות</a:t>
            </a:r>
            <a:endParaRPr lang="he-IL" u="sng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043492" y="2323652"/>
            <a:ext cx="7200916" cy="3508977"/>
          </a:xfrm>
        </p:spPr>
        <p:txBody>
          <a:bodyPr/>
          <a:lstStyle/>
          <a:p>
            <a:r>
              <a:rPr lang="he-IL" dirty="0" smtClean="0"/>
              <a:t>כשמשתמש  בסיכת ראש, יבדוק ביום חול </a:t>
            </a:r>
          </a:p>
          <a:p>
            <a:pPr marL="68580" indent="0">
              <a:buNone/>
            </a:pPr>
            <a:r>
              <a:rPr lang="he-IL" dirty="0"/>
              <a:t> </a:t>
            </a:r>
            <a:r>
              <a:rPr lang="he-IL" dirty="0" smtClean="0"/>
              <a:t> </a:t>
            </a:r>
            <a:r>
              <a:rPr lang="he-IL" sz="1400" dirty="0" smtClean="0"/>
              <a:t>  </a:t>
            </a:r>
            <a:r>
              <a:rPr lang="he-IL" dirty="0" smtClean="0"/>
              <a:t>שאינה תולשת שערות. </a:t>
            </a:r>
          </a:p>
          <a:p>
            <a:pPr marL="68580" indent="0" algn="l">
              <a:spcBef>
                <a:spcPts val="1200"/>
              </a:spcBef>
              <a:buNone/>
            </a:pPr>
            <a:r>
              <a:rPr lang="he-IL" sz="1400" dirty="0" smtClean="0"/>
              <a:t>(</a:t>
            </a:r>
            <a:r>
              <a:rPr lang="he-IL" sz="1600" dirty="0" smtClean="0"/>
              <a:t>על פי "דרך התורה הלכות שבת" - פסקי הרב מרדכי אליהו זצ"ל פרק </a:t>
            </a:r>
            <a:r>
              <a:rPr lang="he-IL" sz="1600" dirty="0" err="1"/>
              <a:t>כא</a:t>
            </a:r>
            <a:r>
              <a:rPr lang="he-IL" sz="1600" dirty="0"/>
              <a:t> סעיף א)</a:t>
            </a:r>
            <a:endParaRPr lang="en-US" sz="1600" dirty="0"/>
          </a:p>
          <a:p>
            <a:endParaRPr lang="he-I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752700"/>
            <a:ext cx="3060676" cy="2196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996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771682" y="1484784"/>
            <a:ext cx="4176582" cy="613872"/>
          </a:xfrm>
        </p:spPr>
        <p:txBody>
          <a:bodyPr>
            <a:normAutofit fontScale="90000"/>
          </a:bodyPr>
          <a:lstStyle/>
          <a:p>
            <a:r>
              <a:rPr lang="he-IL" u="sng" dirty="0" smtClean="0"/>
              <a:t>גזיזת ציפורניים ועור</a:t>
            </a:r>
            <a:endParaRPr lang="he-IL" u="sng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אסור לגזור </a:t>
            </a:r>
            <a:r>
              <a:rPr lang="he-IL" dirty="0"/>
              <a:t>את </a:t>
            </a:r>
            <a:r>
              <a:rPr lang="he-IL" dirty="0" smtClean="0"/>
              <a:t>הציפורניים בשבת וביום טוב.</a:t>
            </a:r>
          </a:p>
          <a:p>
            <a:pPr>
              <a:spcBef>
                <a:spcPts val="1200"/>
              </a:spcBef>
            </a:pPr>
            <a:r>
              <a:rPr lang="he-IL" dirty="0" smtClean="0"/>
              <a:t>ציפורן שנחתכה רובה, אם היא גורמת צער - מותר לתלוש אותה ביד או בשיניים, הואיל ובמקום צער התירו חכמים להסירה בשינוי. 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43635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rot="10800000" flipV="1">
            <a:off x="2915816" y="1412776"/>
            <a:ext cx="3096462" cy="712168"/>
          </a:xfrm>
        </p:spPr>
        <p:txBody>
          <a:bodyPr>
            <a:normAutofit fontScale="90000"/>
          </a:bodyPr>
          <a:lstStyle/>
          <a:p>
            <a:r>
              <a:rPr lang="he-IL" u="sng" dirty="0" smtClean="0"/>
              <a:t>הלכות מעשיות</a:t>
            </a:r>
            <a:endParaRPr lang="he-IL" u="sng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107051" y="2296287"/>
            <a:ext cx="6777317" cy="3508977"/>
          </a:xfrm>
        </p:spPr>
        <p:txBody>
          <a:bodyPr>
            <a:normAutofit/>
          </a:bodyPr>
          <a:lstStyle/>
          <a:p>
            <a:r>
              <a:rPr lang="he-IL" dirty="0" smtClean="0"/>
              <a:t>להיזהר שלא לתלוש שערות:</a:t>
            </a:r>
            <a:endParaRPr lang="he-IL" dirty="0"/>
          </a:p>
          <a:p>
            <a:pPr lvl="1">
              <a:buClr>
                <a:srgbClr val="94C600"/>
              </a:buClr>
              <a:buFont typeface="Calibri" pitchFamily="34" charset="0"/>
              <a:buChar char="⁻"/>
            </a:pPr>
            <a:r>
              <a:rPr lang="he-IL" dirty="0" smtClean="0">
                <a:solidFill>
                  <a:srgbClr val="3E3D2D"/>
                </a:solidFill>
              </a:rPr>
              <a:t>מפרווה טבעית</a:t>
            </a:r>
          </a:p>
          <a:p>
            <a:pPr lvl="1">
              <a:buClr>
                <a:srgbClr val="94C600"/>
              </a:buClr>
              <a:buFont typeface="Calibri" pitchFamily="34" charset="0"/>
              <a:buChar char="⁻"/>
            </a:pPr>
            <a:r>
              <a:rPr lang="he-IL" dirty="0" smtClean="0">
                <a:solidFill>
                  <a:srgbClr val="3E3D2D"/>
                </a:solidFill>
              </a:rPr>
              <a:t>משטיח העשוי מעור טבעי שיש עליו שערות</a:t>
            </a:r>
            <a:endParaRPr lang="he-IL" dirty="0">
              <a:solidFill>
                <a:srgbClr val="3E3D2D"/>
              </a:solidFill>
            </a:endParaRPr>
          </a:p>
          <a:p>
            <a:pPr>
              <a:spcBef>
                <a:spcPts val="1200"/>
              </a:spcBef>
            </a:pPr>
            <a:r>
              <a:rPr lang="he-IL" dirty="0" smtClean="0"/>
              <a:t>קטן שיש בשערותיו כינים – נראה שאין לסרקו במסרק סמיך.</a:t>
            </a:r>
          </a:p>
          <a:p>
            <a:pPr marL="6858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670789"/>
            <a:ext cx="1451985" cy="482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30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089934" y="980728"/>
            <a:ext cx="7024744" cy="1143000"/>
          </a:xfrm>
        </p:spPr>
        <p:txBody>
          <a:bodyPr/>
          <a:lstStyle/>
          <a:p>
            <a:r>
              <a:rPr lang="he-IL" u="sng" dirty="0" smtClean="0"/>
              <a:t>הלכות מעשיות - המשך</a:t>
            </a:r>
            <a:endParaRPr lang="he-IL" u="sng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043492" y="2296287"/>
            <a:ext cx="6777317" cy="3508977"/>
          </a:xfrm>
        </p:spPr>
        <p:txBody>
          <a:bodyPr/>
          <a:lstStyle/>
          <a:p>
            <a:pPr lvl="0">
              <a:buClr>
                <a:srgbClr val="94C600"/>
              </a:buClr>
            </a:pPr>
            <a:r>
              <a:rPr lang="he-IL" sz="2200" dirty="0">
                <a:solidFill>
                  <a:srgbClr val="3E3D2D"/>
                </a:solidFill>
              </a:rPr>
              <a:t>פלסטר הדבוק במקום שעיר </a:t>
            </a:r>
            <a:r>
              <a:rPr lang="he-IL" sz="2200" dirty="0" smtClean="0">
                <a:solidFill>
                  <a:srgbClr val="3E3D2D"/>
                </a:solidFill>
              </a:rPr>
              <a:t>בגוף -</a:t>
            </a:r>
            <a:endParaRPr lang="he-IL" sz="2200" dirty="0">
              <a:solidFill>
                <a:srgbClr val="3E3D2D"/>
              </a:solidFill>
            </a:endParaRPr>
          </a:p>
          <a:p>
            <a:pPr lvl="1">
              <a:buClr>
                <a:srgbClr val="94C600"/>
              </a:buClr>
              <a:buFont typeface="Calibri" pitchFamily="34" charset="0"/>
              <a:buChar char="⁻"/>
            </a:pPr>
            <a:r>
              <a:rPr lang="he-IL" sz="2000" dirty="0">
                <a:solidFill>
                  <a:srgbClr val="3E3D2D"/>
                </a:solidFill>
              </a:rPr>
              <a:t>טוב שלא להסירו שכן בעל כורחו יתָלשו שערות בשעת הסרתו, ואמנם, אם הוא מצטער בגלל הפלסטר, נראה </a:t>
            </a:r>
            <a:r>
              <a:rPr lang="he-IL" sz="2000" dirty="0" smtClean="0">
                <a:solidFill>
                  <a:srgbClr val="3E3D2D"/>
                </a:solidFill>
              </a:rPr>
              <a:t>שמותר</a:t>
            </a:r>
            <a:r>
              <a:rPr lang="he-IL" sz="2000" dirty="0">
                <a:solidFill>
                  <a:srgbClr val="3E3D2D"/>
                </a:solidFill>
              </a:rPr>
              <a:t> </a:t>
            </a:r>
            <a:r>
              <a:rPr lang="he-IL" sz="2000" dirty="0" smtClean="0">
                <a:solidFill>
                  <a:srgbClr val="3E3D2D"/>
                </a:solidFill>
              </a:rPr>
              <a:t>להסירו</a:t>
            </a:r>
            <a:r>
              <a:rPr lang="he-IL" sz="2000" dirty="0"/>
              <a:t> </a:t>
            </a:r>
            <a:r>
              <a:rPr lang="he-IL" sz="1600" dirty="0" smtClean="0"/>
              <a:t>(בגלל </a:t>
            </a:r>
            <a:r>
              <a:rPr lang="he-IL" sz="1600" dirty="0"/>
              <a:t>צירוף של מספר סיבות -  כיון שתלישת השערות היא כלאחר יד, באופן של קלקול, ופסיק רישא דלא ניחא </a:t>
            </a:r>
            <a:r>
              <a:rPr lang="he-IL" sz="1600" dirty="0" smtClean="0"/>
              <a:t>ליה).</a:t>
            </a:r>
            <a:endParaRPr lang="he-IL" sz="1600" dirty="0">
              <a:solidFill>
                <a:srgbClr val="3E3D2D"/>
              </a:solidFill>
            </a:endParaRPr>
          </a:p>
          <a:p>
            <a:pPr lvl="1">
              <a:buClr>
                <a:srgbClr val="94C600"/>
              </a:buClr>
              <a:buFont typeface="Calibri" pitchFamily="34" charset="0"/>
              <a:buChar char="⁻"/>
            </a:pPr>
            <a:r>
              <a:rPr lang="he-IL" sz="2000" dirty="0">
                <a:solidFill>
                  <a:srgbClr val="3E3D2D"/>
                </a:solidFill>
              </a:rPr>
              <a:t>אולם מותר לשפוך עליו חומר רפואי שממיס את הדבק, כמו בנזין </a:t>
            </a:r>
            <a:r>
              <a:rPr lang="he-IL" sz="2000" dirty="0" smtClean="0">
                <a:solidFill>
                  <a:srgbClr val="3E3D2D"/>
                </a:solidFill>
              </a:rPr>
              <a:t>רפואי </a:t>
            </a:r>
            <a:r>
              <a:rPr lang="he-IL" sz="1600" dirty="0" smtClean="0">
                <a:solidFill>
                  <a:srgbClr val="3E3D2D"/>
                </a:solidFill>
              </a:rPr>
              <a:t>(אם </a:t>
            </a:r>
            <a:r>
              <a:rPr lang="he-IL" sz="1600" dirty="0">
                <a:solidFill>
                  <a:srgbClr val="3E3D2D"/>
                </a:solidFill>
              </a:rPr>
              <a:t>הוא מוכן לכך </a:t>
            </a:r>
            <a:r>
              <a:rPr lang="he-IL" sz="1600" dirty="0" smtClean="0">
                <a:solidFill>
                  <a:srgbClr val="3E3D2D"/>
                </a:solidFill>
              </a:rPr>
              <a:t>מאתמול</a:t>
            </a:r>
            <a:r>
              <a:rPr lang="he-IL" sz="1600" dirty="0" smtClean="0"/>
              <a:t>, </a:t>
            </a:r>
            <a:r>
              <a:rPr lang="he-IL" sz="1600" dirty="0"/>
              <a:t>ועל כן אינו </a:t>
            </a:r>
            <a:r>
              <a:rPr lang="he-IL" sz="1600" dirty="0" smtClean="0"/>
              <a:t>מוקצה), </a:t>
            </a:r>
            <a:r>
              <a:rPr lang="he-IL" sz="2000" dirty="0" smtClean="0">
                <a:solidFill>
                  <a:srgbClr val="3E3D2D"/>
                </a:solidFill>
              </a:rPr>
              <a:t>ולהסיר </a:t>
            </a:r>
            <a:r>
              <a:rPr lang="he-IL" sz="2000" dirty="0">
                <a:solidFill>
                  <a:srgbClr val="3E3D2D"/>
                </a:solidFill>
              </a:rPr>
              <a:t>את הפלסטר בדרך זו.</a:t>
            </a:r>
            <a:endParaRPr lang="en-US" sz="2000" dirty="0">
              <a:solidFill>
                <a:srgbClr val="3E3D2D"/>
              </a:solidFill>
            </a:endParaRPr>
          </a:p>
          <a:p>
            <a:pPr marL="68580" indent="0">
              <a:buNone/>
            </a:pPr>
            <a:r>
              <a:rPr lang="he-IL" dirty="0" smtClean="0"/>
              <a:t>  </a:t>
            </a:r>
          </a:p>
          <a:p>
            <a:pPr marL="68580" indent="0">
              <a:buNone/>
            </a:pPr>
            <a:endParaRPr lang="he-IL" dirty="0"/>
          </a:p>
        </p:txBody>
      </p:sp>
      <p:pic>
        <p:nvPicPr>
          <p:cNvPr id="4" name="Picture 2" descr="בנזין רפואי&#10;&#10;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974321"/>
            <a:ext cx="1211585" cy="1211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כותרת 1"/>
          <p:cNvSpPr txBox="1">
            <a:spLocks/>
          </p:cNvSpPr>
          <p:nvPr/>
        </p:nvSpPr>
        <p:spPr>
          <a:xfrm>
            <a:off x="7412874" y="4914981"/>
            <a:ext cx="1718032" cy="30693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7500" lnSpcReduction="20000"/>
          </a:bodyPr>
          <a:lstStyle>
            <a:lvl1pPr algn="l" defTabSz="914400" rtl="1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e-IL" dirty="0" smtClean="0">
                <a:solidFill>
                  <a:schemeClr val="tx1"/>
                </a:solidFill>
              </a:rPr>
              <a:t>בנזין רפואי</a:t>
            </a:r>
            <a:endParaRPr lang="he-I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00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bg2">
                <a:shade val="94000"/>
                <a:satMod val="114000"/>
                <a:lumMod val="96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419872" y="1052736"/>
            <a:ext cx="7024744" cy="1143000"/>
          </a:xfrm>
        </p:spPr>
        <p:txBody>
          <a:bodyPr/>
          <a:lstStyle/>
          <a:p>
            <a:r>
              <a:rPr lang="he-IL" u="sng" dirty="0" smtClean="0"/>
              <a:t>מקורות</a:t>
            </a:r>
            <a:endParaRPr lang="he-IL" u="sng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פניני הלכה</a:t>
            </a:r>
          </a:p>
          <a:p>
            <a:r>
              <a:rPr lang="he-IL" dirty="0" smtClean="0"/>
              <a:t>אורחות שבת</a:t>
            </a:r>
          </a:p>
          <a:p>
            <a:r>
              <a:rPr lang="he-IL" dirty="0" smtClean="0"/>
              <a:t>שמירת שבת כהלכתה</a:t>
            </a:r>
          </a:p>
          <a:p>
            <a:r>
              <a:rPr lang="he-IL" dirty="0" smtClean="0"/>
              <a:t>חמדת ימים</a:t>
            </a:r>
            <a:endParaRPr lang="he-IL" dirty="0"/>
          </a:p>
        </p:txBody>
      </p:sp>
      <p:sp>
        <p:nvSpPr>
          <p:cNvPr id="4" name="TextBox 3"/>
          <p:cNvSpPr txBox="1"/>
          <p:nvPr/>
        </p:nvSpPr>
        <p:spPr>
          <a:xfrm>
            <a:off x="15519" y="6507392"/>
            <a:ext cx="3456384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600" dirty="0" smtClean="0">
                <a:latin typeface=".David" panose="05000000000000000000" pitchFamily="2" charset="0"/>
                <a:cs typeface="David" panose="020E0502060401010101" pitchFamily="2" charset="-79"/>
              </a:rPr>
              <a:t>מתוך "מצגות תלמידים" - </a:t>
            </a:r>
            <a:r>
              <a:rPr lang="he-IL" sz="1600" dirty="0" smtClean="0">
                <a:latin typeface=".David" panose="05000000000000000000" pitchFamily="2" charset="0"/>
                <a:cs typeface="David" panose="020E0502060401010101" pitchFamily="2" charset="-79"/>
                <a:hlinkClick r:id="rId2"/>
              </a:rPr>
              <a:t>אתר חמדת ימים</a:t>
            </a:r>
            <a:endParaRPr lang="he-IL" sz="1600" dirty="0" smtClean="0">
              <a:latin typeface=".David" panose="05000000000000000000" pitchFamily="2" charset="0"/>
              <a:cs typeface="David" panose="020E05020604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53517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אוסטין">
  <a:themeElements>
    <a:clrScheme name="התאמה אישית 123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002060"/>
      </a:hlink>
      <a:folHlink>
        <a:srgbClr val="7030A0"/>
      </a:folHlink>
    </a:clrScheme>
    <a:fontScheme name="אוסטין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אוסטין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1422</TotalTime>
  <Words>263</Words>
  <Application>Microsoft Office PowerPoint</Application>
  <PresentationFormat>‫הצגה על המסך (4:3)</PresentationFormat>
  <Paragraphs>120</Paragraphs>
  <Slides>9</Slides>
  <Notes>1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9</vt:i4>
      </vt:variant>
    </vt:vector>
  </HeadingPairs>
  <TitlesOfParts>
    <vt:vector size="10" baseType="lpstr">
      <vt:lpstr>אוסטין</vt:lpstr>
      <vt:lpstr>שבת-מלאכת גוזז</vt:lpstr>
      <vt:lpstr>המלאכה במשכן</vt:lpstr>
      <vt:lpstr>הגדרת המלאכה</vt:lpstr>
      <vt:lpstr>סירוק שערות</vt:lpstr>
      <vt:lpstr>הלכה מעשית לסירוק שערות</vt:lpstr>
      <vt:lpstr>גזיזת ציפורניים ועור</vt:lpstr>
      <vt:lpstr>הלכות מעשיות</vt:lpstr>
      <vt:lpstr>הלכות מעשיות - המשך</vt:lpstr>
      <vt:lpstr>מקורות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שבת-מלאכת גוזז</dc:title>
  <dc:creator>יאיר</dc:creator>
  <cp:lastModifiedBy>א.פ.</cp:lastModifiedBy>
  <cp:revision>68</cp:revision>
  <dcterms:created xsi:type="dcterms:W3CDTF">2014-12-23T14:08:01Z</dcterms:created>
  <dcterms:modified xsi:type="dcterms:W3CDTF">2015-12-25T11:47:11Z</dcterms:modified>
</cp:coreProperties>
</file>