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8" r:id="rId13"/>
    <p:sldId id="269" r:id="rId14"/>
    <p:sldId id="278" r:id="rId15"/>
    <p:sldId id="271" r:id="rId16"/>
    <p:sldId id="272" r:id="rId17"/>
    <p:sldId id="273" r:id="rId18"/>
    <p:sldId id="277" r:id="rId19"/>
    <p:sldId id="276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359C1FF3-D3AE-4C7B-9C76-A9133043D51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74"/>
            <p14:sldId id="268"/>
            <p14:sldId id="269"/>
            <p14:sldId id="278"/>
            <p14:sldId id="271"/>
            <p14:sldId id="272"/>
            <p14:sldId id="273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BBE"/>
    <a:srgbClr val="FE0000"/>
    <a:srgbClr val="27AC19"/>
    <a:srgbClr val="00F800"/>
    <a:srgbClr val="458A3D"/>
    <a:srgbClr val="EEEEEE"/>
    <a:srgbClr val="FFFFFF"/>
    <a:srgbClr val="E8EEF7"/>
    <a:srgbClr val="38E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12" autoAdjust="0"/>
    <p:restoredTop sz="94660"/>
  </p:normalViewPr>
  <p:slideViewPr>
    <p:cSldViewPr>
      <p:cViewPr varScale="1">
        <p:scale>
          <a:sx n="108" d="100"/>
          <a:sy n="108" d="100"/>
        </p:scale>
        <p:origin x="10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15052FB-551B-4378-9736-BBA69C7B46FE}" type="datetimeFigureOut">
              <a:rPr lang="he-IL" smtClean="0"/>
              <a:pPr/>
              <a:t>י"ב/אלול/תשע"ו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A8D2F4-919F-4D6A-9736-C8EC9091086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6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D2F4-919F-4D6A-9736-C8EC90910865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699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D2F4-919F-4D6A-9736-C8EC90910865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095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01A4-D75D-41B9-B55F-A59E7A9FBFBD}" type="datetimeFigureOut">
              <a:rPr lang="he-IL" smtClean="0"/>
              <a:pPr/>
              <a:t>י"ב/אלול/תשע"ו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A4FF-CDB4-4251-839B-D535F931458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282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01A4-D75D-41B9-B55F-A59E7A9FBFBD}" type="datetimeFigureOut">
              <a:rPr lang="he-IL" smtClean="0"/>
              <a:pPr/>
              <a:t>י"ב/אלול/תשע"ו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A4FF-CDB4-4251-839B-D535F931458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222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01A4-D75D-41B9-B55F-A59E7A9FBFBD}" type="datetimeFigureOut">
              <a:rPr lang="he-IL" smtClean="0"/>
              <a:pPr/>
              <a:t>י"ב/אלול/תשע"ו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A4FF-CDB4-4251-839B-D535F931458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64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01A4-D75D-41B9-B55F-A59E7A9FBFBD}" type="datetimeFigureOut">
              <a:rPr lang="he-IL" smtClean="0"/>
              <a:pPr/>
              <a:t>י"ב/אלול/תשע"ו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A4FF-CDB4-4251-839B-D535F931458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196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01A4-D75D-41B9-B55F-A59E7A9FBFBD}" type="datetimeFigureOut">
              <a:rPr lang="he-IL" smtClean="0"/>
              <a:pPr/>
              <a:t>י"ב/אלול/תשע"ו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A4FF-CDB4-4251-839B-D535F931458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996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01A4-D75D-41B9-B55F-A59E7A9FBFBD}" type="datetimeFigureOut">
              <a:rPr lang="he-IL" smtClean="0"/>
              <a:pPr/>
              <a:t>י"ב/אלול/תשע"ו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A4FF-CDB4-4251-839B-D535F931458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013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01A4-D75D-41B9-B55F-A59E7A9FBFBD}" type="datetimeFigureOut">
              <a:rPr lang="he-IL" smtClean="0"/>
              <a:pPr/>
              <a:t>י"ב/אלול/תשע"ו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A4FF-CDB4-4251-839B-D535F931458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43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01A4-D75D-41B9-B55F-A59E7A9FBFBD}" type="datetimeFigureOut">
              <a:rPr lang="he-IL" smtClean="0"/>
              <a:pPr/>
              <a:t>י"ב/אלול/תשע"ו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A4FF-CDB4-4251-839B-D535F931458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202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01A4-D75D-41B9-B55F-A59E7A9FBFBD}" type="datetimeFigureOut">
              <a:rPr lang="he-IL" smtClean="0"/>
              <a:pPr/>
              <a:t>י"ב/אלול/תשע"ו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A4FF-CDB4-4251-839B-D535F931458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40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01A4-D75D-41B9-B55F-A59E7A9FBFBD}" type="datetimeFigureOut">
              <a:rPr lang="he-IL" smtClean="0"/>
              <a:pPr/>
              <a:t>י"ב/אלול/תשע"ו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A4FF-CDB4-4251-839B-D535F931458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299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01A4-D75D-41B9-B55F-A59E7A9FBFBD}" type="datetimeFigureOut">
              <a:rPr lang="he-IL" smtClean="0"/>
              <a:pPr/>
              <a:t>י"ב/אלול/תשע"ו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A4FF-CDB4-4251-839B-D535F931458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745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01A4-D75D-41B9-B55F-A59E7A9FBFBD}" type="datetimeFigureOut">
              <a:rPr lang="he-IL" smtClean="0"/>
              <a:pPr/>
              <a:t>י"ב/אלול/תשע"ו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6A4FF-CDB4-4251-839B-D535F931458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47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mdatyamim.022.co.il/" TargetMode="External"/><Relationship Id="rId7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ccs.infospace.com/ClickHandler.ashx?encp=ld%3d20160707%26app%3d1%26c%3dclearch2%26s%3dclearch2%26rc%3dclearch2%26dc%3d%26euip%3d213.151.53.105%26pvaid%3dbad7b9ead8af4b9c86dd51c3e58f126a%26dt%3dDesktop%26fct.uid%3dcb63179049164b4fab8ccd7ba35b8276%26en%3dHBV1x9K0sDpwFlfte6MecX1cqOTcn7uXet6JMSnvyKfaIxqj2WqC%2bw%3d%3d%26ru%3dhttps://market.marmelada.co.il/photos/865451.jpg%26ap%3d17%26coi%3d772%26npp%3d17%26p%3d0%26pp%3d0%26mid%3d9%26ep%3d17%26du%3dhttps://market.marmelada.co.il/photos/865451.jpg%26pct%3dhttp://partner.clickserver.com/ClickHandler?parterCustomParamter%3dvalue1%26secondParameter%3dvalue2%26hash%3d9676A12C6A036FBF5FAB1F4DE55D4B01&amp;cop=main-title" TargetMode="Externa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mdatyamim.022.co.i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57022" y="2420888"/>
            <a:ext cx="8640960" cy="2520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155727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e-IL" sz="9600" b="1" cap="none" spc="0" dirty="0">
                <a:ln w="3175">
                  <a:solidFill>
                    <a:srgbClr val="4EABBE">
                      <a:alpha val="93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444500">
                    <a:schemeClr val="accent1">
                      <a:lumMod val="60000"/>
                      <a:lumOff val="40000"/>
                      <a:alpha val="47000"/>
                    </a:schemeClr>
                  </a:glow>
                </a:effectLst>
                <a:cs typeface="Agas" pitchFamily="2" charset="-79"/>
              </a:rPr>
              <a:t>מלאכת מלבן</a:t>
            </a:r>
          </a:p>
        </p:txBody>
      </p:sp>
      <p:sp>
        <p:nvSpPr>
          <p:cNvPr id="5" name="מלבן 4"/>
          <p:cNvSpPr/>
          <p:nvPr/>
        </p:nvSpPr>
        <p:spPr>
          <a:xfrm>
            <a:off x="702003" y="6045298"/>
            <a:ext cx="36407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מגישים : אלעד אריה  וישי פרידמן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he-IL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אורי </a:t>
            </a:r>
            <a:r>
              <a:rPr lang="he-IL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זליס</a:t>
            </a:r>
            <a:endParaRPr lang="he-IL" sz="2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1598" y="692696"/>
            <a:ext cx="345638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latin typeface=".David" panose="05000000000000000000" pitchFamily="2" charset="0"/>
                <a:cs typeface="David" panose="020E0502060401010101" pitchFamily="2" charset="-79"/>
              </a:rPr>
              <a:t>מתוך "מצגות תלמידים" - </a:t>
            </a:r>
            <a:r>
              <a:rPr lang="he-IL" sz="1600" dirty="0">
                <a:latin typeface=".David" panose="05000000000000000000" pitchFamily="2" charset="0"/>
                <a:cs typeface="David" panose="020E0502060401010101" pitchFamily="2" charset="-79"/>
                <a:hlinkClick r:id="rId3"/>
              </a:rPr>
              <a:t>אתר חמדת ימים</a:t>
            </a:r>
            <a:endParaRPr lang="he-IL" sz="1600" dirty="0">
              <a:latin typeface=".David" panose="05000000000000000000" pitchFamily="2" charset="0"/>
              <a:cs typeface="David" panose="020E0502060401010101" pitchFamily="2" charset="-79"/>
            </a:endParaRPr>
          </a:p>
        </p:txBody>
      </p:sp>
      <p:sp>
        <p:nvSpPr>
          <p:cNvPr id="3" name="מלבן מעוגל 2"/>
          <p:cNvSpPr/>
          <p:nvPr/>
        </p:nvSpPr>
        <p:spPr>
          <a:xfrm rot="1550708">
            <a:off x="3315738" y="7264010"/>
            <a:ext cx="22308751" cy="11908747"/>
          </a:xfrm>
          <a:prstGeom prst="roundRect">
            <a:avLst/>
          </a:prstGeom>
          <a:solidFill>
            <a:schemeClr val="tx2">
              <a:lumMod val="60000"/>
              <a:lumOff val="40000"/>
              <a:alpha val="68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8EDFF"/>
              </a:clrFrom>
              <a:clrTo>
                <a:srgbClr val="E8E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3962" y="4243909"/>
            <a:ext cx="2781300" cy="278130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5311" t="-2" b="53316"/>
          <a:stretch/>
        </p:blipFill>
        <p:spPr>
          <a:xfrm rot="20867520">
            <a:off x="6505603" y="4366938"/>
            <a:ext cx="1833299" cy="1174828"/>
          </a:xfrm>
          <a:prstGeom prst="ellipse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4B4B53"/>
              </a:clrFrom>
              <a:clrTo>
                <a:srgbClr val="4B4B53">
                  <a:alpha val="0"/>
                </a:srgbClr>
              </a:clrTo>
            </a:clrChange>
          </a:blip>
          <a:stretch>
            <a:fillRect/>
          </a:stretch>
        </p:blipFill>
        <p:spPr>
          <a:xfrm rot="2656714">
            <a:off x="8627355" y="5356864"/>
            <a:ext cx="458157" cy="34361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57" y="4580911"/>
            <a:ext cx="746882" cy="746882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8998" y="4410817"/>
            <a:ext cx="7810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29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09 -0.05533 L -0.12709 -0.05533 C -0.1211 -0.03149 -0.12045 -0.03704 -0.12605 -0.00394 C -0.12644 -0.00163 -0.12813 -0.00139 -0.1293 1.85185E-6 C -0.13034 -0.00209 -0.13151 -0.00371 -0.13243 -0.00579 C -0.1375 -0.01667 -0.14076 -0.02801 -0.1474 -0.03635 C -0.14896 -0.0382 -0.15105 -0.03727 -0.15287 -0.0382 C -0.15391 -0.03866 -0.15495 -0.03936 -0.15599 -0.04005 C -0.15704 -0.0419 -0.15808 -0.04399 -0.15925 -0.04584 C -0.16237 -0.0507 -0.16472 -0.05348 -0.16888 -0.05533 C -0.17136 -0.05625 -0.17383 -0.05649 -0.17644 -0.05718 C -0.18008 -0.06713 -0.18047 -0.06413 -0.16888 -0.06852 L -0.13464 -0.08195 C -0.13529 -0.10857 -0.13412 -0.13565 -0.13672 -0.16181 C -0.13789 -0.17385 -0.13868 -0.13774 -0.13894 -0.1257 C -0.13933 -0.1 -0.13868 -0.09769 -0.13672 -0.0801 C -0.13633 -0.07061 -0.1362 -0.06088 -0.13568 -0.05139 C -0.13516 -0.04144 -0.13334 -0.03473 -0.13568 -0.02477 C -0.13829 -0.01366 -0.14206 -0.00325 -0.14532 0.00763 C -0.1474 0.00509 -0.15 0.00324 -0.1517 1.85185E-6 C -0.15274 -0.00209 -0.15235 -0.0051 -0.15287 -0.00764 C -0.15352 -0.01158 -0.15443 -0.01528 -0.15495 -0.01922 C -0.15834 -0.04445 -0.1599 -0.04375 -0.15287 -0.03426 C -0.15144 -0.03635 -0.1474 -0.0375 -0.14857 -0.04005 C -0.15196 -0.04815 -0.15821 -0.05047 -0.1625 -0.05718 C -0.1655 -0.06204 -0.16771 -0.06829 -0.16993 -0.07431 C -0.17552 -0.08959 -0.17526 -0.08959 -0.17748 -0.10093 C -0.17787 -0.09213 -0.17917 -0.08311 -0.17852 -0.07431 C -0.17839 -0.07153 -0.17683 -0.06852 -0.17526 -0.06852 C -0.17188 -0.06852 -0.16888 -0.07246 -0.16563 -0.07431 C -0.16459 -0.07801 -0.16472 -0.0845 -0.1625 -0.08565 C -0.16081 -0.08681 -0.16003 -0.08102 -0.15925 -0.07801 C -0.15209 -0.05024 -0.16081 -0.07477 -0.15495 -0.05903 L -0.15599 -0.06852 L -0.15599 -0.06852 " pathEditMode="relative" ptsTypes="AAAAAAAAAAAAAAAAAAAAAAAAAAAAAAAAA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i="1" u="sng" dirty="0">
                <a:latin typeface="Guttman Stam1" panose="02010401010101010101" pitchFamily="2" charset="-79"/>
                <a:cs typeface="Guttman Stam1" panose="02010401010101010101" pitchFamily="2" charset="-79"/>
              </a:rPr>
              <a:t>תולדה - סוחט</a:t>
            </a:r>
          </a:p>
        </p:txBody>
      </p:sp>
      <p:sp>
        <p:nvSpPr>
          <p:cNvPr id="3" name="מלבן 2"/>
          <p:cNvSpPr/>
          <p:nvPr/>
        </p:nvSpPr>
        <p:spPr>
          <a:xfrm>
            <a:off x="323528" y="1442574"/>
            <a:ext cx="86409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latin typeface="David" pitchFamily="34" charset="-79"/>
                <a:cs typeface="David" pitchFamily="34" charset="-79"/>
              </a:rPr>
              <a:t>הסוחט את הבגד עד שיוציא המים שבו - הרי זה מכבס וחייב,</a:t>
            </a:r>
          </a:p>
          <a:p>
            <a:r>
              <a:rPr lang="he-IL" sz="2800" b="1" dirty="0">
                <a:latin typeface="David" pitchFamily="34" charset="-79"/>
                <a:cs typeface="David" pitchFamily="34" charset="-79"/>
              </a:rPr>
              <a:t>שהסחיטה מצורכי כיבוס היא.   </a:t>
            </a:r>
          </a:p>
          <a:p>
            <a:r>
              <a:rPr lang="he-IL" sz="2000" b="1" dirty="0">
                <a:latin typeface="David" pitchFamily="34" charset="-79"/>
                <a:cs typeface="David" pitchFamily="34" charset="-79"/>
              </a:rPr>
              <a:t>                                              (רמב"ם הלכות שבת פרק ט הלכה יא)</a:t>
            </a:r>
          </a:p>
        </p:txBody>
      </p:sp>
      <p:pic>
        <p:nvPicPr>
          <p:cNvPr id="4098" name="Picture 2" descr="F:\תמונות מלבן\49684_tumb_750Xau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r="17409"/>
          <a:stretch/>
        </p:blipFill>
        <p:spPr bwMode="auto">
          <a:xfrm>
            <a:off x="2915816" y="2961725"/>
            <a:ext cx="3737752" cy="357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15" y="4050446"/>
            <a:ext cx="762000" cy="139477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92" y="3933056"/>
            <a:ext cx="762000" cy="146112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92" y="3933056"/>
            <a:ext cx="762000" cy="14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3774686" y="19168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800" b="1" dirty="0">
                <a:latin typeface="David" pitchFamily="34" charset="-79"/>
                <a:cs typeface="David" pitchFamily="34" charset="-79"/>
              </a:rPr>
              <a:t>אין להשתמש בשבת במטלית או בספוג לרחיצת כלים</a:t>
            </a:r>
          </a:p>
        </p:txBody>
      </p:sp>
      <p:sp>
        <p:nvSpPr>
          <p:cNvPr id="10" name="מלבן 9"/>
          <p:cNvSpPr/>
          <p:nvPr/>
        </p:nvSpPr>
        <p:spPr>
          <a:xfrm>
            <a:off x="1523507" y="2996952"/>
            <a:ext cx="6787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latin typeface="David" pitchFamily="34" charset="-79"/>
                <a:cs typeface="David" pitchFamily="34" charset="-79"/>
              </a:rPr>
              <a:t>אין להשתמש בצמר פלדה או בליפה לרחיצת כלים.</a:t>
            </a:r>
          </a:p>
        </p:txBody>
      </p:sp>
      <p:pic>
        <p:nvPicPr>
          <p:cNvPr id="5122" name="Picture 2" descr="F:\תמונות מלבן\2384x635193551443523087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84" y="3459489"/>
            <a:ext cx="1054828" cy="79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1859781" y="4189927"/>
            <a:ext cx="6436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latin typeface="David" pitchFamily="34" charset="-79"/>
                <a:cs typeface="David" pitchFamily="34" charset="-79"/>
              </a:rPr>
              <a:t>מותר לנגב את הכלים הרטובים במגבת המיוחדת</a:t>
            </a:r>
          </a:p>
        </p:txBody>
      </p:sp>
      <p:sp>
        <p:nvSpPr>
          <p:cNvPr id="11" name="מלבן 10"/>
          <p:cNvSpPr/>
          <p:nvPr/>
        </p:nvSpPr>
        <p:spPr>
          <a:xfrm>
            <a:off x="2661225" y="1154744"/>
            <a:ext cx="5690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latin typeface="David" pitchFamily="34" charset="-79"/>
                <a:cs typeface="David" pitchFamily="34" charset="-79"/>
              </a:rPr>
              <a:t>אסור לנקות במטלית רטובה או לחה</a:t>
            </a: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53" y="5259223"/>
            <a:ext cx="1524000" cy="140017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33" y="5784157"/>
            <a:ext cx="762000" cy="91440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33" y="5865831"/>
            <a:ext cx="762000" cy="914400"/>
          </a:xfrm>
          <a:prstGeom prst="rect">
            <a:avLst/>
          </a:prstGeom>
        </p:spPr>
      </p:pic>
      <p:pic>
        <p:nvPicPr>
          <p:cNvPr id="13" name="Picture 2" descr="מגבת, מגבות, מגבת כחולה, מגבת אמבטיה ...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23" y="4504675"/>
            <a:ext cx="15525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b="1" i="1" dirty="0">
                <a:latin typeface="Guttman Stam1" panose="02010401010101010101" pitchFamily="2" charset="-79"/>
                <a:cs typeface="Guttman Stam1" panose="02010401010101010101" pitchFamily="2" charset="-79"/>
              </a:rPr>
              <a:t>הלכות מעשיות</a:t>
            </a:r>
          </a:p>
        </p:txBody>
      </p:sp>
    </p:spTree>
    <p:extLst>
      <p:ext uri="{BB962C8B-B14F-4D97-AF65-F5344CB8AC3E}">
        <p14:creationId xmlns:p14="http://schemas.microsoft.com/office/powerpoint/2010/main" val="22161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0.00024 C -0.02327 0.03357 -0.00191 0.00625 -0.02066 0.02315 C -0.02309 0.02524 -0.025 0.02848 -0.02726 0.03079 C -0.02934 0.03311 -0.03177 0.03426 -0.03368 0.03658 C -0.03542 0.03866 -0.03646 0.04213 -0.0382 0.04445 C -0.03907 0.04561 -0.04028 0.04537 -0.04132 0.0463 C -0.04809 0.05301 -0.05452 0.06042 -0.06094 0.0676 C -0.06372 0.07084 -0.06632 0.0757 -0.06962 0.07732 L -0.0783 0.08102 C -0.07986 0.08172 -0.08125 0.08264 -0.08264 0.08311 C -0.09775 0.08681 -0.08212 0.08311 -0.10226 0.08681 C -0.10747 0.08797 -0.1132 0.08936 -0.11858 0.09075 C -0.13195 0.08959 -0.14566 0.0926 -0.15868 0.08681 C -0.16181 0.08565 -0.16077 0.07547 -0.1632 0.07153 C -0.16424 0.06945 -0.16511 0.06713 -0.16632 0.06575 C -0.16736 0.06459 -0.16858 0.06412 -0.16962 0.06366 C -0.17292 0.06274 -0.17622 0.0625 -0.17952 0.06181 C -0.18993 0.05556 -0.18924 0.05533 -0.20868 0.06181 C -0.21181 0.06274 -0.20295 0.06505 -0.2 0.06575 L -0.18924 0.0676 C -0.16823 0.0801 -0.19757 0.06204 -0.17622 0.07732 C -0.17292 0.0794 -0.16962 0.08102 -0.16632 0.08311 C -0.16372 0.08635 -0.16129 0.08912 -0.15868 0.0926 C -0.14497 0.11343 -0.15747 0.09815 -0.14896 0.10811 C -0.14861 0.11065 -0.14636 0.11575 -0.14792 0.11598 C -0.16563 0.11783 -0.21702 0.09977 -0.20122 0.11389 C -0.18247 0.13056 -0.21233 0.10348 -0.19254 0.12362 C -0.19132 0.12477 -0.18802 0.1257 -0.18924 0.1257 C -0.19792 0.1257 -0.2066 0.12431 -0.21528 0.12362 C -0.21667 0.12246 -0.21893 0.12246 -0.21962 0.11968 C -0.21997 0.1176 -0.21875 0.11412 -0.21754 0.11389 C -0.20452 0.11158 -0.19132 0.11274 -0.1783 0.11204 C -0.17952 0.097 -0.17813 0.09815 -0.1849 0.08681 C -0.18785 0.08195 -0.19462 0.07338 -0.19462 0.07362 C -0.19358 0.072 -0.19254 0.07037 -0.19132 0.06945 C -0.18403 0.06459 -0.18785 0.07107 -0.1816 0.06366 L -0.18056 0.06366 L -0.18056 0.06389 " pathEditMode="relative" rAng="0" ptsTypes="AAAAAAAAAAAAAAAAAAAAAAAAAAAAAAAAAAAAA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6371 0.020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לבישת בגד שנרטב</a:t>
            </a:r>
          </a:p>
        </p:txBody>
      </p:sp>
      <p:sp>
        <p:nvSpPr>
          <p:cNvPr id="4" name="מלבן 3"/>
          <p:cNvSpPr/>
          <p:nvPr/>
        </p:nvSpPr>
        <p:spPr>
          <a:xfrm>
            <a:off x="0" y="1556792"/>
            <a:ext cx="868913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700" dirty="0">
                <a:latin typeface="David" pitchFamily="34" charset="-79"/>
                <a:cs typeface="David" pitchFamily="34" charset="-79"/>
              </a:rPr>
              <a:t>בגדים שנרטבו במים או בכל חומר ניקוי אחר, </a:t>
            </a:r>
          </a:p>
          <a:p>
            <a:r>
              <a:rPr lang="he-IL" sz="2700" dirty="0">
                <a:latin typeface="David" pitchFamily="34" charset="-79"/>
                <a:cs typeface="David" pitchFamily="34" charset="-79"/>
              </a:rPr>
              <a:t>ברטיבות כזו שהיד אשר תיגע בהם תירטב עד כדי הרטבת דבר אחר - </a:t>
            </a:r>
          </a:p>
          <a:p>
            <a:r>
              <a:rPr lang="he-IL" sz="2700" dirty="0">
                <a:latin typeface="David" pitchFamily="34" charset="-79"/>
                <a:cs typeface="David" pitchFamily="34" charset="-79"/>
              </a:rPr>
              <a:t>אסור לטלטלם, גם אם נרטב רק חלק מהם, </a:t>
            </a:r>
          </a:p>
          <a:p>
            <a:r>
              <a:rPr lang="he-IL" sz="2700" dirty="0">
                <a:latin typeface="David" pitchFamily="34" charset="-79"/>
                <a:cs typeface="David" pitchFamily="34" charset="-79"/>
              </a:rPr>
              <a:t>שמא יבוא לסחוט אותם. </a:t>
            </a:r>
          </a:p>
          <a:p>
            <a:r>
              <a:rPr lang="he-IL" sz="2700" dirty="0">
                <a:latin typeface="David" pitchFamily="34" charset="-79"/>
                <a:cs typeface="David" pitchFamily="34" charset="-79"/>
              </a:rPr>
              <a:t>אבל מותר לטלטלם כשהם לחים. </a:t>
            </a:r>
          </a:p>
          <a:p>
            <a:r>
              <a:rPr lang="he-IL" sz="2700" dirty="0">
                <a:latin typeface="David" pitchFamily="34" charset="-79"/>
                <a:cs typeface="David" pitchFamily="34" charset="-79"/>
              </a:rPr>
              <a:t>אולם מטלית רטובה שלא אכפת לו אם תהיה רטובה - מותר לטלטלה. </a:t>
            </a:r>
          </a:p>
          <a:p>
            <a:r>
              <a:rPr lang="he-IL" sz="2700" dirty="0">
                <a:latin typeface="David" pitchFamily="34" charset="-79"/>
                <a:cs typeface="David" pitchFamily="34" charset="-79"/>
              </a:rPr>
              <a:t>גם חיתולים ובגדי ילדים שנרטבו מותר לטלטלם.</a:t>
            </a:r>
          </a:p>
          <a:p>
            <a:r>
              <a:rPr lang="he-IL" sz="2700" dirty="0">
                <a:latin typeface="David" pitchFamily="34" charset="-79"/>
                <a:cs typeface="David" pitchFamily="34" charset="-79"/>
              </a:rPr>
              <a:t>                   (על פי שמירת שבת כהלכתה פרק טו סעיף </a:t>
            </a:r>
            <a:r>
              <a:rPr lang="he-IL" sz="2700" dirty="0" err="1">
                <a:latin typeface="David" pitchFamily="34" charset="-79"/>
                <a:cs typeface="David" pitchFamily="34" charset="-79"/>
              </a:rPr>
              <a:t>יז</a:t>
            </a:r>
            <a:r>
              <a:rPr lang="he-IL" sz="2700" dirty="0">
                <a:latin typeface="David" pitchFamily="34" charset="-79"/>
                <a:cs typeface="David" pitchFamily="34" charset="-79"/>
              </a:rPr>
              <a:t> [טו])</a:t>
            </a: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93000" l="20513" r="74786">
                        <a14:foregroundMark x1="53846" y1="69333" x2="53846" y2="69333"/>
                        <a14:foregroundMark x1="60256" y1="34000" x2="60256" y2="34000"/>
                      </a14:backgroundRemoval>
                    </a14:imgEffect>
                  </a14:imgLayer>
                </a14:imgProps>
              </a:ext>
            </a:extLst>
          </a:blip>
          <a:srcRect l="24298" t="-464" r="19452" b="9138"/>
          <a:stretch/>
        </p:blipFill>
        <p:spPr>
          <a:xfrm>
            <a:off x="323528" y="2420888"/>
            <a:ext cx="648072" cy="179667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7" b="-1"/>
          <a:stretch/>
        </p:blipFill>
        <p:spPr>
          <a:xfrm>
            <a:off x="0" y="3647273"/>
            <a:ext cx="428701" cy="501807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0" y="3733577"/>
            <a:ext cx="338267" cy="540641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2" y="3782454"/>
            <a:ext cx="338267" cy="540641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4" y="3777102"/>
            <a:ext cx="338267" cy="54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38635"/>
      </p:ext>
    </p:extLst>
  </p:cSld>
  <p:clrMapOvr>
    <a:masterClrMapping/>
  </p:clrMapOvr>
  <p:transition spd="slow" advClick="0" advTm="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39593E-6 C 0.00798 -0.01064 0.01249 -0.01966 0.02308 -0.02313 C 0.02499 -0.02452 0.02708 -0.02567 0.02899 -0.02706 C 0.03194 -0.02937 0.03767 -0.03469 0.03767 -0.03469 C 0.04149 -0.04232 0.04496 -0.04695 0.04496 -0.05597 " pathEditMode="relative" ptsTypes="ffff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he-IL" dirty="0"/>
              <a:t>איסור הנחת בגד במקום שעלול להירטב</a:t>
            </a:r>
          </a:p>
        </p:txBody>
      </p:sp>
      <p:sp>
        <p:nvSpPr>
          <p:cNvPr id="8" name="מלבן 7"/>
          <p:cNvSpPr/>
          <p:nvPr/>
        </p:nvSpPr>
        <p:spPr>
          <a:xfrm>
            <a:off x="1907704" y="1700808"/>
            <a:ext cx="59401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>
                <a:latin typeface="David" pitchFamily="34" charset="-79"/>
                <a:cs typeface="David" pitchFamily="34" charset="-79"/>
              </a:rPr>
              <a:t>מספרת הגמרא:</a:t>
            </a:r>
          </a:p>
          <a:p>
            <a:r>
              <a:rPr lang="he-IL" sz="2800" dirty="0">
                <a:latin typeface="David" pitchFamily="34" charset="-79"/>
                <a:cs typeface="David" pitchFamily="34" charset="-79"/>
              </a:rPr>
              <a:t>שני חכמי הגמרא, רבה ורבי זירא, נזדמנו לביתו של ראש הגולה. רבה ראה שהעבד פורש סודר על פני קנקן מים ומניח ספל עליו. גער בו רבה - בעבד. אמר לו רבי זירא לרבה: מדוע אתה גוער בו? ענה לו: עכשיו תראה. לבסוף ראה שהוא סוחט את הסודר שנרטב. </a:t>
            </a:r>
          </a:p>
          <a:p>
            <a:pPr algn="l"/>
            <a:r>
              <a:rPr lang="he-IL" sz="2800" dirty="0">
                <a:latin typeface="David" pitchFamily="34" charset="-79"/>
                <a:cs typeface="David" pitchFamily="34" charset="-79"/>
              </a:rPr>
              <a:t>                            (מסכת שבת דף מח עמוד א)</a:t>
            </a:r>
          </a:p>
        </p:txBody>
      </p:sp>
    </p:spTree>
    <p:extLst>
      <p:ext uri="{BB962C8B-B14F-4D97-AF65-F5344CB8AC3E}">
        <p14:creationId xmlns:p14="http://schemas.microsoft.com/office/powerpoint/2010/main" val="54440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he-IL" dirty="0"/>
              <a:t>איסור הנחת בגד במקום שעלול להירטב</a:t>
            </a:r>
            <a:r>
              <a:rPr lang="en-US" dirty="0"/>
              <a:t> </a:t>
            </a:r>
            <a:r>
              <a:rPr lang="he-IL" dirty="0"/>
              <a:t> - המשך</a:t>
            </a:r>
          </a:p>
        </p:txBody>
      </p:sp>
      <p:sp>
        <p:nvSpPr>
          <p:cNvPr id="5" name="מלבן 4"/>
          <p:cNvSpPr/>
          <p:nvPr/>
        </p:nvSpPr>
        <p:spPr>
          <a:xfrm>
            <a:off x="1331640" y="2204864"/>
            <a:ext cx="66654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>
                <a:latin typeface="David" pitchFamily="34" charset="-79"/>
                <a:cs typeface="David" pitchFamily="34" charset="-79"/>
              </a:rPr>
              <a:t>מגמרא זו למדנו, שאסור להניח בגד במקום שבו הוא עלול להירטב במים, שמא יירטב ויבואו לסוחטו. </a:t>
            </a:r>
          </a:p>
          <a:p>
            <a:endParaRPr lang="he-IL" sz="2800" dirty="0">
              <a:latin typeface="David" pitchFamily="34" charset="-79"/>
              <a:cs typeface="David" pitchFamily="34" charset="-79"/>
            </a:endParaRPr>
          </a:p>
          <a:p>
            <a:r>
              <a:rPr lang="he-IL" sz="2800" dirty="0">
                <a:latin typeface="David" pitchFamily="34" charset="-79"/>
                <a:cs typeface="David" pitchFamily="34" charset="-79"/>
              </a:rPr>
              <a:t>אבל בגד העשוי לפרוס עליו (על כלי מים) - מותר,</a:t>
            </a:r>
          </a:p>
          <a:p>
            <a:r>
              <a:rPr lang="he-IL" sz="2800" dirty="0">
                <a:latin typeface="David" pitchFamily="34" charset="-79"/>
                <a:cs typeface="David" pitchFamily="34" charset="-79"/>
              </a:rPr>
              <a:t>שאינו חושש עליו לסוחטו.</a:t>
            </a:r>
          </a:p>
          <a:p>
            <a:pPr algn="l"/>
            <a:r>
              <a:rPr lang="he-IL" sz="2800" dirty="0">
                <a:latin typeface="David" pitchFamily="34" charset="-79"/>
                <a:cs typeface="David" pitchFamily="34" charset="-79"/>
              </a:rPr>
              <a:t>(שולחן ערוך סימן שכ סעיף טו)</a:t>
            </a:r>
          </a:p>
        </p:txBody>
      </p:sp>
    </p:spTree>
    <p:extLst>
      <p:ext uri="{BB962C8B-B14F-4D97-AF65-F5344CB8AC3E}">
        <p14:creationId xmlns:p14="http://schemas.microsoft.com/office/powerpoint/2010/main" val="39466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ניעור בגדים מאבק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1115616" y="1417638"/>
            <a:ext cx="6752292" cy="4560008"/>
            <a:chOff x="1105339" y="1388085"/>
            <a:chExt cx="6752292" cy="4560008"/>
          </a:xfrm>
        </p:grpSpPr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720" y="1388085"/>
              <a:ext cx="4710900" cy="3667546"/>
            </a:xfrm>
            <a:prstGeom prst="rect">
              <a:avLst/>
            </a:prstGeom>
          </p:spPr>
        </p:pic>
        <p:sp>
          <p:nvSpPr>
            <p:cNvPr id="5" name="מלבן 4"/>
            <p:cNvSpPr/>
            <p:nvPr/>
          </p:nvSpPr>
          <p:spPr>
            <a:xfrm>
              <a:off x="1105339" y="4932430"/>
              <a:ext cx="2376264" cy="1015663"/>
            </a:xfrm>
            <a:prstGeom prst="rect">
              <a:avLst/>
            </a:prstGeom>
            <a:solidFill>
              <a:srgbClr val="E8EEF7"/>
            </a:solidFill>
            <a:ln w="3175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he-IL" sz="2000" dirty="0">
                  <a:latin typeface="BN Elkana" panose="02000000000000000000" pitchFamily="2" charset="-79"/>
                </a:rPr>
                <a:t>בגד או כובע שנתלכלך מעפר או מאבק - מותר לנערו בשבת. </a:t>
              </a:r>
            </a:p>
          </p:txBody>
        </p:sp>
        <p:sp>
          <p:nvSpPr>
            <p:cNvPr id="6" name="מלבן 5"/>
            <p:cNvSpPr/>
            <p:nvPr/>
          </p:nvSpPr>
          <p:spPr>
            <a:xfrm>
              <a:off x="5667608" y="4864559"/>
              <a:ext cx="2190023" cy="400110"/>
            </a:xfrm>
            <a:prstGeom prst="rect">
              <a:avLst/>
            </a:prstGeom>
            <a:solidFill>
              <a:srgbClr val="E8EEF7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he-IL" sz="2000" dirty="0">
                  <a:latin typeface="BN Elkana" panose="02000000000000000000" pitchFamily="2" charset="-79"/>
                </a:rPr>
                <a:t>אסור לנער את הבגד</a:t>
              </a:r>
            </a:p>
          </p:txBody>
        </p:sp>
        <p:sp>
          <p:nvSpPr>
            <p:cNvPr id="7" name="מלבן 6"/>
            <p:cNvSpPr/>
            <p:nvPr/>
          </p:nvSpPr>
          <p:spPr>
            <a:xfrm>
              <a:off x="3625619" y="4923809"/>
              <a:ext cx="1784256" cy="707886"/>
            </a:xfrm>
            <a:prstGeom prst="rect">
              <a:avLst/>
            </a:prstGeom>
            <a:solidFill>
              <a:srgbClr val="E8EEF7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he-IL" sz="2000" dirty="0">
                  <a:latin typeface="BN Elkana" panose="02000000000000000000" pitchFamily="2" charset="-79"/>
                </a:rPr>
                <a:t>מותר לנער את הבגד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589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ניעור בגדים מרטיבות</a:t>
            </a:r>
          </a:p>
        </p:txBody>
      </p:sp>
      <p:grpSp>
        <p:nvGrpSpPr>
          <p:cNvPr id="10" name="קבוצה 9"/>
          <p:cNvGrpSpPr/>
          <p:nvPr/>
        </p:nvGrpSpPr>
        <p:grpSpPr>
          <a:xfrm>
            <a:off x="971600" y="1417638"/>
            <a:ext cx="6768752" cy="4637685"/>
            <a:chOff x="1499833" y="1196752"/>
            <a:chExt cx="5067732" cy="3375745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9833" y="1196752"/>
              <a:ext cx="5067732" cy="2880320"/>
            </a:xfrm>
            <a:prstGeom prst="rect">
              <a:avLst/>
            </a:prstGeom>
          </p:spPr>
        </p:pic>
        <p:sp>
          <p:nvSpPr>
            <p:cNvPr id="5" name="מלבן 4"/>
            <p:cNvSpPr/>
            <p:nvPr/>
          </p:nvSpPr>
          <p:spPr>
            <a:xfrm>
              <a:off x="5030245" y="4077072"/>
              <a:ext cx="1537320" cy="470461"/>
            </a:xfrm>
            <a:prstGeom prst="rect">
              <a:avLst/>
            </a:prstGeom>
            <a:solidFill>
              <a:srgbClr val="E8EEF7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</a:bodyPr>
            <a:lstStyle/>
            <a:p>
              <a:r>
                <a:rPr lang="he-IL" dirty="0">
                  <a:latin typeface="BN Elkana" panose="02000000000000000000" pitchFamily="2" charset="-79"/>
                </a:rPr>
                <a:t>אסור לנער בשום מקרה</a:t>
              </a:r>
            </a:p>
          </p:txBody>
        </p:sp>
        <p:sp>
          <p:nvSpPr>
            <p:cNvPr id="8" name="מלבן 7"/>
            <p:cNvSpPr/>
            <p:nvPr/>
          </p:nvSpPr>
          <p:spPr>
            <a:xfrm>
              <a:off x="3491880" y="4102036"/>
              <a:ext cx="840668" cy="470461"/>
            </a:xfrm>
            <a:prstGeom prst="rect">
              <a:avLst/>
            </a:prstGeom>
            <a:solidFill>
              <a:srgbClr val="E8EEF7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</a:bodyPr>
            <a:lstStyle/>
            <a:p>
              <a:r>
                <a:rPr lang="he-IL" dirty="0">
                  <a:latin typeface="BN Elkana" panose="02000000000000000000" pitchFamily="2" charset="-79"/>
                </a:rPr>
                <a:t>מותר לנער</a:t>
              </a:r>
            </a:p>
          </p:txBody>
        </p:sp>
        <p:sp>
          <p:nvSpPr>
            <p:cNvPr id="9" name="מלבן 8"/>
            <p:cNvSpPr/>
            <p:nvPr/>
          </p:nvSpPr>
          <p:spPr>
            <a:xfrm>
              <a:off x="1933221" y="4077072"/>
              <a:ext cx="825624" cy="470461"/>
            </a:xfrm>
            <a:prstGeom prst="rect">
              <a:avLst/>
            </a:prstGeom>
            <a:solidFill>
              <a:srgbClr val="E8EEF7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</a:bodyPr>
            <a:lstStyle/>
            <a:p>
              <a:r>
                <a:rPr lang="he-IL" dirty="0">
                  <a:latin typeface="BN Elkana" panose="02000000000000000000" pitchFamily="2" charset="-79"/>
                </a:rPr>
                <a:t>אסור לנער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איסור תליית בגד רטוב בשבת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132856"/>
            <a:ext cx="662473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David" pitchFamily="34" charset="-79"/>
                <a:cs typeface="David" pitchFamily="34" charset="-79"/>
              </a:rPr>
              <a:t>אסור לתלות בגדים בשבת כדי שלא יחשדו בו שכיבס בשבת.</a:t>
            </a:r>
          </a:p>
          <a:p>
            <a:r>
              <a:rPr lang="he-IL" sz="2800" dirty="0">
                <a:latin typeface="David" pitchFamily="34" charset="-79"/>
                <a:cs typeface="David" pitchFamily="34" charset="-79"/>
              </a:rPr>
              <a:t>וגם במקום שלא יראו אותו - אסור. </a:t>
            </a:r>
          </a:p>
          <a:p>
            <a:r>
              <a:rPr lang="he-IL" sz="2800" dirty="0">
                <a:latin typeface="David" pitchFamily="34" charset="-79"/>
                <a:cs typeface="David" pitchFamily="34" charset="-79"/>
              </a:rPr>
              <a:t>   (על פי שולחן ערוך סימן שא סעיף מה)</a:t>
            </a:r>
          </a:p>
        </p:txBody>
      </p:sp>
    </p:spTree>
    <p:extLst>
      <p:ext uri="{BB962C8B-B14F-4D97-AF65-F5344CB8AC3E}">
        <p14:creationId xmlns:p14="http://schemas.microsoft.com/office/powerpoint/2010/main" val="18551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תליית בגד רטוב במקומו הרגיל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גם בגדים לחים או רטובים שאסור לתלותם לשם ייבוש,</a:t>
            </a:r>
          </a:p>
          <a:p>
            <a:pPr marL="0" indent="0">
              <a:buNone/>
            </a:pPr>
            <a:r>
              <a:rPr lang="he-IL" dirty="0"/>
              <a:t>מותר להניחם או לתלותם במקומם הרגיל.</a:t>
            </a:r>
          </a:p>
          <a:p>
            <a:pPr marL="0" indent="0">
              <a:buNone/>
            </a:pPr>
            <a:r>
              <a:rPr lang="he-IL" sz="2400" dirty="0"/>
              <a:t>(שמירת שבת כהלכתה פרק טו סעיף טו)</a:t>
            </a:r>
            <a:endParaRPr lang="en-US" sz="24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7433" y="3496398"/>
            <a:ext cx="1257509" cy="157188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44783">
            <a:off x="4456471" y="5128775"/>
            <a:ext cx="1518689" cy="165618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84" y="5411611"/>
            <a:ext cx="762000" cy="9144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490" y="5309262"/>
            <a:ext cx="762000" cy="9144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90" y="5614062"/>
            <a:ext cx="762000" cy="9144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21" y="5511713"/>
            <a:ext cx="762000" cy="9144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17" y="5401188"/>
            <a:ext cx="76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1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1736 L 0.00018 0.01782 C 0.00538 -0.02639 -0.00173 0.02315 0.00643 -0.01412 C 0.00747 -0.01898 0.00747 -0.02477 0.00868 -0.02986 C 0.00938 -0.03333 0.01111 -0.03634 0.01181 -0.03958 C 0.0132 -0.04537 0.01407 -0.05162 0.01528 -0.05718 C 0.01545 -0.05949 0.01511 -0.06296 0.01632 -0.0632 C 0.02413 -0.06551 0.02066 -0.06412 0.02709 -0.06736 C 0.02917 -0.07083 0.03091 -0.075 0.03368 -0.07708 C 0.03559 -0.07871 0.03802 -0.07871 0.03993 -0.08102 C 0.04202 -0.08287 0.04358 -0.08519 0.04549 -0.08681 C 0.04653 -0.08773 0.04775 -0.08773 0.04879 -0.08889 C 0.04983 -0.09005 0.0507 -0.09167 0.05191 -0.09283 C 0.05382 -0.09421 0.05556 -0.09537 0.05747 -0.09676 C 0.05851 -0.09861 0.05938 -0.10093 0.06059 -0.10255 C 0.06163 -0.10394 0.06268 -0.10347 0.06372 -0.10463 C 0.06493 -0.10556 0.06597 -0.10718 0.06719 -0.10833 C 0.06823 -0.11088 0.06945 -0.11366 0.07032 -0.11621 C 0.07188 -0.12037 0.07222 -0.12685 0.07466 -0.12824 C 0.07882 -0.13056 0.07709 -0.12871 0.08021 -0.1338 L 0.079 -0.13009 " pathEditMode="relative" rAng="0" ptsTypes="AAAAAAAAAAAAAAAAAAA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-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2708920"/>
            <a:ext cx="208823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dirty="0">
                <a:solidFill>
                  <a:schemeClr val="bg1"/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סוף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5608" y="116632"/>
            <a:ext cx="352839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latin typeface=".David" panose="05000000000000000000" pitchFamily="2" charset="0"/>
                <a:cs typeface="David" panose="020E0502060401010101" pitchFamily="2" charset="-79"/>
              </a:rPr>
              <a:t>מתוך "מצגות תלמידים" - </a:t>
            </a:r>
            <a:r>
              <a:rPr lang="he-IL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.David" panose="05000000000000000000" pitchFamily="2" charset="0"/>
                <a:cs typeface="David" panose="020E0502060401010101" pitchFamily="2" charset="-79"/>
                <a:hlinkClick r:id="rId3"/>
              </a:rPr>
              <a:t>אתר חמדת ימים</a:t>
            </a:r>
            <a:endParaRPr lang="he-IL" sz="1600" dirty="0">
              <a:solidFill>
                <a:schemeClr val="accent6">
                  <a:lumMod val="60000"/>
                  <a:lumOff val="40000"/>
                </a:schemeClr>
              </a:solidFill>
              <a:latin typeface=".David" panose="05000000000000000000" pitchFamily="2" charset="0"/>
              <a:cs typeface="David" panose="020E05020604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9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8" presetClass="exit" presetSubtype="0" accel="5000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he-IL" b="1" u="sng" dirty="0">
                <a:latin typeface="Guttman Stam1" panose="02010401010101010101" pitchFamily="2" charset="-79"/>
                <a:cs typeface="Guttman Stam1" panose="02010401010101010101" pitchFamily="2" charset="-79"/>
              </a:rPr>
              <a:t>הגדרת המלאכה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85603"/>
            <a:ext cx="59626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14189" y="1196752"/>
            <a:ext cx="8229600" cy="4525963"/>
          </a:xfrm>
        </p:spPr>
        <p:txBody>
          <a:bodyPr>
            <a:normAutofit/>
          </a:bodyPr>
          <a:lstStyle/>
          <a:p>
            <a:r>
              <a:rPr lang="he-IL" b="1" dirty="0">
                <a:latin typeface="David" pitchFamily="34" charset="-79"/>
                <a:cs typeface="David" pitchFamily="34" charset="-79"/>
              </a:rPr>
              <a:t>מלאכת הליבון היא כיבוס צמר גולמי (צמר לא מעובד) מהלכלוך שנידבק בו לפני הגזיזה.</a:t>
            </a:r>
          </a:p>
        </p:txBody>
      </p:sp>
    </p:spTree>
    <p:extLst>
      <p:ext uri="{BB962C8B-B14F-4D97-AF65-F5344CB8AC3E}">
        <p14:creationId xmlns:p14="http://schemas.microsoft.com/office/powerpoint/2010/main" val="3838777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he-IL" b="1" u="sng" dirty="0">
                <a:latin typeface="Guttman Stam1" panose="02010401010101010101" pitchFamily="2" charset="-79"/>
                <a:cs typeface="Guttman Stam1" panose="02010401010101010101" pitchFamily="2" charset="-79"/>
              </a:rPr>
              <a:t>תולדה - מכבס</a:t>
            </a:r>
          </a:p>
        </p:txBody>
      </p:sp>
      <p:sp>
        <p:nvSpPr>
          <p:cNvPr id="3" name="מלבן 2"/>
          <p:cNvSpPr/>
          <p:nvPr/>
        </p:nvSpPr>
        <p:spPr>
          <a:xfrm>
            <a:off x="4301868" y="1484784"/>
            <a:ext cx="4320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>
                <a:latin typeface="David" pitchFamily="34" charset="-79"/>
                <a:cs typeface="David" pitchFamily="34" charset="-79"/>
              </a:rPr>
              <a:t>במלאכה זו נכללות פעולות שונות המסייעות לניקוי הבגד, כגון: שריית הבגד במים, וכן שפשוף וסחיטה.</a:t>
            </a:r>
          </a:p>
        </p:txBody>
      </p:sp>
      <p:pic>
        <p:nvPicPr>
          <p:cNvPr id="2051" name="Picture 3" descr="F:\תמונות מלבן\14676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2120909"/>
            <a:ext cx="6154144" cy="46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תמונות מלבן\14676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42" t="32761" r="39157" b="36038"/>
          <a:stretch/>
        </p:blipFill>
        <p:spPr bwMode="auto">
          <a:xfrm>
            <a:off x="1835696" y="3645024"/>
            <a:ext cx="1440160" cy="14401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7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11560" y="1628800"/>
            <a:ext cx="746170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latin typeface="David" pitchFamily="34" charset="-79"/>
                <a:cs typeface="David" pitchFamily="34" charset="-79"/>
              </a:rPr>
              <a:t>השורה בגד במים או שמערֶה מים על בגד - חייב חטאת, </a:t>
            </a:r>
          </a:p>
          <a:p>
            <a:r>
              <a:rPr lang="he-IL" sz="2800" b="1" dirty="0">
                <a:latin typeface="David" pitchFamily="34" charset="-79"/>
                <a:cs typeface="David" pitchFamily="34" charset="-79"/>
              </a:rPr>
              <a:t>משום שהמים מנקים את הבגד </a:t>
            </a:r>
          </a:p>
          <a:p>
            <a:r>
              <a:rPr lang="he-IL" sz="2800" b="1" dirty="0">
                <a:latin typeface="David" pitchFamily="34" charset="-79"/>
                <a:cs typeface="David" pitchFamily="34" charset="-79"/>
              </a:rPr>
              <a:t>והרי זה בכלל מלאכת הכיבוס.</a:t>
            </a:r>
          </a:p>
          <a:p>
            <a:pPr algn="l"/>
            <a:r>
              <a:rPr lang="he-IL" sz="2000" b="1" dirty="0">
                <a:latin typeface="David" pitchFamily="34" charset="-79"/>
                <a:cs typeface="David" pitchFamily="34" charset="-79"/>
              </a:rPr>
              <a:t>(על פי אורחות שבת חלק א פרק </a:t>
            </a:r>
            <a:r>
              <a:rPr lang="he-IL" sz="2000" b="1" dirty="0" err="1">
                <a:latin typeface="David" pitchFamily="34" charset="-79"/>
                <a:cs typeface="David" pitchFamily="34" charset="-79"/>
              </a:rPr>
              <a:t>יג</a:t>
            </a:r>
            <a:r>
              <a:rPr lang="he-IL" sz="2000" b="1" dirty="0">
                <a:latin typeface="David" pitchFamily="34" charset="-79"/>
                <a:cs typeface="David" pitchFamily="34" charset="-79"/>
              </a:rPr>
              <a:t> סעיף </a:t>
            </a:r>
            <a:r>
              <a:rPr lang="he-IL" sz="2000" b="1" dirty="0" err="1">
                <a:latin typeface="David" pitchFamily="34" charset="-79"/>
                <a:cs typeface="David" pitchFamily="34" charset="-79"/>
              </a:rPr>
              <a:t>כט</a:t>
            </a:r>
            <a:r>
              <a:rPr lang="he-IL" sz="2000" b="1" dirty="0">
                <a:latin typeface="David" pitchFamily="34" charset="-79"/>
                <a:cs typeface="David" pitchFamily="34" charset="-79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443701"/>
            <a:ext cx="40324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i="1" u="sng" dirty="0">
                <a:latin typeface="Guttman Stam1" panose="02010401010101010101" pitchFamily="2" charset="-79"/>
                <a:cs typeface="Guttman Stam1" panose="02010401010101010101" pitchFamily="2" charset="-79"/>
              </a:rPr>
              <a:t>שריית בגד במים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8231" y="5100319"/>
            <a:ext cx="1728192" cy="172819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77696">
            <a:off x="174575" y="4032512"/>
            <a:ext cx="1518689" cy="165618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155"/>
          <a:stretch/>
        </p:blipFill>
        <p:spPr>
          <a:xfrm rot="21111285">
            <a:off x="2156650" y="4379495"/>
            <a:ext cx="1518689" cy="107394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4929922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718 L -3.05556E-6 -0.00695 C 0.00243 -0.01227 0.004 -0.01806 0.00729 -0.022 C 0.00973 -0.025 0.0132 -0.02639 0.01632 -0.02778 C 0.02292 -0.03056 0.03334 -0.03218 0.04028 -0.03681 C 0.04341 -0.03913 0.04618 -0.0419 0.04914 -0.04422 C 0.0507 -0.04561 0.05243 -0.0463 0.05365 -0.04792 C 0.05834 -0.05394 0.05955 -0.05556 0.06563 -0.06088 C 0.06789 -0.06297 0.07032 -0.06505 0.07309 -0.06644 C 0.07639 -0.06806 0.08004 -0.06899 0.08351 -0.06991 C 0.0974 -0.08288 0.08177 -0.06922 0.09549 -0.07917 C 0.09844 -0.08149 0.10104 -0.08519 0.10434 -0.08681 C 0.10591 -0.08727 0.10747 -0.0875 0.10886 -0.08843 C 0.11042 -0.08959 0.11164 -0.09167 0.11337 -0.09237 C 0.11771 -0.09352 0.12223 -0.09329 0.12674 -0.09399 C 0.14809 -0.10278 0.13264 -0.09792 0.17448 -0.09607 C 0.17604 -0.09468 0.17795 -0.09375 0.179 -0.09237 C 0.18212 -0.08774 0.18229 -0.08264 0.18351 -0.07755 C 0.18386 -0.07547 0.1842 -0.07362 0.18507 -0.072 C 0.18681 -0.06806 0.18889 -0.06459 0.19098 -0.06088 C 0.19202 -0.05903 0.19219 -0.05602 0.19393 -0.05533 C 0.19948 -0.05301 0.19775 -0.0551 0.2 -0.04977 L 0.2 -0.04954 " pathEditMode="relative" rAng="0" ptsTypes="AAAAAAAAAAAAAAAAAAA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17032"/>
            <a:ext cx="2843755" cy="299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01389" y="282540"/>
            <a:ext cx="57789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u="sng" dirty="0">
                <a:latin typeface="Guttman Stam1" panose="02010401010101010101" pitchFamily="2" charset="-79"/>
                <a:cs typeface="Guttman Stam1" panose="02010401010101010101" pitchFamily="2" charset="-79"/>
              </a:rPr>
              <a:t>שריית בגד פלסטיק במים</a:t>
            </a:r>
          </a:p>
        </p:txBody>
      </p:sp>
      <p:sp>
        <p:nvSpPr>
          <p:cNvPr id="6" name="מלבן 5"/>
          <p:cNvSpPr/>
          <p:nvPr/>
        </p:nvSpPr>
        <p:spPr>
          <a:xfrm>
            <a:off x="2339752" y="1268760"/>
            <a:ext cx="6480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מותר להשרות יריעות פלסטיק וניילון במים ואין בזה איסור שרייה, </a:t>
            </a:r>
          </a:p>
          <a:p>
            <a:r>
              <a:rPr lang="he-IL" sz="28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משום שאינם בולעים את המים. </a:t>
            </a:r>
          </a:p>
          <a:p>
            <a:r>
              <a:rPr lang="he-IL" sz="28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אבל אין לשפשף את הפלסטיק בידיו במים משום איסור כיבוס.</a:t>
            </a:r>
          </a:p>
          <a:p>
            <a:r>
              <a:rPr lang="he-IL" sz="28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ואם יריעות הפלסטיק תפורות בחוטים, אסור </a:t>
            </a:r>
            <a:r>
              <a:rPr lang="he-IL" sz="2800" b="1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להשרותן</a:t>
            </a:r>
            <a:r>
              <a:rPr lang="he-IL" sz="28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.</a:t>
            </a:r>
          </a:p>
          <a:p>
            <a:pPr algn="l"/>
            <a:r>
              <a:rPr lang="he-IL" sz="20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(על פי אורחות שבת חלק א פרק </a:t>
            </a:r>
            <a:r>
              <a:rPr lang="he-IL" sz="2000" b="1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יג</a:t>
            </a:r>
            <a:r>
              <a:rPr lang="he-IL" sz="20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 סעיף לח)</a:t>
            </a:r>
            <a:endParaRPr lang="he-IL" sz="11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BN Elkana" panose="02000000000000000000" pitchFamily="2" charset="-79"/>
              <a:cs typeface="BN Elkana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6226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שריית בגד נקי</a:t>
            </a:r>
          </a:p>
        </p:txBody>
      </p:sp>
      <p:sp>
        <p:nvSpPr>
          <p:cNvPr id="3" name="מלבן 2"/>
          <p:cNvSpPr/>
          <p:nvPr/>
        </p:nvSpPr>
        <p:spPr>
          <a:xfrm>
            <a:off x="3131840" y="1406997"/>
            <a:ext cx="54360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latin typeface="David" pitchFamily="34" charset="-79"/>
                <a:cs typeface="David" pitchFamily="34" charset="-79"/>
              </a:rPr>
              <a:t>נחלקו הפוסקים אם גם בבגד שאין עליו לכלוך אומרים ששרייתו זהו כיבוסו. </a:t>
            </a:r>
          </a:p>
          <a:p>
            <a:r>
              <a:rPr lang="he-IL" sz="2800" b="1" dirty="0">
                <a:latin typeface="David" pitchFamily="34" charset="-79"/>
                <a:cs typeface="David" pitchFamily="34" charset="-79"/>
              </a:rPr>
              <a:t>נדגיש, שגם בבגד נקי, אם מתכוון </a:t>
            </a:r>
            <a:r>
              <a:rPr lang="he-IL" sz="2800" b="1" dirty="0" err="1">
                <a:latin typeface="David" pitchFamily="34" charset="-79"/>
                <a:cs typeface="David" pitchFamily="34" charset="-79"/>
              </a:rPr>
              <a:t>להשרותו</a:t>
            </a:r>
            <a:r>
              <a:rPr lang="he-IL" sz="2800" b="1" dirty="0">
                <a:latin typeface="David" pitchFamily="34" charset="-79"/>
                <a:cs typeface="David" pitchFamily="34" charset="-79"/>
              </a:rPr>
              <a:t> לצורך ניקוי נוסף, עובר בכך על איסור גמור לפי כל השיטות. 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print"/>
          <a:srcRect t="15305" b="15127"/>
          <a:stretch/>
        </p:blipFill>
        <p:spPr>
          <a:xfrm>
            <a:off x="395536" y="3664000"/>
            <a:ext cx="4031581" cy="2952328"/>
          </a:xfrm>
          <a:prstGeom prst="roundRect">
            <a:avLst>
              <a:gd name="adj" fmla="val 1634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5951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שימוש במגבת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1421855"/>
            <a:ext cx="590465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David" pitchFamily="34" charset="-79"/>
                <a:cs typeface="David" pitchFamily="34" charset="-79"/>
              </a:rPr>
              <a:t>מותר לנגב ידיים במגבת  משום שזה לא דרך ניקוי.</a:t>
            </a:r>
          </a:p>
          <a:p>
            <a:r>
              <a:rPr lang="he-IL" sz="2800" dirty="0">
                <a:latin typeface="David" pitchFamily="34" charset="-79"/>
                <a:cs typeface="David" pitchFamily="34" charset="-79"/>
              </a:rPr>
              <a:t>ויש מחמירים לנער את ידיהם מהמים לפני השימוש במגבת</a:t>
            </a: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7A373"/>
              </a:clrFrom>
              <a:clrTo>
                <a:srgbClr val="C7A37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7824" y="3645024"/>
            <a:ext cx="2203218" cy="1459632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73" y="4627672"/>
            <a:ext cx="654395" cy="78527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6256" y="3878710"/>
            <a:ext cx="152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4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25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926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926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668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68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68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4.58333E-6 -3.33333E-6 C -0.01093 -0.00162 -0.01067 0.00324 -0.01562 -0.00741 C -0.01653 -0.00903 -0.01705 -0.01111 -0.0177 -0.01273 C -0.01705 -0.00231 -0.0164 0.01667 -0.01458 0.02963 C -0.01432 0.03148 -0.01393 0.03334 -0.01354 0.03519 C -0.01432 0.03773 -0.01432 0.04121 -0.01562 0.04259 C -0.0207 0.04815 -0.02591 0.0419 -0.0302 0.03889 C -0.03268 0.03403 -0.03541 0.0294 -0.0375 0.02408 C -0.03932 0.01968 -0.04401 0.00162 -0.04687 -0.0037 C -0.04804 -0.00555 -0.0457 0.00139 -0.04479 0.00371 C -0.04362 0.00718 -0.04192 0.00972 -0.04062 0.01297 C -0.03815 0.02014 -0.03776 0.02292 -0.03645 0.02963 C -0.0375 0.03033 -0.03854 0.03148 -0.03958 0.03148 C -0.04557 0.03148 -0.04674 0.03033 -0.05104 0.02778 C -0.04153 0.02709 -0.02838 0.02824 -0.0177 0.02408 C -0.01666 0.02361 -0.01562 0.02292 -0.01458 0.02222 C -0.02031 0.00209 -0.01276 0.02685 -0.01979 0.00926 C -0.0207 0.00718 -0.02109 0.00417 -0.02187 0.00185 C -0.02278 -0.00023 -0.02395 -0.00185 -0.025 -0.0037 C -0.03216 -0.01412 -0.02591 -0.00324 -0.02916 -0.00926 L -0.02395 0.00926 " pathEditMode="relative" ptsTypes="AAAAAAAAAAAAAAAAAAAA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668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668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09036 -0.00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he-IL" dirty="0"/>
              <a:t>ניקוי בגדים בשבת עם חומרי ניקוי</a:t>
            </a:r>
            <a:br>
              <a:rPr lang="he-IL" dirty="0"/>
            </a:b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1763688" y="2557272"/>
            <a:ext cx="7092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>
                <a:latin typeface="David" pitchFamily="34" charset="-79"/>
                <a:cs typeface="David" pitchFamily="34" charset="-79"/>
              </a:rPr>
              <a:t>כל בגד, ללא הבדל צבע, שנמצא עליו כתם - אסור לנקותו, וכן אסור להשתמש בכל התכשירים המיוחדים לכך, כולל אלה שמרססים על הבגד המוכתם, ואפילו אם אינם מתנקים באופן מוחלט, אך הבגד הינו נקי יותר אחרי השימוש בהם...</a:t>
            </a:r>
          </a:p>
          <a:p>
            <a:r>
              <a:rPr lang="he-IL" sz="2800" dirty="0">
                <a:latin typeface="David" pitchFamily="34" charset="-79"/>
                <a:cs typeface="David" pitchFamily="34" charset="-79"/>
              </a:rPr>
              <a:t>      (שמירת שבת כהלכתה פרק טו סעיף </a:t>
            </a:r>
            <a:r>
              <a:rPr lang="he-IL" sz="2800" dirty="0" err="1">
                <a:latin typeface="David" pitchFamily="34" charset="-79"/>
                <a:cs typeface="David" pitchFamily="34" charset="-79"/>
              </a:rPr>
              <a:t>כז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 [כד])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068960"/>
            <a:ext cx="1248677" cy="196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he-IL" dirty="0"/>
              <a:t>ניקוי בגדים ללא חומרי ניקוי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289" y="2304559"/>
            <a:ext cx="23254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Guttman Stam" panose="02010401010101010101" pitchFamily="2" charset="-79"/>
                <a:cs typeface="Guttman Stam" panose="02010401010101010101" pitchFamily="2" charset="-79"/>
              </a:rPr>
              <a:t>הבגד לא יתנקה לגמרי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7668" y="2320400"/>
            <a:ext cx="19626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Guttman Stam" panose="02010401010101010101" pitchFamily="2" charset="-79"/>
                <a:cs typeface="Guttman Stam" panose="02010401010101010101" pitchFamily="2" charset="-79"/>
              </a:rPr>
              <a:t>הבגד יתנקה לגמרי לגמרי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64757" y="3429000"/>
            <a:ext cx="7790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Guttman Stam" panose="02010401010101010101" pitchFamily="2" charset="-79"/>
                <a:cs typeface="Guttman Stam" panose="02010401010101010101" pitchFamily="2" charset="-79"/>
              </a:rPr>
              <a:t>יבש</a:t>
            </a:r>
            <a:r>
              <a:rPr lang="he-IL" sz="24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7146" y="3517754"/>
            <a:ext cx="6208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Guttman Stam" panose="02010401010101010101" pitchFamily="2" charset="-79"/>
                <a:cs typeface="Guttman Stam" panose="02010401010101010101" pitchFamily="2" charset="-79"/>
              </a:rPr>
              <a:t>לח</a:t>
            </a:r>
          </a:p>
        </p:txBody>
      </p:sp>
      <p:sp>
        <p:nvSpPr>
          <p:cNvPr id="10" name="חץ למטה 9"/>
          <p:cNvSpPr/>
          <p:nvPr/>
        </p:nvSpPr>
        <p:spPr>
          <a:xfrm rot="2222651">
            <a:off x="2651142" y="2939853"/>
            <a:ext cx="252028" cy="6045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706599">
            <a:off x="3648705" y="2949916"/>
            <a:ext cx="310923" cy="634039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27597">
            <a:off x="3374006" y="1343827"/>
            <a:ext cx="955828" cy="921691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80645">
            <a:off x="5661838" y="1343193"/>
            <a:ext cx="720080" cy="977207"/>
          </a:xfrm>
          <a:prstGeom prst="rect">
            <a:avLst/>
          </a:prstGeom>
        </p:spPr>
      </p:pic>
      <p:sp>
        <p:nvSpPr>
          <p:cNvPr id="18" name="מלבן 17"/>
          <p:cNvSpPr/>
          <p:nvPr/>
        </p:nvSpPr>
        <p:spPr>
          <a:xfrm>
            <a:off x="4572045" y="4336442"/>
            <a:ext cx="28979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dirty="0">
                <a:latin typeface="BN Elkana" panose="02000000000000000000" pitchFamily="2" charset="-79"/>
              </a:rPr>
              <a:t>אם הלכלוך הוא לח והוא ישאיר כתם לכשיוסר, מותר לשפשפו או לגרדו, וכן מותר לקנח את הבגד מעט במטלית יבשה, אך יזהר שלא לבוא לידי סחיטת הרטיבות הבלועה בבגד. </a:t>
            </a:r>
          </a:p>
          <a:p>
            <a:pPr algn="just"/>
            <a:r>
              <a:rPr lang="he-IL" dirty="0">
                <a:latin typeface="BN Elkana" panose="02000000000000000000" pitchFamily="2" charset="-79"/>
              </a:rPr>
              <a:t>ובמטלית רטובה אסור לקנח, וכן אסור להרטיב את הבגד כדי לנקותו.</a:t>
            </a:r>
          </a:p>
        </p:txBody>
      </p:sp>
      <p:sp>
        <p:nvSpPr>
          <p:cNvPr id="19" name="חץ למטה 18"/>
          <p:cNvSpPr/>
          <p:nvPr/>
        </p:nvSpPr>
        <p:spPr>
          <a:xfrm rot="18764744">
            <a:off x="4423706" y="3792059"/>
            <a:ext cx="328133" cy="511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32792" y="4474942"/>
            <a:ext cx="36031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dirty="0">
                <a:latin typeface="BN Elkana" panose="02000000000000000000" pitchFamily="2" charset="-79"/>
              </a:rPr>
              <a:t>בוץ או רפש - אסור להסירם בכל אופן, משום שהלכלוך מתפורר בהסרתו, ויש בזה משום איסור טוחן. </a:t>
            </a:r>
          </a:p>
          <a:p>
            <a:pPr algn="just"/>
            <a:r>
              <a:rPr lang="he-IL" dirty="0">
                <a:latin typeface="BN Elkana" panose="02000000000000000000" pitchFamily="2" charset="-79"/>
              </a:rPr>
              <a:t>אך אם הלכלוך היבש הוא אוכל שכבר היה טחון, כגון בצק או דייסה, או אוכל שנמעך על ידי הבישול, כגון שעועית מבושלת - מותר להסירו, אם אכן הלכלוך ישאיר כתם בבגד. </a:t>
            </a:r>
          </a:p>
        </p:txBody>
      </p:sp>
      <p:sp>
        <p:nvSpPr>
          <p:cNvPr id="21" name="חץ למטה 20"/>
          <p:cNvSpPr/>
          <p:nvPr/>
        </p:nvSpPr>
        <p:spPr>
          <a:xfrm rot="1910182">
            <a:off x="1979712" y="3787757"/>
            <a:ext cx="322059" cy="577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6228184" y="3508965"/>
            <a:ext cx="28523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dirty="0">
                <a:latin typeface="BN Elkana" panose="02000000000000000000" pitchFamily="2" charset="-79"/>
              </a:rPr>
              <a:t>מותר להסירו רק מבגד שאינו רגיל להקפיד על </a:t>
            </a:r>
            <a:r>
              <a:rPr lang="he-IL" sz="1600" dirty="0" err="1">
                <a:latin typeface="BN Elkana" panose="02000000000000000000" pitchFamily="2" charset="-79"/>
              </a:rPr>
              <a:t>נקיונו</a:t>
            </a:r>
            <a:r>
              <a:rPr lang="he-IL" sz="1600" dirty="0">
                <a:latin typeface="BN Elkana" panose="02000000000000000000" pitchFamily="2" charset="-79"/>
              </a:rPr>
              <a:t> מסוג כזה של לכלוך. ואסור להשתמש בכל חומר ניקוי או מים.</a:t>
            </a:r>
          </a:p>
        </p:txBody>
      </p:sp>
      <p:sp>
        <p:nvSpPr>
          <p:cNvPr id="23" name="חץ למטה 22"/>
          <p:cNvSpPr/>
          <p:nvPr/>
        </p:nvSpPr>
        <p:spPr>
          <a:xfrm rot="18613124">
            <a:off x="7004840" y="3015747"/>
            <a:ext cx="328133" cy="511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1666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149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" decel="50000" autoRev="1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19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19"/>
                            </p:stCondLst>
                            <p:childTnLst>
                              <p:par>
                                <p:cTn id="3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19"/>
                            </p:stCondLst>
                            <p:childTnLst>
                              <p:par>
                                <p:cTn id="3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19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19"/>
                            </p:stCondLst>
                            <p:childTnLst>
                              <p:par>
                                <p:cTn id="4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19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419"/>
                            </p:stCondLst>
                            <p:childTnLst>
                              <p:par>
                                <p:cTn id="5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919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919"/>
                            </p:stCondLst>
                            <p:childTnLst>
                              <p:par>
                                <p:cTn id="6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419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5" grpId="0"/>
      <p:bldP spid="16" grpId="0"/>
      <p:bldP spid="10" grpId="0" animBg="1"/>
      <p:bldP spid="18" grpId="0"/>
      <p:bldP spid="19" grpId="0" animBg="1"/>
      <p:bldP spid="20" grpId="0"/>
      <p:bldP spid="21" grpId="0" animBg="1"/>
      <p:bldP spid="22" grpId="0"/>
      <p:bldP spid="23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התאמה אישית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E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797</Words>
  <Application>Microsoft Office PowerPoint</Application>
  <PresentationFormat>‫הצגה על המסך (4:3)</PresentationFormat>
  <Paragraphs>86</Paragraphs>
  <Slides>19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9" baseType="lpstr">
      <vt:lpstr>.David</vt:lpstr>
      <vt:lpstr>Agas</vt:lpstr>
      <vt:lpstr>Arial</vt:lpstr>
      <vt:lpstr>BN Elkana</vt:lpstr>
      <vt:lpstr>Calibri</vt:lpstr>
      <vt:lpstr>David</vt:lpstr>
      <vt:lpstr>Guttman Stam</vt:lpstr>
      <vt:lpstr>Guttman Stam1</vt:lpstr>
      <vt:lpstr>Times New Roman</vt:lpstr>
      <vt:lpstr>ערכת נושא Office</vt:lpstr>
      <vt:lpstr>מצגת של PowerPoint‏</vt:lpstr>
      <vt:lpstr>הגדרת המלאכה</vt:lpstr>
      <vt:lpstr>תולדה - מכבס</vt:lpstr>
      <vt:lpstr>מצגת של PowerPoint‏</vt:lpstr>
      <vt:lpstr>מצגת של PowerPoint‏</vt:lpstr>
      <vt:lpstr>שריית בגד נקי</vt:lpstr>
      <vt:lpstr>שימוש במגבת</vt:lpstr>
      <vt:lpstr>ניקוי בגדים בשבת עם חומרי ניקוי </vt:lpstr>
      <vt:lpstr>ניקוי בגדים ללא חומרי ניקוי</vt:lpstr>
      <vt:lpstr>תולדה - סוחט</vt:lpstr>
      <vt:lpstr>הלכות מעשיות</vt:lpstr>
      <vt:lpstr>לבישת בגד שנרטב</vt:lpstr>
      <vt:lpstr>איסור הנחת בגד במקום שעלול להירטב</vt:lpstr>
      <vt:lpstr>איסור הנחת בגד במקום שעלול להירטב  - המשך</vt:lpstr>
      <vt:lpstr>ניעור בגדים מאבק</vt:lpstr>
      <vt:lpstr>ניעור בגדים מרטיבות</vt:lpstr>
      <vt:lpstr>איסור תליית בגד רטוב בשבת</vt:lpstr>
      <vt:lpstr>תליית בגד רטוב במקומו הרגיל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user1</dc:creator>
  <cp:lastModifiedBy>1</cp:lastModifiedBy>
  <cp:revision>91</cp:revision>
  <dcterms:created xsi:type="dcterms:W3CDTF">2014-11-15T01:20:03Z</dcterms:created>
  <dcterms:modified xsi:type="dcterms:W3CDTF">2016-09-15T07:31:47Z</dcterms:modified>
</cp:coreProperties>
</file>